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Lst>
  <p:sldSz cy="6858000" cx="12192000"/>
  <p:notesSz cx="6858000" cy="9144000"/>
  <p:embeddedFontLst>
    <p:embeddedFont>
      <p:font typeface="Roboto Slab"/>
      <p:regular r:id="rId82"/>
      <p:bold r:id="rId83"/>
    </p:embeddedFont>
    <p:embeddedFont>
      <p:font typeface="Roboto Slab Medium"/>
      <p:regular r:id="rId84"/>
      <p:bold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Orestis Kanar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RobotoSlabMedium-regular.fntdata"/><Relationship Id="rId83" Type="http://schemas.openxmlformats.org/officeDocument/2006/relationships/font" Target="fonts/RobotoSlab-bold.fntdata"/><Relationship Id="rId42" Type="http://schemas.openxmlformats.org/officeDocument/2006/relationships/slide" Target="slides/slide37.xml"/><Relationship Id="rId41" Type="http://schemas.openxmlformats.org/officeDocument/2006/relationships/slide" Target="slides/slide36.xml"/><Relationship Id="rId85" Type="http://schemas.openxmlformats.org/officeDocument/2006/relationships/font" Target="fonts/RobotoSlabMedium-bold.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font" Target="fonts/RobotoSlab-regular.fntdata"/><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9-24T10:04:39.712">
    <p:pos x="6000" y="0"/>
    <p:text>transition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9-24T08:53:13.527">
    <p:pos x="6000" y="0"/>
    <p:text>transition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03cfba154c_0_1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303cfba154c_0_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03284ec7cd_0_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303284ec7cd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03cfba154c_0_1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303cfba154c_0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03cfba154c_0_1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303cfba154c_0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03cfba154c_0_1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303cfba154c_0_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03cfba154c_0_1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303cfba154c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03cfba154c_0_1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303cfba154c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03cfba154c_0_1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03cfba154c_0_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03cfba154c_0_4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Think of 2 peers on private IPs, both behind Symmetric NATs , </a:t>
            </a:r>
            <a:endParaRPr/>
          </a:p>
          <a:p>
            <a:pPr indent="0" lvl="0" marL="0" rtl="0" algn="l">
              <a:spcBef>
                <a:spcPts val="0"/>
              </a:spcBef>
              <a:spcAft>
                <a:spcPts val="0"/>
              </a:spcAft>
              <a:buNone/>
            </a:pPr>
            <a:r>
              <a:rPr lang="nl-NL"/>
              <a:t>to make the scenario more obvious the peers pre agreed to both use the same port, say 2000.</a:t>
            </a:r>
            <a:endParaRPr/>
          </a:p>
          <a:p>
            <a:pPr indent="0" lvl="0" marL="0" rtl="0" algn="l">
              <a:spcBef>
                <a:spcPts val="0"/>
              </a:spcBef>
              <a:spcAft>
                <a:spcPts val="0"/>
              </a:spcAft>
              <a:buNone/>
            </a:pPr>
            <a:r>
              <a:rPr lang="nl-NL"/>
              <a:t>In the pre-NAT era just sending a packet to the communicated IP address and port would suffice.</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NATs on their own make finding the peer’s IP address a hustle on its own, but we skipped that part and assumed that the peers already know each other’s NAT’s public IP address which is a delicate and cumbersome process on its own.</a:t>
            </a:r>
            <a:endParaRPr/>
          </a:p>
          <a:p>
            <a:pPr indent="0" lvl="0" marL="0" rtl="0" algn="l">
              <a:spcBef>
                <a:spcPts val="0"/>
              </a:spcBef>
              <a:spcAft>
                <a:spcPts val="0"/>
              </a:spcAft>
              <a:buNone/>
            </a:pPr>
            <a:r>
              <a:rPr lang="nl-NL"/>
              <a:t>One thing they have absolutely no way of communicating is the port that the NAT will choose to open. </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As you see in this scenario the NATs choose to map to completely different ports numbers even though both peers opened the same port (2000).</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So what happens when peer A sends a packet to peer B’s port 2000 on the NAT’s IP address? </a:t>
            </a:r>
            <a:endParaRPr/>
          </a:p>
          <a:p>
            <a:pPr indent="0" lvl="0" marL="0" rtl="0" algn="l">
              <a:spcBef>
                <a:spcPts val="0"/>
              </a:spcBef>
              <a:spcAft>
                <a:spcPts val="0"/>
              </a:spcAft>
              <a:buNone/>
            </a:pPr>
            <a:r>
              <a:rPr lang="nl-NL"/>
              <a:t>Packet gets dropped and disappears.</a:t>
            </a:r>
            <a:endParaRPr/>
          </a:p>
          <a:p>
            <a:pPr indent="0" lvl="0" marL="0" rtl="0" algn="l">
              <a:spcBef>
                <a:spcPts val="0"/>
              </a:spcBef>
              <a:spcAft>
                <a:spcPts val="0"/>
              </a:spcAft>
              <a:buNone/>
            </a:pPr>
            <a:r>
              <a:rPr lang="nl-NL"/>
              <a:t>Peer A can only differ that the packet was dropped by the lack of response that they assume will arrive from peer B and vice versa.</a:t>
            </a:r>
            <a:endParaRPr/>
          </a:p>
        </p:txBody>
      </p:sp>
      <p:sp>
        <p:nvSpPr>
          <p:cNvPr id="415" name="Google Shape;415;g303cfba154c_0_4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03cfba154c_0_2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03cfba154c_0_2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3284ec7cd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g303284ec7cd_0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03cfba154c_0_2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03cfba154c_0_2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03284ec7cd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303284ec7cd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03284ec7cd_0_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To ease the explanation of how NAT puncturing works think of an instant time-window and the NATs have a memory of one mapping.</a:t>
            </a:r>
            <a:endParaRPr/>
          </a:p>
          <a:p>
            <a:pPr indent="0" lvl="0" marL="0" rtl="0" algn="l">
              <a:spcBef>
                <a:spcPts val="0"/>
              </a:spcBef>
              <a:spcAft>
                <a:spcPts val="0"/>
              </a:spcAft>
              <a:buNone/>
            </a:pPr>
            <a:r>
              <a:rPr lang="nl-NL"/>
              <a:t>If we assume that peers have some way of synchronizing to send the packets at the same time then each peer needs to guess what port their fellow peer mapped to. This thing needs to happen simultaneously.</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In reality mappings that have not been “</a:t>
            </a:r>
            <a:r>
              <a:rPr lang="nl-NL"/>
              <a:t>confirmed” have a time to live. the most common duration from the analysis was 120 seconds. Now one would assume that since you can send a lot of requests very fast and based on the combinatorics then the probability of collision is not that bad and it won’t take outrageous amount of time to try all of the combinations (multiple times each).</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But a factor outside of our control is that NATs have limited memory which is among others consumed by other users using that cellular providers antena.</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This makes quantifying the time needed to puncture a NAT or the difficulty not an exact science since it is very much depended on the time of the day, and the amount of users and the usage that occurs on that specific antena on that specific instant.</a:t>
            </a:r>
            <a:endParaRPr/>
          </a:p>
        </p:txBody>
      </p:sp>
      <p:sp>
        <p:nvSpPr>
          <p:cNvPr id="439" name="Google Shape;439;g303284ec7cd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03cfba154c_0_2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303cfba154c_0_2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03cfba154c_0_2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303cfba154c_0_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03cfba154c_0_2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303cfba154c_0_2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03cfba154c_0_2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nl-NL"/>
              <a:t>The Birthday Paradox is a famous problem in probability theory that demonstrates how counterintuitive probabilities can be. It refers to the surprisingly high likelihood that in a group of just 23 people, at least two of them will share the same birthday. While there are 365 possible birthdays, the probability of a shared birthday rises quickly as the group size increases. With only 23 people, the chance is already over 50%, and with 70 people, it's nearly 99.9%. The paradox lies in how the probability grows due to the many possible pairings between individuals, making the chances of a match much higher than most people would intuitively expect.</a:t>
            </a:r>
            <a:endParaRPr/>
          </a:p>
        </p:txBody>
      </p:sp>
      <p:sp>
        <p:nvSpPr>
          <p:cNvPr id="463" name="Google Shape;463;g303cfba154c_0_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03284ec7cd_0_1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303284ec7cd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03cfba154c_0_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303cfba154c_0_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03cfba154c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303cfba154c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03284ec7c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g303284ec7cd_0_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03cfba154c_0_29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303cfba154c_0_2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03cfba154c_0_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303cfba154c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03cfba154c_0_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g303cfba154c_0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03cfba154c_0_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g303cfba154c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03cfba154c_0_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g303cfba154c_0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03cfba154c_0_1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g303cfba154c_0_1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03cfba154c_0_1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g303cfba154c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03cfba154c_0_1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303cfba154c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03cfba154c_0_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303cfba154c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03284ec7cd_0_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303284ec7cd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03284ec7cd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0" name="Google Shape;320;g303284ec7cd_0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03cfba154c_0_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g303cfba154c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03cfba154c_0_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303cfba154c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03284ec7cd_0_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g303284ec7cd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03cfba154c_0_3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g303cfba154c_0_3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03cfba154c_0_3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303cfba154c_0_3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03cfba154c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g303cfba154c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03cfba154c_0_3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g303cfba154c_0_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03cfba154c_0_40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303cfba154c_0_4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03cfba154c_0_3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g303cfba154c_0_3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03cfba154c_0_3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303cfba154c_0_3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03cfba154c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g303cfba154c_0_1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03cfba154c_0_3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g303cfba154c_0_3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03cfba154c_0_3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303cfba154c_0_3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03cfba154c_0_3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g303cfba154c_0_3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03cfba154c_0_4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303cfba154c_0_4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03284ec7cd_0_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303284ec7cd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03cfba154c_0_3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g303cfba154c_0_3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03cfba154c_0_3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g303cfba154c_0_3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303cfba154c_0_3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303cfba154c_0_3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303cfba154c_0_3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g303cfba154c_0_3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03cfba154c_0_3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g303cfba154c_0_3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03284ec7cd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g303284ec7cd_0_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nl-NL" sz="1100">
                <a:solidFill>
                  <a:schemeClr val="dk1"/>
                </a:solidFill>
                <a:latin typeface="Arial"/>
                <a:ea typeface="Arial"/>
                <a:cs typeface="Arial"/>
                <a:sym typeface="Arial"/>
              </a:rPr>
              <a:t>The term user space refers to all code that runs outside the operating system’s kernel. User space usually refers to the the various programs and libraries that the OS system uses to interact with the kernel. Software that </a:t>
            </a:r>
            <a:r>
              <a:rPr lang="nl-NL" sz="1100">
                <a:solidFill>
                  <a:schemeClr val="dk1"/>
                </a:solidFill>
                <a:latin typeface="Arial"/>
                <a:ea typeface="Arial"/>
                <a:cs typeface="Arial"/>
                <a:sym typeface="Arial"/>
              </a:rPr>
              <a:t>performs</a:t>
            </a:r>
            <a:r>
              <a:rPr lang="nl-NL" sz="1100">
                <a:solidFill>
                  <a:schemeClr val="dk1"/>
                </a:solidFill>
                <a:latin typeface="Arial"/>
                <a:ea typeface="Arial"/>
                <a:cs typeface="Arial"/>
                <a:sym typeface="Arial"/>
              </a:rPr>
              <a:t> input/output, </a:t>
            </a:r>
            <a:r>
              <a:rPr lang="nl-NL" sz="1100">
                <a:solidFill>
                  <a:schemeClr val="dk1"/>
                </a:solidFill>
                <a:latin typeface="Arial"/>
                <a:ea typeface="Arial"/>
                <a:cs typeface="Arial"/>
                <a:sym typeface="Arial"/>
              </a:rPr>
              <a:t>manipulates</a:t>
            </a:r>
            <a:r>
              <a:rPr lang="nl-NL" sz="1100">
                <a:solidFill>
                  <a:schemeClr val="dk1"/>
                </a:solidFill>
                <a:latin typeface="Arial"/>
                <a:ea typeface="Arial"/>
                <a:cs typeface="Arial"/>
                <a:sym typeface="Arial"/>
              </a:rPr>
              <a:t> file system objects, application software etc. In this case we are talking networking through an application running on the original OS (in the examples is the android os that the phones were shipped with )</a:t>
            </a:r>
            <a:endParaRPr sz="1100">
              <a:solidFill>
                <a:schemeClr val="dk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303cfba154c_0_30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g303cfba154c_0_3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03cfba154c_0_3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g303cfba154c_0_3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303cfba154c_0_29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303cfba154c_0_2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303cfba154c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g303cfba154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303284ec7cd_0_1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g303284ec7cd_0_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303cfba154c_0_2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g303cfba154c_0_2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03cfba154c_0_2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g303cfba154c_0_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03cfba154c_0_2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g303cfba154c_0_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03cfba154c_0_2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g303cfba154c_0_2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303cfba154c_0_2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g303cfba154c_0_2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03cfba154c_0_2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03cfba154c_0_28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303cfba154c_0_2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g303cfba154c_0_2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303cfba154c_0_2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g303cfba154c_0_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303cfba154c_0_2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g303cfba154c_0_2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03cfba154c_0_2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g303cfba154c_0_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303cfba154c_0_2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g303cfba154c_0_2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303284ec7cd_0_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g303284ec7cd_0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03cfba154c_0_4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03cfba154c_0_4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03cfba154c_0_3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03cfba154c_0_3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pagina + Beeld" showMasterSp="0">
  <p:cSld name="Titelpagina + Beeld">
    <p:spTree>
      <p:nvGrpSpPr>
        <p:cNvPr id="40" name="Shape 40"/>
        <p:cNvGrpSpPr/>
        <p:nvPr/>
      </p:nvGrpSpPr>
      <p:grpSpPr>
        <a:xfrm>
          <a:off x="0" y="0"/>
          <a:ext cx="0" cy="0"/>
          <a:chOff x="0" y="0"/>
          <a:chExt cx="0" cy="0"/>
        </a:xfrm>
      </p:grpSpPr>
      <p:grpSp>
        <p:nvGrpSpPr>
          <p:cNvPr id="41" name="Google Shape;41;p2"/>
          <p:cNvGrpSpPr/>
          <p:nvPr/>
        </p:nvGrpSpPr>
        <p:grpSpPr>
          <a:xfrm>
            <a:off x="698501" y="5884313"/>
            <a:ext cx="1454913" cy="577169"/>
            <a:chOff x="0" y="-1"/>
            <a:chExt cx="1454912" cy="577167"/>
          </a:xfrm>
        </p:grpSpPr>
        <p:sp>
          <p:nvSpPr>
            <p:cNvPr id="42" name="Google Shape;42;p2"/>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 name="Google Shape;43;p2"/>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 name="Google Shape;44;p2"/>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 name="Google Shape;45;p2"/>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 name="Google Shape;46;p2"/>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 name="Google Shape;47;p2"/>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 name="Google Shape;48;p2"/>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2"/>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0" name="Google Shape;50;p2"/>
          <p:cNvSpPr/>
          <p:nvPr/>
        </p:nvSpPr>
        <p:spPr>
          <a:xfrm>
            <a:off x="0" y="-1"/>
            <a:ext cx="12204032" cy="6858001"/>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 name="Google Shape;51;p2"/>
          <p:cNvSpPr/>
          <p:nvPr>
            <p:ph idx="2" type="pic"/>
          </p:nvPr>
        </p:nvSpPr>
        <p:spPr>
          <a:xfrm>
            <a:off x="4852465" y="0"/>
            <a:ext cx="7339534" cy="6858000"/>
          </a:xfrm>
          <a:prstGeom prst="rect">
            <a:avLst/>
          </a:prstGeom>
          <a:noFill/>
          <a:ln>
            <a:noFill/>
          </a:ln>
        </p:spPr>
      </p:sp>
      <p:sp>
        <p:nvSpPr>
          <p:cNvPr id="52" name="Google Shape;52;p2"/>
          <p:cNvSpPr txBox="1"/>
          <p:nvPr>
            <p:ph idx="1" type="body"/>
          </p:nvPr>
        </p:nvSpPr>
        <p:spPr>
          <a:xfrm>
            <a:off x="694800" y="4968196"/>
            <a:ext cx="3729203" cy="248473"/>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200"/>
              </a:spcBef>
              <a:spcAft>
                <a:spcPts val="0"/>
              </a:spcAft>
              <a:buClr>
                <a:srgbClr val="FFFFFF"/>
              </a:buClr>
              <a:buSzPts val="1600"/>
              <a:buFont typeface="Arial"/>
              <a:buNone/>
              <a:defRPr b="1">
                <a:solidFill>
                  <a:srgbClr val="FFFFFF"/>
                </a:solidFill>
              </a:defRPr>
            </a:lvl1pPr>
            <a:lvl2pPr indent="-228600" lvl="1" marL="914400" algn="l">
              <a:lnSpc>
                <a:spcPct val="90000"/>
              </a:lnSpc>
              <a:spcBef>
                <a:spcPts val="1200"/>
              </a:spcBef>
              <a:spcAft>
                <a:spcPts val="0"/>
              </a:spcAft>
              <a:buClr>
                <a:srgbClr val="FFFFFF"/>
              </a:buClr>
              <a:buSzPts val="1600"/>
              <a:buFont typeface="Arial"/>
              <a:buNone/>
              <a:defRPr b="1">
                <a:solidFill>
                  <a:srgbClr val="FFFFFF"/>
                </a:solidFill>
              </a:defRPr>
            </a:lvl2pPr>
            <a:lvl3pPr indent="-228600" lvl="2" marL="1371600" algn="l">
              <a:lnSpc>
                <a:spcPct val="90000"/>
              </a:lnSpc>
              <a:spcBef>
                <a:spcPts val="1200"/>
              </a:spcBef>
              <a:spcAft>
                <a:spcPts val="0"/>
              </a:spcAft>
              <a:buClr>
                <a:srgbClr val="FFFFFF"/>
              </a:buClr>
              <a:buSzPts val="1600"/>
              <a:buFont typeface="Arial"/>
              <a:buNone/>
              <a:defRPr b="1">
                <a:solidFill>
                  <a:srgbClr val="FFFFFF"/>
                </a:solidFill>
              </a:defRPr>
            </a:lvl3pPr>
            <a:lvl4pPr indent="-228600" lvl="3" marL="1828800" algn="l">
              <a:lnSpc>
                <a:spcPct val="90000"/>
              </a:lnSpc>
              <a:spcBef>
                <a:spcPts val="1200"/>
              </a:spcBef>
              <a:spcAft>
                <a:spcPts val="0"/>
              </a:spcAft>
              <a:buClr>
                <a:srgbClr val="FFFFFF"/>
              </a:buClr>
              <a:buSzPts val="1600"/>
              <a:buFont typeface="Arial"/>
              <a:buNone/>
              <a:defRPr b="1">
                <a:solidFill>
                  <a:srgbClr val="FFFFFF"/>
                </a:solidFill>
              </a:defRPr>
            </a:lvl4pPr>
            <a:lvl5pPr indent="-228600" lvl="4" marL="2286000" algn="l">
              <a:lnSpc>
                <a:spcPct val="90000"/>
              </a:lnSpc>
              <a:spcBef>
                <a:spcPts val="1200"/>
              </a:spcBef>
              <a:spcAft>
                <a:spcPts val="0"/>
              </a:spcAft>
              <a:buClr>
                <a:srgbClr val="FFFFFF"/>
              </a:buClr>
              <a:buSzPts val="1600"/>
              <a:buFont typeface="Arial"/>
              <a:buNone/>
              <a:defRPr b="1">
                <a:solidFill>
                  <a:srgbClr val="FFFFFF"/>
                </a:solidFill>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53" name="Google Shape;53;p2"/>
          <p:cNvSpPr txBox="1"/>
          <p:nvPr>
            <p:ph idx="3" type="body"/>
          </p:nvPr>
        </p:nvSpPr>
        <p:spPr>
          <a:xfrm>
            <a:off x="694800" y="1005329"/>
            <a:ext cx="3729206" cy="292540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500"/>
              </a:spcBef>
              <a:spcAft>
                <a:spcPts val="0"/>
              </a:spcAft>
              <a:buClr>
                <a:srgbClr val="FFFFFF"/>
              </a:buClr>
              <a:buSzPts val="3800"/>
              <a:buFont typeface="Roboto Slab"/>
              <a:buNone/>
              <a:defRPr sz="3800">
                <a:solidFill>
                  <a:srgbClr val="FFFFFF"/>
                </a:solidFill>
                <a:latin typeface="Roboto Slab"/>
                <a:ea typeface="Roboto Slab"/>
                <a:cs typeface="Roboto Slab"/>
                <a:sym typeface="Roboto Slab"/>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54" name="Google Shape;54;p2"/>
          <p:cNvSpPr txBox="1"/>
          <p:nvPr>
            <p:ph idx="4" type="body"/>
          </p:nvPr>
        </p:nvSpPr>
        <p:spPr>
          <a:xfrm>
            <a:off x="698500" y="5377708"/>
            <a:ext cx="1454400" cy="7201"/>
          </a:xfrm>
          <a:prstGeom prst="rect">
            <a:avLst/>
          </a:prstGeom>
          <a:solidFill>
            <a:srgbClr val="FFFFFF"/>
          </a:solidFill>
          <a:ln>
            <a:noFill/>
          </a:ln>
        </p:spPr>
        <p:txBody>
          <a:bodyPr anchorCtr="0" anchor="t" bIns="0" lIns="0" spcFirstLastPara="1" rIns="0" wrap="square" tIns="0">
            <a:normAutofit/>
          </a:bodyPr>
          <a:lstStyle>
            <a:lvl1pPr indent="-228600" lvl="0" marL="457200" algn="l">
              <a:lnSpc>
                <a:spcPct val="90000"/>
              </a:lnSpc>
              <a:spcBef>
                <a:spcPts val="400"/>
              </a:spcBef>
              <a:spcAft>
                <a:spcPts val="0"/>
              </a:spcAft>
              <a:buClr>
                <a:srgbClr val="000000"/>
              </a:buClr>
              <a:buSzPts val="640"/>
              <a:buFont typeface="Arial"/>
              <a:buNone/>
              <a:defRPr sz="640"/>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pic>
        <p:nvPicPr>
          <p:cNvPr id="55" name="Google Shape;55;p2"/>
          <p:cNvPicPr preferRelativeResize="0"/>
          <p:nvPr/>
        </p:nvPicPr>
        <p:blipFill rotWithShape="1">
          <a:blip r:embed="rId2">
            <a:alphaModFix/>
          </a:blip>
          <a:srcRect b="0" l="0" r="0" t="0"/>
          <a:stretch/>
        </p:blipFill>
        <p:spPr>
          <a:xfrm>
            <a:off x="694800" y="5846400"/>
            <a:ext cx="1461599" cy="1033080"/>
          </a:xfrm>
          <a:prstGeom prst="rect">
            <a:avLst/>
          </a:prstGeom>
          <a:noFill/>
          <a:ln>
            <a:noFill/>
          </a:ln>
        </p:spPr>
      </p:pic>
      <p:grpSp>
        <p:nvGrpSpPr>
          <p:cNvPr id="56" name="Google Shape;56;p2"/>
          <p:cNvGrpSpPr/>
          <p:nvPr/>
        </p:nvGrpSpPr>
        <p:grpSpPr>
          <a:xfrm>
            <a:off x="2982510" y="-1286712"/>
            <a:ext cx="6858001" cy="592943"/>
            <a:chOff x="2982510" y="-1286712"/>
            <a:chExt cx="6858001" cy="592943"/>
          </a:xfrm>
        </p:grpSpPr>
        <p:sp>
          <p:nvSpPr>
            <p:cNvPr id="57" name="Google Shape;57;p2"/>
            <p:cNvSpPr/>
            <p:nvPr/>
          </p:nvSpPr>
          <p:spPr>
            <a:xfrm rot="-5400000">
              <a:off x="6254550" y="-4279730"/>
              <a:ext cx="313921" cy="6858001"/>
            </a:xfrm>
            <a:prstGeom prst="rect">
              <a:avLst/>
            </a:prstGeom>
            <a:solidFill>
              <a:srgbClr val="00A6D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8" name="Google Shape;58;p2"/>
            <p:cNvGrpSpPr/>
            <p:nvPr/>
          </p:nvGrpSpPr>
          <p:grpSpPr>
            <a:xfrm>
              <a:off x="2982510" y="-1286712"/>
              <a:ext cx="6226978" cy="211384"/>
              <a:chOff x="0" y="-1"/>
              <a:chExt cx="6226976" cy="211382"/>
            </a:xfrm>
          </p:grpSpPr>
          <p:sp>
            <p:nvSpPr>
              <p:cNvPr id="59" name="Google Shape;59;p2"/>
              <p:cNvSpPr/>
              <p:nvPr/>
            </p:nvSpPr>
            <p:spPr>
              <a:xfrm rot="-5400000">
                <a:off x="168192" y="-168191"/>
                <a:ext cx="211380" cy="547765"/>
              </a:xfrm>
              <a:prstGeom prst="rect">
                <a:avLst/>
              </a:prstGeom>
              <a:solidFill>
                <a:srgbClr val="0C23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 name="Google Shape;60;p2"/>
              <p:cNvSpPr/>
              <p:nvPr/>
            </p:nvSpPr>
            <p:spPr>
              <a:xfrm rot="-5400000">
                <a:off x="799215" y="-168191"/>
                <a:ext cx="211380" cy="547765"/>
              </a:xfrm>
              <a:prstGeom prst="rect">
                <a:avLst/>
              </a:prstGeom>
              <a:solidFill>
                <a:srgbClr val="00B8C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 name="Google Shape;61;p2"/>
              <p:cNvSpPr/>
              <p:nvPr/>
            </p:nvSpPr>
            <p:spPr>
              <a:xfrm rot="-5400000">
                <a:off x="1430239" y="-168191"/>
                <a:ext cx="211380" cy="547765"/>
              </a:xfrm>
              <a:prstGeom prst="rect">
                <a:avLst/>
              </a:prstGeom>
              <a:solidFill>
                <a:srgbClr val="0076C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 name="Google Shape;62;p2"/>
              <p:cNvSpPr/>
              <p:nvPr/>
            </p:nvSpPr>
            <p:spPr>
              <a:xfrm rot="-5400000">
                <a:off x="2061263" y="-168191"/>
                <a:ext cx="211380" cy="547765"/>
              </a:xfrm>
              <a:prstGeom prst="rect">
                <a:avLst/>
              </a:prstGeom>
              <a:solidFill>
                <a:srgbClr val="6F1D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 name="Google Shape;63;p2"/>
              <p:cNvSpPr/>
              <p:nvPr/>
            </p:nvSpPr>
            <p:spPr>
              <a:xfrm rot="-5400000">
                <a:off x="2692286" y="-168191"/>
                <a:ext cx="211380" cy="547765"/>
              </a:xfrm>
              <a:prstGeom prst="rect">
                <a:avLst/>
              </a:prstGeom>
              <a:solidFill>
                <a:srgbClr val="EF60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p2"/>
              <p:cNvSpPr/>
              <p:nvPr/>
            </p:nvSpPr>
            <p:spPr>
              <a:xfrm rot="-5400000">
                <a:off x="3323310" y="-168191"/>
                <a:ext cx="211380" cy="547765"/>
              </a:xfrm>
              <a:prstGeom prst="rect">
                <a:avLst/>
              </a:prstGeom>
              <a:solidFill>
                <a:srgbClr val="A5003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 name="Google Shape;65;p2"/>
              <p:cNvSpPr/>
              <p:nvPr/>
            </p:nvSpPr>
            <p:spPr>
              <a:xfrm rot="-5400000">
                <a:off x="3954334" y="-168191"/>
                <a:ext cx="211380" cy="547765"/>
              </a:xfrm>
              <a:prstGeom prst="rect">
                <a:avLst/>
              </a:prstGeom>
              <a:solidFill>
                <a:srgbClr val="E03C3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 name="Google Shape;66;p2"/>
              <p:cNvSpPr/>
              <p:nvPr/>
            </p:nvSpPr>
            <p:spPr>
              <a:xfrm rot="-5400000">
                <a:off x="4585357" y="-168192"/>
                <a:ext cx="211380" cy="547765"/>
              </a:xfrm>
              <a:prstGeom prst="rect">
                <a:avLst/>
              </a:prstGeom>
              <a:solidFill>
                <a:srgbClr val="ED6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 name="Google Shape;67;p2"/>
              <p:cNvSpPr/>
              <p:nvPr/>
            </p:nvSpPr>
            <p:spPr>
              <a:xfrm rot="-5400000">
                <a:off x="5216380" y="-168192"/>
                <a:ext cx="211380" cy="547764"/>
              </a:xfrm>
              <a:prstGeom prst="rect">
                <a:avLst/>
              </a:prstGeom>
              <a:solidFill>
                <a:srgbClr val="FFB81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 name="Google Shape;68;p2"/>
              <p:cNvSpPr/>
              <p:nvPr/>
            </p:nvSpPr>
            <p:spPr>
              <a:xfrm rot="-5400000">
                <a:off x="5847403" y="-168193"/>
                <a:ext cx="211380" cy="547765"/>
              </a:xfrm>
              <a:prstGeom prst="rect">
                <a:avLst/>
              </a:prstGeom>
              <a:solidFill>
                <a:srgbClr val="6CC2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9" name="Google Shape;69;p2"/>
            <p:cNvSpPr/>
            <p:nvPr/>
          </p:nvSpPr>
          <p:spPr>
            <a:xfrm rot="-5400000">
              <a:off x="9460936" y="-1454904"/>
              <a:ext cx="211382" cy="547765"/>
            </a:xfrm>
            <a:prstGeom prst="rect">
              <a:avLst/>
            </a:prstGeom>
            <a:solidFill>
              <a:srgbClr val="009B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showMasterSp="0" type="tx">
  <p:cSld name="TITLE_AND_BODY">
    <p:spTree>
      <p:nvGrpSpPr>
        <p:cNvPr id="70" name="Shape 70"/>
        <p:cNvGrpSpPr/>
        <p:nvPr/>
      </p:nvGrpSpPr>
      <p:grpSpPr>
        <a:xfrm>
          <a:off x="0" y="0"/>
          <a:ext cx="0" cy="0"/>
          <a:chOff x="0" y="0"/>
          <a:chExt cx="0" cy="0"/>
        </a:xfrm>
      </p:grpSpPr>
      <p:grpSp>
        <p:nvGrpSpPr>
          <p:cNvPr id="71" name="Google Shape;71;p3"/>
          <p:cNvGrpSpPr/>
          <p:nvPr/>
        </p:nvGrpSpPr>
        <p:grpSpPr>
          <a:xfrm>
            <a:off x="698501" y="5884313"/>
            <a:ext cx="1454913" cy="577169"/>
            <a:chOff x="0" y="-1"/>
            <a:chExt cx="1454912" cy="577167"/>
          </a:xfrm>
        </p:grpSpPr>
        <p:sp>
          <p:nvSpPr>
            <p:cNvPr id="72" name="Google Shape;72;p3"/>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 name="Google Shape;73;p3"/>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 name="Google Shape;74;p3"/>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 name="Google Shape;75;p3"/>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 name="Google Shape;76;p3"/>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p3"/>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 name="Google Shape;78;p3"/>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p3"/>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0" name="Google Shape;80;p3"/>
          <p:cNvSpPr txBox="1"/>
          <p:nvPr>
            <p:ph type="title"/>
          </p:nvPr>
        </p:nvSpPr>
        <p:spPr>
          <a:xfrm>
            <a:off x="698500" y="741499"/>
            <a:ext cx="10775071"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grpSp>
        <p:nvGrpSpPr>
          <p:cNvPr id="81" name="Google Shape;81;p3"/>
          <p:cNvGrpSpPr/>
          <p:nvPr/>
        </p:nvGrpSpPr>
        <p:grpSpPr>
          <a:xfrm>
            <a:off x="2982510" y="-1286712"/>
            <a:ext cx="6858001" cy="592943"/>
            <a:chOff x="2982510" y="-1286712"/>
            <a:chExt cx="6858001" cy="592943"/>
          </a:xfrm>
        </p:grpSpPr>
        <p:sp>
          <p:nvSpPr>
            <p:cNvPr id="82" name="Google Shape;82;p3"/>
            <p:cNvSpPr/>
            <p:nvPr/>
          </p:nvSpPr>
          <p:spPr>
            <a:xfrm rot="-5400000">
              <a:off x="6254550" y="-4279730"/>
              <a:ext cx="313921" cy="6858001"/>
            </a:xfrm>
            <a:prstGeom prst="rect">
              <a:avLst/>
            </a:prstGeom>
            <a:solidFill>
              <a:srgbClr val="00A6D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3" name="Google Shape;83;p3"/>
            <p:cNvGrpSpPr/>
            <p:nvPr/>
          </p:nvGrpSpPr>
          <p:grpSpPr>
            <a:xfrm>
              <a:off x="2982510" y="-1286712"/>
              <a:ext cx="6226978" cy="211384"/>
              <a:chOff x="0" y="-1"/>
              <a:chExt cx="6226976" cy="211382"/>
            </a:xfrm>
          </p:grpSpPr>
          <p:sp>
            <p:nvSpPr>
              <p:cNvPr id="84" name="Google Shape;84;p3"/>
              <p:cNvSpPr/>
              <p:nvPr/>
            </p:nvSpPr>
            <p:spPr>
              <a:xfrm rot="-5400000">
                <a:off x="168192" y="-168191"/>
                <a:ext cx="211380" cy="547765"/>
              </a:xfrm>
              <a:prstGeom prst="rect">
                <a:avLst/>
              </a:prstGeom>
              <a:solidFill>
                <a:srgbClr val="0C23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 name="Google Shape;85;p3"/>
              <p:cNvSpPr/>
              <p:nvPr/>
            </p:nvSpPr>
            <p:spPr>
              <a:xfrm rot="-5400000">
                <a:off x="799215" y="-168191"/>
                <a:ext cx="211380" cy="547765"/>
              </a:xfrm>
              <a:prstGeom prst="rect">
                <a:avLst/>
              </a:prstGeom>
              <a:solidFill>
                <a:srgbClr val="00B8C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 name="Google Shape;86;p3"/>
              <p:cNvSpPr/>
              <p:nvPr/>
            </p:nvSpPr>
            <p:spPr>
              <a:xfrm rot="-5400000">
                <a:off x="1430239" y="-168191"/>
                <a:ext cx="211380" cy="547765"/>
              </a:xfrm>
              <a:prstGeom prst="rect">
                <a:avLst/>
              </a:prstGeom>
              <a:solidFill>
                <a:srgbClr val="0076C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 name="Google Shape;87;p3"/>
              <p:cNvSpPr/>
              <p:nvPr/>
            </p:nvSpPr>
            <p:spPr>
              <a:xfrm rot="-5400000">
                <a:off x="2061263" y="-168191"/>
                <a:ext cx="211380" cy="547765"/>
              </a:xfrm>
              <a:prstGeom prst="rect">
                <a:avLst/>
              </a:prstGeom>
              <a:solidFill>
                <a:srgbClr val="6F1D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 name="Google Shape;88;p3"/>
              <p:cNvSpPr/>
              <p:nvPr/>
            </p:nvSpPr>
            <p:spPr>
              <a:xfrm rot="-5400000">
                <a:off x="2692286" y="-168191"/>
                <a:ext cx="211380" cy="547765"/>
              </a:xfrm>
              <a:prstGeom prst="rect">
                <a:avLst/>
              </a:prstGeom>
              <a:solidFill>
                <a:srgbClr val="EF60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 name="Google Shape;89;p3"/>
              <p:cNvSpPr/>
              <p:nvPr/>
            </p:nvSpPr>
            <p:spPr>
              <a:xfrm rot="-5400000">
                <a:off x="3323310" y="-168191"/>
                <a:ext cx="211380" cy="547765"/>
              </a:xfrm>
              <a:prstGeom prst="rect">
                <a:avLst/>
              </a:prstGeom>
              <a:solidFill>
                <a:srgbClr val="A5003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 name="Google Shape;90;p3"/>
              <p:cNvSpPr/>
              <p:nvPr/>
            </p:nvSpPr>
            <p:spPr>
              <a:xfrm rot="-5400000">
                <a:off x="3954334" y="-168191"/>
                <a:ext cx="211380" cy="547765"/>
              </a:xfrm>
              <a:prstGeom prst="rect">
                <a:avLst/>
              </a:prstGeom>
              <a:solidFill>
                <a:srgbClr val="E03C3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 name="Google Shape;91;p3"/>
              <p:cNvSpPr/>
              <p:nvPr/>
            </p:nvSpPr>
            <p:spPr>
              <a:xfrm rot="-5400000">
                <a:off x="4585357" y="-168192"/>
                <a:ext cx="211380" cy="547765"/>
              </a:xfrm>
              <a:prstGeom prst="rect">
                <a:avLst/>
              </a:prstGeom>
              <a:solidFill>
                <a:srgbClr val="ED6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3"/>
              <p:cNvSpPr/>
              <p:nvPr/>
            </p:nvSpPr>
            <p:spPr>
              <a:xfrm rot="-5400000">
                <a:off x="5216380" y="-168192"/>
                <a:ext cx="211380" cy="547764"/>
              </a:xfrm>
              <a:prstGeom prst="rect">
                <a:avLst/>
              </a:prstGeom>
              <a:solidFill>
                <a:srgbClr val="FFB81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 name="Google Shape;93;p3"/>
              <p:cNvSpPr/>
              <p:nvPr/>
            </p:nvSpPr>
            <p:spPr>
              <a:xfrm rot="-5400000">
                <a:off x="5847403" y="-168193"/>
                <a:ext cx="211380" cy="547765"/>
              </a:xfrm>
              <a:prstGeom prst="rect">
                <a:avLst/>
              </a:prstGeom>
              <a:solidFill>
                <a:srgbClr val="6CC2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4" name="Google Shape;94;p3"/>
            <p:cNvSpPr/>
            <p:nvPr/>
          </p:nvSpPr>
          <p:spPr>
            <a:xfrm rot="-5400000">
              <a:off x="9460936" y="-1454904"/>
              <a:ext cx="211382" cy="547765"/>
            </a:xfrm>
            <a:prstGeom prst="rect">
              <a:avLst/>
            </a:prstGeom>
            <a:solidFill>
              <a:srgbClr val="009B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kst (Blauw)">
  <p:cSld name="1_Tekst (Blauw)">
    <p:spTree>
      <p:nvGrpSpPr>
        <p:cNvPr id="95" name="Shape 95"/>
        <p:cNvGrpSpPr/>
        <p:nvPr/>
      </p:nvGrpSpPr>
      <p:grpSpPr>
        <a:xfrm>
          <a:off x="0" y="0"/>
          <a:ext cx="0" cy="0"/>
          <a:chOff x="0" y="0"/>
          <a:chExt cx="0" cy="0"/>
        </a:xfrm>
      </p:grpSpPr>
      <p:sp>
        <p:nvSpPr>
          <p:cNvPr id="96" name="Google Shape;96;p4"/>
          <p:cNvSpPr/>
          <p:nvPr/>
        </p:nvSpPr>
        <p:spPr>
          <a:xfrm>
            <a:off x="-10752" y="0"/>
            <a:ext cx="1220275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4"/>
          <p:cNvSpPr txBox="1"/>
          <p:nvPr>
            <p:ph idx="1" type="body"/>
          </p:nvPr>
        </p:nvSpPr>
        <p:spPr>
          <a:xfrm>
            <a:off x="2" y="9872"/>
            <a:ext cx="12191998" cy="6869608"/>
          </a:xfrm>
          <a:prstGeom prst="rect">
            <a:avLst/>
          </a:prstGeom>
          <a:solidFill>
            <a:srgbClr val="01B8C9"/>
          </a:solidFill>
          <a:ln>
            <a:noFill/>
          </a:ln>
        </p:spPr>
        <p:txBody>
          <a:bodyPr anchorCtr="0" anchor="t" bIns="0" lIns="0" spcFirstLastPara="1" rIns="0" wrap="square" tIns="0">
            <a:noAutofit/>
          </a:bodyPr>
          <a:lstStyle>
            <a:lvl1pPr indent="-228600" lvl="0" marL="457200" algn="l">
              <a:lnSpc>
                <a:spcPct val="90000"/>
              </a:lnSpc>
              <a:spcBef>
                <a:spcPts val="1200"/>
              </a:spcBef>
              <a:spcAft>
                <a:spcPts val="0"/>
              </a:spcAft>
              <a:buSzPts val="1600"/>
              <a:buFont typeface="Arial"/>
              <a:buNone/>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98" name="Google Shape;98;p4"/>
          <p:cNvSpPr txBox="1"/>
          <p:nvPr>
            <p:ph idx="2" type="body"/>
          </p:nvPr>
        </p:nvSpPr>
        <p:spPr>
          <a:xfrm>
            <a:off x="698499" y="718513"/>
            <a:ext cx="10798175" cy="5229851"/>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200"/>
              </a:spcBef>
              <a:spcAft>
                <a:spcPts val="0"/>
              </a:spcAft>
              <a:buClr>
                <a:schemeClr val="lt1"/>
              </a:buClr>
              <a:buSzPts val="4400"/>
              <a:buFont typeface="Roboto Slab Medium"/>
              <a:buNone/>
              <a:defRPr b="0" i="0" sz="4400">
                <a:solidFill>
                  <a:schemeClr val="lt1"/>
                </a:solidFill>
                <a:latin typeface="Roboto Slab Medium"/>
                <a:ea typeface="Roboto Slab Medium"/>
                <a:cs typeface="Roboto Slab Medium"/>
                <a:sym typeface="Roboto Slab Medium"/>
              </a:defRPr>
            </a:lvl1pPr>
            <a:lvl2pPr indent="-228600" lvl="1" marL="914400" algn="ctr">
              <a:lnSpc>
                <a:spcPct val="90000"/>
              </a:lnSpc>
              <a:spcBef>
                <a:spcPts val="1200"/>
              </a:spcBef>
              <a:spcAft>
                <a:spcPts val="0"/>
              </a:spcAft>
              <a:buClr>
                <a:schemeClr val="lt1"/>
              </a:buClr>
              <a:buSzPts val="3600"/>
              <a:buFont typeface="Arial"/>
              <a:buNone/>
              <a:defRPr i="0" sz="3600">
                <a:solidFill>
                  <a:schemeClr val="lt1"/>
                </a:solidFill>
              </a:defRPr>
            </a:lvl2pPr>
            <a:lvl3pPr indent="-228600" lvl="2" marL="1371600" algn="ctr">
              <a:lnSpc>
                <a:spcPct val="90000"/>
              </a:lnSpc>
              <a:spcBef>
                <a:spcPts val="1200"/>
              </a:spcBef>
              <a:spcAft>
                <a:spcPts val="0"/>
              </a:spcAft>
              <a:buSzPts val="3600"/>
              <a:buFont typeface="Arial"/>
              <a:buNone/>
              <a:defRPr i="0" sz="3600">
                <a:solidFill>
                  <a:schemeClr val="lt1"/>
                </a:solidFill>
              </a:defRPr>
            </a:lvl3pPr>
            <a:lvl4pPr indent="-228600" lvl="3" marL="1828800" algn="ctr">
              <a:lnSpc>
                <a:spcPct val="90000"/>
              </a:lnSpc>
              <a:spcBef>
                <a:spcPts val="1200"/>
              </a:spcBef>
              <a:spcAft>
                <a:spcPts val="0"/>
              </a:spcAft>
              <a:buSzPts val="3600"/>
              <a:buFont typeface="Arial"/>
              <a:buNone/>
              <a:defRPr i="0" sz="3600">
                <a:solidFill>
                  <a:schemeClr val="lt1"/>
                </a:solidFill>
              </a:defRPr>
            </a:lvl4pPr>
            <a:lvl5pPr indent="-228600" lvl="4" marL="2286000" algn="ctr">
              <a:lnSpc>
                <a:spcPct val="90000"/>
              </a:lnSpc>
              <a:spcBef>
                <a:spcPts val="1200"/>
              </a:spcBef>
              <a:spcAft>
                <a:spcPts val="0"/>
              </a:spcAft>
              <a:buClr>
                <a:schemeClr val="lt1"/>
              </a:buClr>
              <a:buSzPts val="3600"/>
              <a:buFont typeface="Arial"/>
              <a:buNone/>
              <a:defRPr i="0" sz="3600">
                <a:solidFill>
                  <a:schemeClr val="lt1"/>
                </a:solidFill>
              </a:defRPr>
            </a:lvl5pPr>
            <a:lvl6pPr indent="-228600" lvl="5" marL="2743200" algn="ctr">
              <a:lnSpc>
                <a:spcPct val="90000"/>
              </a:lnSpc>
              <a:spcBef>
                <a:spcPts val="1200"/>
              </a:spcBef>
              <a:spcAft>
                <a:spcPts val="0"/>
              </a:spcAft>
              <a:buClr>
                <a:schemeClr val="lt1"/>
              </a:buClr>
              <a:buSzPts val="3600"/>
              <a:buFont typeface="Arial"/>
              <a:buNone/>
              <a:defRPr i="0" sz="3600">
                <a:solidFill>
                  <a:schemeClr val="lt1"/>
                </a:solidFill>
              </a:defRPr>
            </a:lvl6pPr>
            <a:lvl7pPr indent="-228600" lvl="6" marL="3200400" algn="ctr">
              <a:lnSpc>
                <a:spcPct val="90000"/>
              </a:lnSpc>
              <a:spcBef>
                <a:spcPts val="1200"/>
              </a:spcBef>
              <a:spcAft>
                <a:spcPts val="0"/>
              </a:spcAft>
              <a:buClr>
                <a:schemeClr val="lt1"/>
              </a:buClr>
              <a:buSzPts val="3600"/>
              <a:buFont typeface="Arial"/>
              <a:buNone/>
              <a:defRPr i="0" sz="3600">
                <a:solidFill>
                  <a:schemeClr val="lt1"/>
                </a:solidFill>
              </a:defRPr>
            </a:lvl7pPr>
            <a:lvl8pPr indent="-228600" lvl="7" marL="3657600" algn="ctr">
              <a:lnSpc>
                <a:spcPct val="90000"/>
              </a:lnSpc>
              <a:spcBef>
                <a:spcPts val="1200"/>
              </a:spcBef>
              <a:spcAft>
                <a:spcPts val="0"/>
              </a:spcAft>
              <a:buSzPts val="3600"/>
              <a:buFont typeface="Arial"/>
              <a:buNone/>
              <a:defRPr i="0" sz="3600">
                <a:solidFill>
                  <a:schemeClr val="lt1"/>
                </a:solidFill>
              </a:defRPr>
            </a:lvl8pPr>
            <a:lvl9pPr indent="-228600" lvl="8" marL="4114800" algn="ctr">
              <a:lnSpc>
                <a:spcPct val="90000"/>
              </a:lnSpc>
              <a:spcBef>
                <a:spcPts val="1200"/>
              </a:spcBef>
              <a:spcAft>
                <a:spcPts val="0"/>
              </a:spcAft>
              <a:buSzPts val="3600"/>
              <a:buFont typeface="Arial"/>
              <a:buNone/>
              <a:defRPr i="0" sz="3600">
                <a:solidFill>
                  <a:schemeClr val="lt1"/>
                </a:solidFill>
              </a:defRPr>
            </a:lvl9pPr>
          </a:lstStyle>
          <a:p/>
        </p:txBody>
      </p:sp>
      <p:pic>
        <p:nvPicPr>
          <p:cNvPr id="99" name="Google Shape;99;p4"/>
          <p:cNvPicPr preferRelativeResize="0"/>
          <p:nvPr/>
        </p:nvPicPr>
        <p:blipFill rotWithShape="1">
          <a:blip r:embed="rId2">
            <a:alphaModFix/>
          </a:blip>
          <a:srcRect b="0" l="0" r="0" t="0"/>
          <a:stretch/>
        </p:blipFill>
        <p:spPr>
          <a:xfrm>
            <a:off x="694800" y="5846400"/>
            <a:ext cx="1461599" cy="10330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en Grafiek" showMasterSp="0">
  <p:cSld name="Tekst en Grafiek">
    <p:spTree>
      <p:nvGrpSpPr>
        <p:cNvPr id="100" name="Shape 100"/>
        <p:cNvGrpSpPr/>
        <p:nvPr/>
      </p:nvGrpSpPr>
      <p:grpSpPr>
        <a:xfrm>
          <a:off x="0" y="0"/>
          <a:ext cx="0" cy="0"/>
          <a:chOff x="0" y="0"/>
          <a:chExt cx="0" cy="0"/>
        </a:xfrm>
      </p:grpSpPr>
      <p:grpSp>
        <p:nvGrpSpPr>
          <p:cNvPr id="101" name="Google Shape;101;p5"/>
          <p:cNvGrpSpPr/>
          <p:nvPr/>
        </p:nvGrpSpPr>
        <p:grpSpPr>
          <a:xfrm>
            <a:off x="-7462" y="7107104"/>
            <a:ext cx="3391308" cy="1765093"/>
            <a:chOff x="0" y="0"/>
            <a:chExt cx="3391307" cy="1765091"/>
          </a:xfrm>
        </p:grpSpPr>
        <p:sp>
          <p:nvSpPr>
            <p:cNvPr id="102" name="Google Shape;102;p5"/>
            <p:cNvSpPr/>
            <p:nvPr/>
          </p:nvSpPr>
          <p:spPr>
            <a:xfrm>
              <a:off x="0" y="0"/>
              <a:ext cx="3391307" cy="1679907"/>
            </a:xfrm>
            <a:prstGeom prst="rect">
              <a:avLst/>
            </a:prstGeom>
            <a:solidFill>
              <a:srgbClr val="F2F2F2"/>
            </a:solidFill>
            <a:ln cap="flat" cmpd="sng" w="9525">
              <a:solidFill>
                <a:srgbClr val="BFBFB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03" name="Google Shape;103;p5"/>
            <p:cNvGrpSpPr/>
            <p:nvPr/>
          </p:nvGrpSpPr>
          <p:grpSpPr>
            <a:xfrm>
              <a:off x="98270" y="12607"/>
              <a:ext cx="3194768" cy="1752484"/>
              <a:chOff x="0" y="0"/>
              <a:chExt cx="3194767" cy="1752483"/>
            </a:xfrm>
          </p:grpSpPr>
          <p:grpSp>
            <p:nvGrpSpPr>
              <p:cNvPr id="104" name="Google Shape;104;p5"/>
              <p:cNvGrpSpPr/>
              <p:nvPr/>
            </p:nvGrpSpPr>
            <p:grpSpPr>
              <a:xfrm>
                <a:off x="0" y="0"/>
                <a:ext cx="3194767" cy="431901"/>
                <a:chOff x="0" y="0"/>
                <a:chExt cx="3194765" cy="431900"/>
              </a:xfrm>
            </p:grpSpPr>
            <p:sp>
              <p:nvSpPr>
                <p:cNvPr id="105" name="Google Shape;105;p5"/>
                <p:cNvSpPr/>
                <p:nvPr/>
              </p:nvSpPr>
              <p:spPr>
                <a:xfrm>
                  <a:off x="0" y="89949"/>
                  <a:ext cx="3194765" cy="252002"/>
                </a:xfrm>
                <a:prstGeom prst="rect">
                  <a:avLst/>
                </a:prstGeom>
                <a:solidFill>
                  <a:srgbClr val="211F2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 name="Google Shape;106;p5"/>
                <p:cNvSpPr txBox="1"/>
                <p:nvPr/>
              </p:nvSpPr>
              <p:spPr>
                <a:xfrm>
                  <a:off x="0" y="0"/>
                  <a:ext cx="3194765" cy="431900"/>
                </a:xfrm>
                <a:prstGeom prst="rect">
                  <a:avLst/>
                </a:prstGeom>
                <a:noFill/>
                <a:ln>
                  <a:noFill/>
                </a:ln>
              </p:spPr>
              <p:txBody>
                <a:bodyPr anchorCtr="0" anchor="ctr" bIns="107975" lIns="107975" spcFirstLastPara="1" rIns="107975" wrap="square" tIns="107975">
                  <a:spAutoFit/>
                </a:bodyPr>
                <a:lstStyle/>
                <a:p>
                  <a:pPr indent="0" lvl="0" marL="0" marR="0" rtl="0" algn="l">
                    <a:lnSpc>
                      <a:spcPct val="90000"/>
                    </a:lnSpc>
                    <a:spcBef>
                      <a:spcPts val="0"/>
                    </a:spcBef>
                    <a:spcAft>
                      <a:spcPts val="0"/>
                    </a:spcAft>
                    <a:buClr>
                      <a:srgbClr val="FFFFFF"/>
                    </a:buClr>
                    <a:buSzPts val="1400"/>
                    <a:buFont typeface="Calibri"/>
                    <a:buNone/>
                  </a:pPr>
                  <a:r>
                    <a:rPr b="1" i="0" lang="nl-NL" sz="1400" u="none" cap="none" strike="noStrike">
                      <a:solidFill>
                        <a:srgbClr val="FFFFFF"/>
                      </a:solidFill>
                      <a:latin typeface="Calibri"/>
                      <a:ea typeface="Calibri"/>
                      <a:cs typeface="Calibri"/>
                      <a:sym typeface="Calibri"/>
                    </a:rPr>
                    <a:t>VOETTEKST WIJZIGEN</a:t>
                  </a:r>
                  <a:endParaRPr/>
                </a:p>
              </p:txBody>
            </p:sp>
          </p:grpSp>
          <p:grpSp>
            <p:nvGrpSpPr>
              <p:cNvPr id="107" name="Google Shape;107;p5"/>
              <p:cNvGrpSpPr/>
              <p:nvPr/>
            </p:nvGrpSpPr>
            <p:grpSpPr>
              <a:xfrm>
                <a:off x="0" y="485877"/>
                <a:ext cx="260916" cy="269241"/>
                <a:chOff x="0" y="0"/>
                <a:chExt cx="260915" cy="269240"/>
              </a:xfrm>
            </p:grpSpPr>
            <p:sp>
              <p:nvSpPr>
                <p:cNvPr id="108" name="Google Shape;108;p5"/>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 name="Google Shape;109;p5"/>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1</a:t>
                  </a:r>
                  <a:endParaRPr/>
                </a:p>
              </p:txBody>
            </p:sp>
          </p:grpSp>
          <p:sp>
            <p:nvSpPr>
              <p:cNvPr id="110" name="Google Shape;110;p5"/>
              <p:cNvSpPr txBox="1"/>
              <p:nvPr/>
            </p:nvSpPr>
            <p:spPr>
              <a:xfrm>
                <a:off x="365682" y="490655"/>
                <a:ext cx="1946733" cy="3302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Ga naar de tab </a:t>
                </a:r>
                <a:r>
                  <a:rPr b="1" i="0" lang="nl-NL" sz="1100" u="none" cap="none" strike="noStrike">
                    <a:solidFill>
                      <a:srgbClr val="211F26"/>
                    </a:solidFill>
                    <a:latin typeface="Calibri"/>
                    <a:ea typeface="Calibri"/>
                    <a:cs typeface="Calibri"/>
                    <a:sym typeface="Calibri"/>
                  </a:rPr>
                  <a:t>‘Invoegen’ </a:t>
                </a:r>
                <a:r>
                  <a:rPr b="0" i="0" lang="nl-NL" sz="1100" u="none" cap="none" strike="noStrike">
                    <a:solidFill>
                      <a:srgbClr val="211F26"/>
                    </a:solidFill>
                    <a:latin typeface="Calibri"/>
                    <a:ea typeface="Calibri"/>
                    <a:cs typeface="Calibri"/>
                    <a:sym typeface="Calibri"/>
                  </a:rPr>
                  <a:t>en klik op </a:t>
                </a:r>
                <a:r>
                  <a:rPr b="1" i="0" lang="nl-NL" sz="1100" u="none" cap="none" strike="noStrike">
                    <a:solidFill>
                      <a:srgbClr val="211F26"/>
                    </a:solidFill>
                    <a:latin typeface="Calibri"/>
                    <a:ea typeface="Calibri"/>
                    <a:cs typeface="Calibri"/>
                    <a:sym typeface="Calibri"/>
                  </a:rPr>
                  <a:t>‘Kop- en voettekst’</a:t>
                </a:r>
                <a:r>
                  <a:rPr b="0" i="0" lang="nl-NL" sz="1100" u="none" cap="none" strike="noStrike">
                    <a:solidFill>
                      <a:srgbClr val="211F26"/>
                    </a:solidFill>
                    <a:latin typeface="Calibri"/>
                    <a:ea typeface="Calibri"/>
                    <a:cs typeface="Calibri"/>
                    <a:sym typeface="Calibri"/>
                  </a:rPr>
                  <a:t>.</a:t>
                </a:r>
                <a:endParaRPr/>
              </a:p>
            </p:txBody>
          </p:sp>
          <p:grpSp>
            <p:nvGrpSpPr>
              <p:cNvPr id="111" name="Google Shape;111;p5"/>
              <p:cNvGrpSpPr/>
              <p:nvPr/>
            </p:nvGrpSpPr>
            <p:grpSpPr>
              <a:xfrm>
                <a:off x="0" y="922202"/>
                <a:ext cx="260916" cy="269241"/>
                <a:chOff x="0" y="0"/>
                <a:chExt cx="260915" cy="269240"/>
              </a:xfrm>
            </p:grpSpPr>
            <p:sp>
              <p:nvSpPr>
                <p:cNvPr id="112" name="Google Shape;112;p5"/>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 name="Google Shape;113;p5"/>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2</a:t>
                  </a:r>
                  <a:endParaRPr/>
                </a:p>
              </p:txBody>
            </p:sp>
          </p:grpSp>
          <p:sp>
            <p:nvSpPr>
              <p:cNvPr id="114" name="Google Shape;114;p5"/>
              <p:cNvSpPr txBox="1"/>
              <p:nvPr/>
            </p:nvSpPr>
            <p:spPr>
              <a:xfrm>
                <a:off x="365680" y="926982"/>
                <a:ext cx="2254193" cy="825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Typ de gewenste voettekst in, in het aangegeven tekstkader. Klik vervolgens op </a:t>
                </a:r>
                <a:r>
                  <a:rPr b="1" i="0" lang="nl-NL" sz="1100" u="none" cap="none" strike="noStrike">
                    <a:solidFill>
                      <a:srgbClr val="211F26"/>
                    </a:solidFill>
                    <a:latin typeface="Calibri"/>
                    <a:ea typeface="Calibri"/>
                    <a:cs typeface="Calibri"/>
                    <a:sym typeface="Calibri"/>
                  </a:rPr>
                  <a:t>‘Overal toepassen’ </a:t>
                </a:r>
                <a:r>
                  <a:rPr b="0" i="0" lang="nl-NL" sz="1100" u="none" cap="none" strike="noStrike">
                    <a:solidFill>
                      <a:srgbClr val="211F26"/>
                    </a:solidFill>
                    <a:latin typeface="Calibri"/>
                    <a:ea typeface="Calibri"/>
                    <a:cs typeface="Calibri"/>
                    <a:sym typeface="Calibri"/>
                  </a:rPr>
                  <a:t>om de gegevens op  elke slide toe te passen.</a:t>
                </a:r>
                <a:endParaRPr/>
              </a:p>
            </p:txBody>
          </p:sp>
          <p:grpSp>
            <p:nvGrpSpPr>
              <p:cNvPr id="115" name="Google Shape;115;p5"/>
              <p:cNvGrpSpPr/>
              <p:nvPr/>
            </p:nvGrpSpPr>
            <p:grpSpPr>
              <a:xfrm>
                <a:off x="2513632" y="470171"/>
                <a:ext cx="681135" cy="696749"/>
                <a:chOff x="0" y="0"/>
                <a:chExt cx="681133" cy="696748"/>
              </a:xfrm>
            </p:grpSpPr>
            <p:grpSp>
              <p:nvGrpSpPr>
                <p:cNvPr id="116" name="Google Shape;116;p5"/>
                <p:cNvGrpSpPr/>
                <p:nvPr/>
              </p:nvGrpSpPr>
              <p:grpSpPr>
                <a:xfrm>
                  <a:off x="197031" y="0"/>
                  <a:ext cx="287072" cy="379110"/>
                  <a:chOff x="0" y="0"/>
                  <a:chExt cx="287071" cy="379108"/>
                </a:xfrm>
              </p:grpSpPr>
              <p:sp>
                <p:nvSpPr>
                  <p:cNvPr id="117" name="Google Shape;117;p5"/>
                  <p:cNvSpPr/>
                  <p:nvPr/>
                </p:nvSpPr>
                <p:spPr>
                  <a:xfrm>
                    <a:off x="0" y="0"/>
                    <a:ext cx="287071" cy="379108"/>
                  </a:xfrm>
                  <a:custGeom>
                    <a:rect b="b" l="l" r="r" t="t"/>
                    <a:pathLst>
                      <a:path extrusionOk="0" h="21600" w="21600">
                        <a:moveTo>
                          <a:pt x="0" y="0"/>
                        </a:moveTo>
                        <a:lnTo>
                          <a:pt x="14309" y="0"/>
                        </a:lnTo>
                        <a:lnTo>
                          <a:pt x="21600" y="5521"/>
                        </a:lnTo>
                        <a:lnTo>
                          <a:pt x="21600" y="21600"/>
                        </a:lnTo>
                        <a:lnTo>
                          <a:pt x="0" y="21600"/>
                        </a:lnTo>
                        <a:lnTo>
                          <a:pt x="0" y="0"/>
                        </a:lnTo>
                        <a:close/>
                      </a:path>
                    </a:pathLst>
                  </a:custGeom>
                  <a:solidFill>
                    <a:srgbClr val="FFFFFF"/>
                  </a:solidFill>
                  <a:ln cap="flat" cmpd="sng" w="12700">
                    <a:solidFill>
                      <a:srgbClr val="A6A6A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8" name="Google Shape;118;p5"/>
                  <p:cNvSpPr/>
                  <p:nvPr/>
                </p:nvSpPr>
                <p:spPr>
                  <a:xfrm>
                    <a:off x="193422" y="3245"/>
                    <a:ext cx="91910" cy="93758"/>
                  </a:xfrm>
                  <a:custGeom>
                    <a:rect b="b" l="l" r="r" t="t"/>
                    <a:pathLst>
                      <a:path extrusionOk="0" h="21600" w="21600">
                        <a:moveTo>
                          <a:pt x="0" y="21600"/>
                        </a:moveTo>
                        <a:lnTo>
                          <a:pt x="21600" y="21600"/>
                        </a:lnTo>
                        <a:lnTo>
                          <a:pt x="0" y="0"/>
                        </a:lnTo>
                        <a:close/>
                      </a:path>
                    </a:pathLst>
                  </a:custGeom>
                  <a:solidFill>
                    <a:srgbClr val="FFFFFF"/>
                  </a:solidFill>
                  <a:ln cap="flat" cmpd="sng" w="12700">
                    <a:solidFill>
                      <a:srgbClr val="A6A6A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9" name="Google Shape;119;p5"/>
                  <p:cNvSpPr/>
                  <p:nvPr/>
                </p:nvSpPr>
                <p:spPr>
                  <a:xfrm>
                    <a:off x="32888" y="26437"/>
                    <a:ext cx="125594" cy="70566"/>
                  </a:xfrm>
                  <a:prstGeom prst="rect">
                    <a:avLst/>
                  </a:prstGeom>
                  <a:solidFill>
                    <a:srgbClr val="EDC8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0" name="Google Shape;120;p5"/>
                  <p:cNvSpPr/>
                  <p:nvPr/>
                </p:nvSpPr>
                <p:spPr>
                  <a:xfrm>
                    <a:off x="26912" y="298017"/>
                    <a:ext cx="233246" cy="61407"/>
                  </a:xfrm>
                  <a:prstGeom prst="rect">
                    <a:avLst/>
                  </a:prstGeom>
                  <a:solidFill>
                    <a:srgbClr val="EDC8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21" name="Google Shape;121;p5"/>
                <p:cNvSpPr txBox="1"/>
                <p:nvPr/>
              </p:nvSpPr>
              <p:spPr>
                <a:xfrm>
                  <a:off x="0" y="417347"/>
                  <a:ext cx="681133" cy="27940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211F26"/>
                    </a:buClr>
                    <a:buSzPts val="900"/>
                    <a:buFont typeface="Calibri"/>
                    <a:buNone/>
                  </a:pPr>
                  <a:r>
                    <a:rPr b="0" i="0" lang="nl-NL" sz="900" u="none" cap="none" strike="noStrike">
                      <a:solidFill>
                        <a:srgbClr val="211F26"/>
                      </a:solidFill>
                      <a:latin typeface="Calibri"/>
                      <a:ea typeface="Calibri"/>
                      <a:cs typeface="Calibri"/>
                      <a:sym typeface="Calibri"/>
                    </a:rPr>
                    <a:t>Koptekst en voettekst</a:t>
                  </a:r>
                  <a:endParaRPr/>
                </a:p>
              </p:txBody>
            </p:sp>
          </p:grpSp>
        </p:grpSp>
      </p:grpSp>
      <p:grpSp>
        <p:nvGrpSpPr>
          <p:cNvPr id="122" name="Google Shape;122;p5"/>
          <p:cNvGrpSpPr/>
          <p:nvPr/>
        </p:nvGrpSpPr>
        <p:grpSpPr>
          <a:xfrm>
            <a:off x="698501" y="5884313"/>
            <a:ext cx="1454913" cy="577169"/>
            <a:chOff x="0" y="-1"/>
            <a:chExt cx="1454912" cy="577167"/>
          </a:xfrm>
        </p:grpSpPr>
        <p:sp>
          <p:nvSpPr>
            <p:cNvPr id="123" name="Google Shape;123;p5"/>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p5"/>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p5"/>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 name="Google Shape;126;p5"/>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 name="Google Shape;127;p5"/>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p5"/>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 name="Google Shape;129;p5"/>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 name="Google Shape;130;p5"/>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1" name="Google Shape;131;p5"/>
          <p:cNvSpPr/>
          <p:nvPr/>
        </p:nvSpPr>
        <p:spPr>
          <a:xfrm>
            <a:off x="-12032" y="0"/>
            <a:ext cx="4467918" cy="68580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 name="Google Shape;132;p5"/>
          <p:cNvSpPr txBox="1"/>
          <p:nvPr>
            <p:ph type="title"/>
          </p:nvPr>
        </p:nvSpPr>
        <p:spPr>
          <a:xfrm>
            <a:off x="698500" y="741499"/>
            <a:ext cx="3147786"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3200"/>
              <a:buFont typeface="Roboto Slab"/>
              <a:buNone/>
              <a:defRPr>
                <a:solidFill>
                  <a:srgbClr val="FFFFF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133" name="Google Shape;133;p5"/>
          <p:cNvSpPr txBox="1"/>
          <p:nvPr>
            <p:ph idx="1" type="body"/>
          </p:nvPr>
        </p:nvSpPr>
        <p:spPr>
          <a:xfrm>
            <a:off x="698500" y="1591900"/>
            <a:ext cx="3147786" cy="4356464"/>
          </a:xfrm>
          <a:prstGeom prst="rect">
            <a:avLst/>
          </a:prstGeom>
          <a:noFill/>
          <a:ln>
            <a:noFill/>
          </a:ln>
        </p:spPr>
        <p:txBody>
          <a:bodyPr anchorCtr="0" anchor="t" bIns="0" lIns="0" spcFirstLastPara="1" rIns="0" wrap="square" tIns="0">
            <a:normAutofit/>
          </a:bodyPr>
          <a:lstStyle>
            <a:lvl1pPr indent="-330200" lvl="0" marL="457200" algn="l">
              <a:lnSpc>
                <a:spcPct val="90000"/>
              </a:lnSpc>
              <a:spcBef>
                <a:spcPts val="1200"/>
              </a:spcBef>
              <a:spcAft>
                <a:spcPts val="0"/>
              </a:spcAft>
              <a:buClr>
                <a:srgbClr val="FFFFFF"/>
              </a:buClr>
              <a:buSzPts val="1600"/>
              <a:buFont typeface="Arial"/>
              <a:buChar char="▪"/>
              <a:defRPr>
                <a:solidFill>
                  <a:srgbClr val="FFFFFF"/>
                </a:solidFill>
              </a:defRPr>
            </a:lvl1pPr>
            <a:lvl2pPr indent="-330200" lvl="1" marL="914400" algn="l">
              <a:lnSpc>
                <a:spcPct val="90000"/>
              </a:lnSpc>
              <a:spcBef>
                <a:spcPts val="1200"/>
              </a:spcBef>
              <a:spcAft>
                <a:spcPts val="0"/>
              </a:spcAft>
              <a:buClr>
                <a:srgbClr val="FFFFFF"/>
              </a:buClr>
              <a:buSzPts val="1600"/>
              <a:buFont typeface="Arial"/>
              <a:buChar char="▪"/>
              <a:defRPr>
                <a:solidFill>
                  <a:srgbClr val="FFFFFF"/>
                </a:solidFill>
              </a:defRPr>
            </a:lvl2pPr>
            <a:lvl3pPr indent="-228600" lvl="2" marL="1371600" algn="l">
              <a:lnSpc>
                <a:spcPct val="90000"/>
              </a:lnSpc>
              <a:spcBef>
                <a:spcPts val="1200"/>
              </a:spcBef>
              <a:spcAft>
                <a:spcPts val="0"/>
              </a:spcAft>
              <a:buClr>
                <a:srgbClr val="FFFFFF"/>
              </a:buClr>
              <a:buSzPts val="1600"/>
              <a:buNone/>
              <a:defRPr>
                <a:solidFill>
                  <a:srgbClr val="FFFFFF"/>
                </a:solidFill>
              </a:defRPr>
            </a:lvl3pPr>
            <a:lvl4pPr indent="-228600" lvl="3" marL="1828800" algn="l">
              <a:lnSpc>
                <a:spcPct val="90000"/>
              </a:lnSpc>
              <a:spcBef>
                <a:spcPts val="1200"/>
              </a:spcBef>
              <a:spcAft>
                <a:spcPts val="0"/>
              </a:spcAft>
              <a:buClr>
                <a:srgbClr val="FFFFFF"/>
              </a:buClr>
              <a:buSzPts val="1600"/>
              <a:buNone/>
              <a:defRPr>
                <a:solidFill>
                  <a:srgbClr val="FFFFFF"/>
                </a:solidFill>
              </a:defRPr>
            </a:lvl4pPr>
            <a:lvl5pPr indent="-330200" lvl="4" marL="2286000" algn="l">
              <a:lnSpc>
                <a:spcPct val="90000"/>
              </a:lnSpc>
              <a:spcBef>
                <a:spcPts val="1200"/>
              </a:spcBef>
              <a:spcAft>
                <a:spcPts val="0"/>
              </a:spcAft>
              <a:buClr>
                <a:srgbClr val="FFFFFF"/>
              </a:buClr>
              <a:buSzPts val="1600"/>
              <a:buAutoNum type="arabicPeriod"/>
              <a:defRPr>
                <a:solidFill>
                  <a:srgbClr val="FFFFFF"/>
                </a:solidFill>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pic>
        <p:nvPicPr>
          <p:cNvPr id="134" name="Google Shape;134;p5"/>
          <p:cNvPicPr preferRelativeResize="0"/>
          <p:nvPr/>
        </p:nvPicPr>
        <p:blipFill rotWithShape="1">
          <a:blip r:embed="rId2">
            <a:alphaModFix/>
          </a:blip>
          <a:srcRect b="0" l="0" r="0" t="0"/>
          <a:stretch/>
        </p:blipFill>
        <p:spPr>
          <a:xfrm>
            <a:off x="694800" y="5846400"/>
            <a:ext cx="1461599" cy="1033080"/>
          </a:xfrm>
          <a:prstGeom prst="rect">
            <a:avLst/>
          </a:prstGeom>
          <a:noFill/>
          <a:ln>
            <a:noFill/>
          </a:ln>
        </p:spPr>
      </p:pic>
      <p:grpSp>
        <p:nvGrpSpPr>
          <p:cNvPr id="135" name="Google Shape;135;p5"/>
          <p:cNvGrpSpPr/>
          <p:nvPr/>
        </p:nvGrpSpPr>
        <p:grpSpPr>
          <a:xfrm>
            <a:off x="2982510" y="-1286712"/>
            <a:ext cx="6858001" cy="592943"/>
            <a:chOff x="2982510" y="-1286712"/>
            <a:chExt cx="6858001" cy="592943"/>
          </a:xfrm>
        </p:grpSpPr>
        <p:sp>
          <p:nvSpPr>
            <p:cNvPr id="136" name="Google Shape;136;p5"/>
            <p:cNvSpPr/>
            <p:nvPr/>
          </p:nvSpPr>
          <p:spPr>
            <a:xfrm rot="-5400000">
              <a:off x="6254550" y="-4279730"/>
              <a:ext cx="313921" cy="6858001"/>
            </a:xfrm>
            <a:prstGeom prst="rect">
              <a:avLst/>
            </a:prstGeom>
            <a:solidFill>
              <a:srgbClr val="00A6D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37" name="Google Shape;137;p5"/>
            <p:cNvGrpSpPr/>
            <p:nvPr/>
          </p:nvGrpSpPr>
          <p:grpSpPr>
            <a:xfrm>
              <a:off x="2982510" y="-1286712"/>
              <a:ext cx="6226978" cy="211384"/>
              <a:chOff x="0" y="-1"/>
              <a:chExt cx="6226976" cy="211382"/>
            </a:xfrm>
          </p:grpSpPr>
          <p:sp>
            <p:nvSpPr>
              <p:cNvPr id="138" name="Google Shape;138;p5"/>
              <p:cNvSpPr/>
              <p:nvPr/>
            </p:nvSpPr>
            <p:spPr>
              <a:xfrm rot="-5400000">
                <a:off x="168192" y="-168191"/>
                <a:ext cx="211380" cy="547765"/>
              </a:xfrm>
              <a:prstGeom prst="rect">
                <a:avLst/>
              </a:prstGeom>
              <a:solidFill>
                <a:srgbClr val="0C23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5"/>
              <p:cNvSpPr/>
              <p:nvPr/>
            </p:nvSpPr>
            <p:spPr>
              <a:xfrm rot="-5400000">
                <a:off x="799215" y="-168191"/>
                <a:ext cx="211380" cy="547765"/>
              </a:xfrm>
              <a:prstGeom prst="rect">
                <a:avLst/>
              </a:prstGeom>
              <a:solidFill>
                <a:srgbClr val="00B8C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5"/>
              <p:cNvSpPr/>
              <p:nvPr/>
            </p:nvSpPr>
            <p:spPr>
              <a:xfrm rot="-5400000">
                <a:off x="1430239" y="-168191"/>
                <a:ext cx="211380" cy="547765"/>
              </a:xfrm>
              <a:prstGeom prst="rect">
                <a:avLst/>
              </a:prstGeom>
              <a:solidFill>
                <a:srgbClr val="0076C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5"/>
              <p:cNvSpPr/>
              <p:nvPr/>
            </p:nvSpPr>
            <p:spPr>
              <a:xfrm rot="-5400000">
                <a:off x="2061263" y="-168191"/>
                <a:ext cx="211380" cy="547765"/>
              </a:xfrm>
              <a:prstGeom prst="rect">
                <a:avLst/>
              </a:prstGeom>
              <a:solidFill>
                <a:srgbClr val="6F1D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p5"/>
              <p:cNvSpPr/>
              <p:nvPr/>
            </p:nvSpPr>
            <p:spPr>
              <a:xfrm rot="-5400000">
                <a:off x="2692286" y="-168191"/>
                <a:ext cx="211380" cy="547765"/>
              </a:xfrm>
              <a:prstGeom prst="rect">
                <a:avLst/>
              </a:prstGeom>
              <a:solidFill>
                <a:srgbClr val="EF60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5"/>
              <p:cNvSpPr/>
              <p:nvPr/>
            </p:nvSpPr>
            <p:spPr>
              <a:xfrm rot="-5400000">
                <a:off x="3323310" y="-168191"/>
                <a:ext cx="211380" cy="547765"/>
              </a:xfrm>
              <a:prstGeom prst="rect">
                <a:avLst/>
              </a:prstGeom>
              <a:solidFill>
                <a:srgbClr val="A5003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 name="Google Shape;144;p5"/>
              <p:cNvSpPr/>
              <p:nvPr/>
            </p:nvSpPr>
            <p:spPr>
              <a:xfrm rot="-5400000">
                <a:off x="3954334" y="-168191"/>
                <a:ext cx="211380" cy="547765"/>
              </a:xfrm>
              <a:prstGeom prst="rect">
                <a:avLst/>
              </a:prstGeom>
              <a:solidFill>
                <a:srgbClr val="E03C3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 name="Google Shape;145;p5"/>
              <p:cNvSpPr/>
              <p:nvPr/>
            </p:nvSpPr>
            <p:spPr>
              <a:xfrm rot="-5400000">
                <a:off x="4585357" y="-168192"/>
                <a:ext cx="211380" cy="547765"/>
              </a:xfrm>
              <a:prstGeom prst="rect">
                <a:avLst/>
              </a:prstGeom>
              <a:solidFill>
                <a:srgbClr val="ED6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p5"/>
              <p:cNvSpPr/>
              <p:nvPr/>
            </p:nvSpPr>
            <p:spPr>
              <a:xfrm rot="-5400000">
                <a:off x="5216380" y="-168192"/>
                <a:ext cx="211380" cy="547764"/>
              </a:xfrm>
              <a:prstGeom prst="rect">
                <a:avLst/>
              </a:prstGeom>
              <a:solidFill>
                <a:srgbClr val="FFB81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 name="Google Shape;147;p5"/>
              <p:cNvSpPr/>
              <p:nvPr/>
            </p:nvSpPr>
            <p:spPr>
              <a:xfrm rot="-5400000">
                <a:off x="5847403" y="-168193"/>
                <a:ext cx="211380" cy="547765"/>
              </a:xfrm>
              <a:prstGeom prst="rect">
                <a:avLst/>
              </a:prstGeom>
              <a:solidFill>
                <a:srgbClr val="6CC2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8" name="Google Shape;148;p5"/>
            <p:cNvSpPr/>
            <p:nvPr/>
          </p:nvSpPr>
          <p:spPr>
            <a:xfrm rot="-5400000">
              <a:off x="9460936" y="-1454904"/>
              <a:ext cx="211382" cy="547765"/>
            </a:xfrm>
            <a:prstGeom prst="rect">
              <a:avLst/>
            </a:prstGeom>
            <a:solidFill>
              <a:srgbClr val="009B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Wit)" showMasterSp="0">
  <p:cSld name="Tekst (Wit)">
    <p:spTree>
      <p:nvGrpSpPr>
        <p:cNvPr id="149" name="Shape 149"/>
        <p:cNvGrpSpPr/>
        <p:nvPr/>
      </p:nvGrpSpPr>
      <p:grpSpPr>
        <a:xfrm>
          <a:off x="0" y="0"/>
          <a:ext cx="0" cy="0"/>
          <a:chOff x="0" y="0"/>
          <a:chExt cx="0" cy="0"/>
        </a:xfrm>
      </p:grpSpPr>
      <p:grpSp>
        <p:nvGrpSpPr>
          <p:cNvPr id="150" name="Google Shape;150;p6"/>
          <p:cNvGrpSpPr/>
          <p:nvPr/>
        </p:nvGrpSpPr>
        <p:grpSpPr>
          <a:xfrm>
            <a:off x="-7462" y="7107104"/>
            <a:ext cx="3391308" cy="1765093"/>
            <a:chOff x="0" y="0"/>
            <a:chExt cx="3391307" cy="1765091"/>
          </a:xfrm>
        </p:grpSpPr>
        <p:sp>
          <p:nvSpPr>
            <p:cNvPr id="151" name="Google Shape;151;p6"/>
            <p:cNvSpPr/>
            <p:nvPr/>
          </p:nvSpPr>
          <p:spPr>
            <a:xfrm>
              <a:off x="0" y="0"/>
              <a:ext cx="3391307" cy="1679907"/>
            </a:xfrm>
            <a:prstGeom prst="rect">
              <a:avLst/>
            </a:prstGeom>
            <a:solidFill>
              <a:srgbClr val="F2F2F2"/>
            </a:solidFill>
            <a:ln cap="flat" cmpd="sng" w="9525">
              <a:solidFill>
                <a:srgbClr val="BFBFB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52" name="Google Shape;152;p6"/>
            <p:cNvGrpSpPr/>
            <p:nvPr/>
          </p:nvGrpSpPr>
          <p:grpSpPr>
            <a:xfrm>
              <a:off x="98270" y="12607"/>
              <a:ext cx="3194768" cy="1752484"/>
              <a:chOff x="0" y="0"/>
              <a:chExt cx="3194767" cy="1752483"/>
            </a:xfrm>
          </p:grpSpPr>
          <p:grpSp>
            <p:nvGrpSpPr>
              <p:cNvPr id="153" name="Google Shape;153;p6"/>
              <p:cNvGrpSpPr/>
              <p:nvPr/>
            </p:nvGrpSpPr>
            <p:grpSpPr>
              <a:xfrm>
                <a:off x="0" y="0"/>
                <a:ext cx="3194767" cy="431901"/>
                <a:chOff x="0" y="0"/>
                <a:chExt cx="3194765" cy="431900"/>
              </a:xfrm>
            </p:grpSpPr>
            <p:sp>
              <p:nvSpPr>
                <p:cNvPr id="154" name="Google Shape;154;p6"/>
                <p:cNvSpPr/>
                <p:nvPr/>
              </p:nvSpPr>
              <p:spPr>
                <a:xfrm>
                  <a:off x="0" y="89949"/>
                  <a:ext cx="3194765" cy="252002"/>
                </a:xfrm>
                <a:prstGeom prst="rect">
                  <a:avLst/>
                </a:prstGeom>
                <a:solidFill>
                  <a:srgbClr val="211F2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6"/>
                <p:cNvSpPr txBox="1"/>
                <p:nvPr/>
              </p:nvSpPr>
              <p:spPr>
                <a:xfrm>
                  <a:off x="0" y="0"/>
                  <a:ext cx="3194765" cy="431900"/>
                </a:xfrm>
                <a:prstGeom prst="rect">
                  <a:avLst/>
                </a:prstGeom>
                <a:noFill/>
                <a:ln>
                  <a:noFill/>
                </a:ln>
              </p:spPr>
              <p:txBody>
                <a:bodyPr anchorCtr="0" anchor="ctr" bIns="107975" lIns="107975" spcFirstLastPara="1" rIns="107975" wrap="square" tIns="107975">
                  <a:spAutoFit/>
                </a:bodyPr>
                <a:lstStyle/>
                <a:p>
                  <a:pPr indent="0" lvl="0" marL="0" marR="0" rtl="0" algn="l">
                    <a:lnSpc>
                      <a:spcPct val="90000"/>
                    </a:lnSpc>
                    <a:spcBef>
                      <a:spcPts val="0"/>
                    </a:spcBef>
                    <a:spcAft>
                      <a:spcPts val="0"/>
                    </a:spcAft>
                    <a:buClr>
                      <a:srgbClr val="FFFFFF"/>
                    </a:buClr>
                    <a:buSzPts val="1400"/>
                    <a:buFont typeface="Calibri"/>
                    <a:buNone/>
                  </a:pPr>
                  <a:r>
                    <a:rPr b="1" i="0" lang="nl-NL" sz="1400" u="none" cap="none" strike="noStrike">
                      <a:solidFill>
                        <a:srgbClr val="FFFFFF"/>
                      </a:solidFill>
                      <a:latin typeface="Calibri"/>
                      <a:ea typeface="Calibri"/>
                      <a:cs typeface="Calibri"/>
                      <a:sym typeface="Calibri"/>
                    </a:rPr>
                    <a:t>VOETTEKST WIJZIGEN</a:t>
                  </a:r>
                  <a:endParaRPr/>
                </a:p>
              </p:txBody>
            </p:sp>
          </p:grpSp>
          <p:grpSp>
            <p:nvGrpSpPr>
              <p:cNvPr id="156" name="Google Shape;156;p6"/>
              <p:cNvGrpSpPr/>
              <p:nvPr/>
            </p:nvGrpSpPr>
            <p:grpSpPr>
              <a:xfrm>
                <a:off x="0" y="485877"/>
                <a:ext cx="260916" cy="269241"/>
                <a:chOff x="0" y="0"/>
                <a:chExt cx="260915" cy="269240"/>
              </a:xfrm>
            </p:grpSpPr>
            <p:sp>
              <p:nvSpPr>
                <p:cNvPr id="157" name="Google Shape;157;p6"/>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 name="Google Shape;158;p6"/>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1</a:t>
                  </a:r>
                  <a:endParaRPr/>
                </a:p>
              </p:txBody>
            </p:sp>
          </p:grpSp>
          <p:sp>
            <p:nvSpPr>
              <p:cNvPr id="159" name="Google Shape;159;p6"/>
              <p:cNvSpPr txBox="1"/>
              <p:nvPr/>
            </p:nvSpPr>
            <p:spPr>
              <a:xfrm>
                <a:off x="365682" y="490655"/>
                <a:ext cx="1946733" cy="3302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Ga naar de tab </a:t>
                </a:r>
                <a:r>
                  <a:rPr b="1" i="0" lang="nl-NL" sz="1100" u="none" cap="none" strike="noStrike">
                    <a:solidFill>
                      <a:srgbClr val="211F26"/>
                    </a:solidFill>
                    <a:latin typeface="Calibri"/>
                    <a:ea typeface="Calibri"/>
                    <a:cs typeface="Calibri"/>
                    <a:sym typeface="Calibri"/>
                  </a:rPr>
                  <a:t>‘Invoegen’ </a:t>
                </a:r>
                <a:r>
                  <a:rPr b="0" i="0" lang="nl-NL" sz="1100" u="none" cap="none" strike="noStrike">
                    <a:solidFill>
                      <a:srgbClr val="211F26"/>
                    </a:solidFill>
                    <a:latin typeface="Calibri"/>
                    <a:ea typeface="Calibri"/>
                    <a:cs typeface="Calibri"/>
                    <a:sym typeface="Calibri"/>
                  </a:rPr>
                  <a:t>en klik op </a:t>
                </a:r>
                <a:r>
                  <a:rPr b="1" i="0" lang="nl-NL" sz="1100" u="none" cap="none" strike="noStrike">
                    <a:solidFill>
                      <a:srgbClr val="211F26"/>
                    </a:solidFill>
                    <a:latin typeface="Calibri"/>
                    <a:ea typeface="Calibri"/>
                    <a:cs typeface="Calibri"/>
                    <a:sym typeface="Calibri"/>
                  </a:rPr>
                  <a:t>‘Kop- en voettekst’</a:t>
                </a:r>
                <a:r>
                  <a:rPr b="0" i="0" lang="nl-NL" sz="1100" u="none" cap="none" strike="noStrike">
                    <a:solidFill>
                      <a:srgbClr val="211F26"/>
                    </a:solidFill>
                    <a:latin typeface="Calibri"/>
                    <a:ea typeface="Calibri"/>
                    <a:cs typeface="Calibri"/>
                    <a:sym typeface="Calibri"/>
                  </a:rPr>
                  <a:t>.</a:t>
                </a:r>
                <a:endParaRPr/>
              </a:p>
            </p:txBody>
          </p:sp>
          <p:grpSp>
            <p:nvGrpSpPr>
              <p:cNvPr id="160" name="Google Shape;160;p6"/>
              <p:cNvGrpSpPr/>
              <p:nvPr/>
            </p:nvGrpSpPr>
            <p:grpSpPr>
              <a:xfrm>
                <a:off x="0" y="922202"/>
                <a:ext cx="260916" cy="269241"/>
                <a:chOff x="0" y="0"/>
                <a:chExt cx="260915" cy="269240"/>
              </a:xfrm>
            </p:grpSpPr>
            <p:sp>
              <p:nvSpPr>
                <p:cNvPr id="161" name="Google Shape;161;p6"/>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 name="Google Shape;162;p6"/>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2</a:t>
                  </a:r>
                  <a:endParaRPr/>
                </a:p>
              </p:txBody>
            </p:sp>
          </p:grpSp>
          <p:sp>
            <p:nvSpPr>
              <p:cNvPr id="163" name="Google Shape;163;p6"/>
              <p:cNvSpPr txBox="1"/>
              <p:nvPr/>
            </p:nvSpPr>
            <p:spPr>
              <a:xfrm>
                <a:off x="365680" y="926982"/>
                <a:ext cx="2254193" cy="825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Typ de gewenste voettekst in, in het aangegeven tekstkader. Klik vervolgens op </a:t>
                </a:r>
                <a:r>
                  <a:rPr b="1" i="0" lang="nl-NL" sz="1100" u="none" cap="none" strike="noStrike">
                    <a:solidFill>
                      <a:srgbClr val="211F26"/>
                    </a:solidFill>
                    <a:latin typeface="Calibri"/>
                    <a:ea typeface="Calibri"/>
                    <a:cs typeface="Calibri"/>
                    <a:sym typeface="Calibri"/>
                  </a:rPr>
                  <a:t>‘Overal toepassen’ </a:t>
                </a:r>
                <a:r>
                  <a:rPr b="0" i="0" lang="nl-NL" sz="1100" u="none" cap="none" strike="noStrike">
                    <a:solidFill>
                      <a:srgbClr val="211F26"/>
                    </a:solidFill>
                    <a:latin typeface="Calibri"/>
                    <a:ea typeface="Calibri"/>
                    <a:cs typeface="Calibri"/>
                    <a:sym typeface="Calibri"/>
                  </a:rPr>
                  <a:t>om de gegevens op  elke slide toe te passen.</a:t>
                </a:r>
                <a:endParaRPr/>
              </a:p>
            </p:txBody>
          </p:sp>
          <p:grpSp>
            <p:nvGrpSpPr>
              <p:cNvPr id="164" name="Google Shape;164;p6"/>
              <p:cNvGrpSpPr/>
              <p:nvPr/>
            </p:nvGrpSpPr>
            <p:grpSpPr>
              <a:xfrm>
                <a:off x="2513632" y="470171"/>
                <a:ext cx="681135" cy="696749"/>
                <a:chOff x="0" y="0"/>
                <a:chExt cx="681133" cy="696748"/>
              </a:xfrm>
            </p:grpSpPr>
            <p:grpSp>
              <p:nvGrpSpPr>
                <p:cNvPr id="165" name="Google Shape;165;p6"/>
                <p:cNvGrpSpPr/>
                <p:nvPr/>
              </p:nvGrpSpPr>
              <p:grpSpPr>
                <a:xfrm>
                  <a:off x="197031" y="0"/>
                  <a:ext cx="287072" cy="379110"/>
                  <a:chOff x="0" y="0"/>
                  <a:chExt cx="287071" cy="379108"/>
                </a:xfrm>
              </p:grpSpPr>
              <p:sp>
                <p:nvSpPr>
                  <p:cNvPr id="166" name="Google Shape;166;p6"/>
                  <p:cNvSpPr/>
                  <p:nvPr/>
                </p:nvSpPr>
                <p:spPr>
                  <a:xfrm>
                    <a:off x="0" y="0"/>
                    <a:ext cx="287071" cy="379108"/>
                  </a:xfrm>
                  <a:custGeom>
                    <a:rect b="b" l="l" r="r" t="t"/>
                    <a:pathLst>
                      <a:path extrusionOk="0" h="21600" w="21600">
                        <a:moveTo>
                          <a:pt x="0" y="0"/>
                        </a:moveTo>
                        <a:lnTo>
                          <a:pt x="14309" y="0"/>
                        </a:lnTo>
                        <a:lnTo>
                          <a:pt x="21600" y="5521"/>
                        </a:lnTo>
                        <a:lnTo>
                          <a:pt x="21600" y="21600"/>
                        </a:lnTo>
                        <a:lnTo>
                          <a:pt x="0" y="21600"/>
                        </a:lnTo>
                        <a:lnTo>
                          <a:pt x="0" y="0"/>
                        </a:lnTo>
                        <a:close/>
                      </a:path>
                    </a:pathLst>
                  </a:custGeom>
                  <a:solidFill>
                    <a:srgbClr val="FFFFFF"/>
                  </a:solidFill>
                  <a:ln cap="flat" cmpd="sng" w="12700">
                    <a:solidFill>
                      <a:srgbClr val="A6A6A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7" name="Google Shape;167;p6"/>
                  <p:cNvSpPr/>
                  <p:nvPr/>
                </p:nvSpPr>
                <p:spPr>
                  <a:xfrm>
                    <a:off x="193422" y="3245"/>
                    <a:ext cx="91910" cy="93758"/>
                  </a:xfrm>
                  <a:custGeom>
                    <a:rect b="b" l="l" r="r" t="t"/>
                    <a:pathLst>
                      <a:path extrusionOk="0" h="21600" w="21600">
                        <a:moveTo>
                          <a:pt x="0" y="21600"/>
                        </a:moveTo>
                        <a:lnTo>
                          <a:pt x="21600" y="21600"/>
                        </a:lnTo>
                        <a:lnTo>
                          <a:pt x="0" y="0"/>
                        </a:lnTo>
                        <a:close/>
                      </a:path>
                    </a:pathLst>
                  </a:custGeom>
                  <a:solidFill>
                    <a:srgbClr val="FFFFFF"/>
                  </a:solidFill>
                  <a:ln cap="flat" cmpd="sng" w="12700">
                    <a:solidFill>
                      <a:srgbClr val="A6A6A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8" name="Google Shape;168;p6"/>
                  <p:cNvSpPr/>
                  <p:nvPr/>
                </p:nvSpPr>
                <p:spPr>
                  <a:xfrm>
                    <a:off x="32888" y="26437"/>
                    <a:ext cx="125594" cy="70566"/>
                  </a:xfrm>
                  <a:prstGeom prst="rect">
                    <a:avLst/>
                  </a:prstGeom>
                  <a:solidFill>
                    <a:srgbClr val="EDC8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9" name="Google Shape;169;p6"/>
                  <p:cNvSpPr/>
                  <p:nvPr/>
                </p:nvSpPr>
                <p:spPr>
                  <a:xfrm>
                    <a:off x="26912" y="298017"/>
                    <a:ext cx="233246" cy="61407"/>
                  </a:xfrm>
                  <a:prstGeom prst="rect">
                    <a:avLst/>
                  </a:prstGeom>
                  <a:solidFill>
                    <a:srgbClr val="EDC8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70" name="Google Shape;170;p6"/>
                <p:cNvSpPr txBox="1"/>
                <p:nvPr/>
              </p:nvSpPr>
              <p:spPr>
                <a:xfrm>
                  <a:off x="0" y="417347"/>
                  <a:ext cx="681133" cy="27940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211F26"/>
                    </a:buClr>
                    <a:buSzPts val="900"/>
                    <a:buFont typeface="Calibri"/>
                    <a:buNone/>
                  </a:pPr>
                  <a:r>
                    <a:rPr b="0" i="0" lang="nl-NL" sz="900" u="none" cap="none" strike="noStrike">
                      <a:solidFill>
                        <a:srgbClr val="211F26"/>
                      </a:solidFill>
                      <a:latin typeface="Calibri"/>
                      <a:ea typeface="Calibri"/>
                      <a:cs typeface="Calibri"/>
                      <a:sym typeface="Calibri"/>
                    </a:rPr>
                    <a:t>Koptekst en voettekst</a:t>
                  </a:r>
                  <a:endParaRPr/>
                </a:p>
              </p:txBody>
            </p:sp>
          </p:grpSp>
        </p:grpSp>
      </p:grpSp>
      <p:grpSp>
        <p:nvGrpSpPr>
          <p:cNvPr id="171" name="Google Shape;171;p6"/>
          <p:cNvGrpSpPr/>
          <p:nvPr/>
        </p:nvGrpSpPr>
        <p:grpSpPr>
          <a:xfrm>
            <a:off x="698501" y="5884313"/>
            <a:ext cx="1454913" cy="577169"/>
            <a:chOff x="0" y="-1"/>
            <a:chExt cx="1454912" cy="577167"/>
          </a:xfrm>
        </p:grpSpPr>
        <p:sp>
          <p:nvSpPr>
            <p:cNvPr id="172" name="Google Shape;172;p6"/>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6"/>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p6"/>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6"/>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p6"/>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 name="Google Shape;177;p6"/>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6"/>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6"/>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0" name="Google Shape;180;p6"/>
          <p:cNvSpPr txBox="1"/>
          <p:nvPr>
            <p:ph idx="1" type="body"/>
          </p:nvPr>
        </p:nvSpPr>
        <p:spPr>
          <a:xfrm>
            <a:off x="698498" y="718513"/>
            <a:ext cx="10798176" cy="5229851"/>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1pPr>
            <a:lvl2pPr indent="-228600" lvl="1" marL="9144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2pPr>
            <a:lvl3pPr indent="-228600" lvl="2" marL="13716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3pPr>
            <a:lvl4pPr indent="-228600" lvl="3" marL="18288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4pPr>
            <a:lvl5pPr indent="-228600" lvl="4" marL="22860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grpSp>
        <p:nvGrpSpPr>
          <p:cNvPr id="181" name="Google Shape;181;p6"/>
          <p:cNvGrpSpPr/>
          <p:nvPr/>
        </p:nvGrpSpPr>
        <p:grpSpPr>
          <a:xfrm>
            <a:off x="2982510" y="-1286712"/>
            <a:ext cx="6858001" cy="592943"/>
            <a:chOff x="2982510" y="-1286712"/>
            <a:chExt cx="6858001" cy="592943"/>
          </a:xfrm>
        </p:grpSpPr>
        <p:sp>
          <p:nvSpPr>
            <p:cNvPr id="182" name="Google Shape;182;p6"/>
            <p:cNvSpPr/>
            <p:nvPr/>
          </p:nvSpPr>
          <p:spPr>
            <a:xfrm rot="-5400000">
              <a:off x="6254550" y="-4279730"/>
              <a:ext cx="313921" cy="6858001"/>
            </a:xfrm>
            <a:prstGeom prst="rect">
              <a:avLst/>
            </a:prstGeom>
            <a:solidFill>
              <a:srgbClr val="00A6D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83" name="Google Shape;183;p6"/>
            <p:cNvGrpSpPr/>
            <p:nvPr/>
          </p:nvGrpSpPr>
          <p:grpSpPr>
            <a:xfrm>
              <a:off x="2982510" y="-1286712"/>
              <a:ext cx="6226978" cy="211384"/>
              <a:chOff x="0" y="-1"/>
              <a:chExt cx="6226976" cy="211382"/>
            </a:xfrm>
          </p:grpSpPr>
          <p:sp>
            <p:nvSpPr>
              <p:cNvPr id="184" name="Google Shape;184;p6"/>
              <p:cNvSpPr/>
              <p:nvPr/>
            </p:nvSpPr>
            <p:spPr>
              <a:xfrm rot="-5400000">
                <a:off x="168192" y="-168191"/>
                <a:ext cx="211380" cy="547765"/>
              </a:xfrm>
              <a:prstGeom prst="rect">
                <a:avLst/>
              </a:prstGeom>
              <a:solidFill>
                <a:srgbClr val="0C23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6"/>
              <p:cNvSpPr/>
              <p:nvPr/>
            </p:nvSpPr>
            <p:spPr>
              <a:xfrm rot="-5400000">
                <a:off x="799215" y="-168191"/>
                <a:ext cx="211380" cy="547765"/>
              </a:xfrm>
              <a:prstGeom prst="rect">
                <a:avLst/>
              </a:prstGeom>
              <a:solidFill>
                <a:srgbClr val="00B8C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6"/>
              <p:cNvSpPr/>
              <p:nvPr/>
            </p:nvSpPr>
            <p:spPr>
              <a:xfrm rot="-5400000">
                <a:off x="1430239" y="-168191"/>
                <a:ext cx="211380" cy="547765"/>
              </a:xfrm>
              <a:prstGeom prst="rect">
                <a:avLst/>
              </a:prstGeom>
              <a:solidFill>
                <a:srgbClr val="0076C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6"/>
              <p:cNvSpPr/>
              <p:nvPr/>
            </p:nvSpPr>
            <p:spPr>
              <a:xfrm rot="-5400000">
                <a:off x="2061263" y="-168191"/>
                <a:ext cx="211380" cy="547765"/>
              </a:xfrm>
              <a:prstGeom prst="rect">
                <a:avLst/>
              </a:prstGeom>
              <a:solidFill>
                <a:srgbClr val="6F1D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 name="Google Shape;188;p6"/>
              <p:cNvSpPr/>
              <p:nvPr/>
            </p:nvSpPr>
            <p:spPr>
              <a:xfrm rot="-5400000">
                <a:off x="2692286" y="-168191"/>
                <a:ext cx="211380" cy="547765"/>
              </a:xfrm>
              <a:prstGeom prst="rect">
                <a:avLst/>
              </a:prstGeom>
              <a:solidFill>
                <a:srgbClr val="EF60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 name="Google Shape;189;p6"/>
              <p:cNvSpPr/>
              <p:nvPr/>
            </p:nvSpPr>
            <p:spPr>
              <a:xfrm rot="-5400000">
                <a:off x="3323310" y="-168191"/>
                <a:ext cx="211380" cy="547765"/>
              </a:xfrm>
              <a:prstGeom prst="rect">
                <a:avLst/>
              </a:prstGeom>
              <a:solidFill>
                <a:srgbClr val="A5003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6"/>
              <p:cNvSpPr/>
              <p:nvPr/>
            </p:nvSpPr>
            <p:spPr>
              <a:xfrm rot="-5400000">
                <a:off x="3954334" y="-168191"/>
                <a:ext cx="211380" cy="547765"/>
              </a:xfrm>
              <a:prstGeom prst="rect">
                <a:avLst/>
              </a:prstGeom>
              <a:solidFill>
                <a:srgbClr val="E03C3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6"/>
              <p:cNvSpPr/>
              <p:nvPr/>
            </p:nvSpPr>
            <p:spPr>
              <a:xfrm rot="-5400000">
                <a:off x="4585357" y="-168192"/>
                <a:ext cx="211380" cy="547765"/>
              </a:xfrm>
              <a:prstGeom prst="rect">
                <a:avLst/>
              </a:prstGeom>
              <a:solidFill>
                <a:srgbClr val="ED6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6"/>
              <p:cNvSpPr/>
              <p:nvPr/>
            </p:nvSpPr>
            <p:spPr>
              <a:xfrm rot="-5400000">
                <a:off x="5216380" y="-168192"/>
                <a:ext cx="211380" cy="547764"/>
              </a:xfrm>
              <a:prstGeom prst="rect">
                <a:avLst/>
              </a:prstGeom>
              <a:solidFill>
                <a:srgbClr val="FFB81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6"/>
              <p:cNvSpPr/>
              <p:nvPr/>
            </p:nvSpPr>
            <p:spPr>
              <a:xfrm rot="-5400000">
                <a:off x="5847403" y="-168193"/>
                <a:ext cx="211380" cy="547765"/>
              </a:xfrm>
              <a:prstGeom prst="rect">
                <a:avLst/>
              </a:prstGeom>
              <a:solidFill>
                <a:srgbClr val="6CC2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4" name="Google Shape;194;p6"/>
            <p:cNvSpPr/>
            <p:nvPr/>
          </p:nvSpPr>
          <p:spPr>
            <a:xfrm rot="-5400000">
              <a:off x="9460936" y="-1454904"/>
              <a:ext cx="211382" cy="547765"/>
            </a:xfrm>
            <a:prstGeom prst="rect">
              <a:avLst/>
            </a:prstGeom>
            <a:solidFill>
              <a:srgbClr val="009B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el" showMasterSp="0">
  <p:cSld name="Tabel">
    <p:spTree>
      <p:nvGrpSpPr>
        <p:cNvPr id="195" name="Shape 195"/>
        <p:cNvGrpSpPr/>
        <p:nvPr/>
      </p:nvGrpSpPr>
      <p:grpSpPr>
        <a:xfrm>
          <a:off x="0" y="0"/>
          <a:ext cx="0" cy="0"/>
          <a:chOff x="0" y="0"/>
          <a:chExt cx="0" cy="0"/>
        </a:xfrm>
      </p:grpSpPr>
      <p:grpSp>
        <p:nvGrpSpPr>
          <p:cNvPr id="196" name="Google Shape;196;p7"/>
          <p:cNvGrpSpPr/>
          <p:nvPr/>
        </p:nvGrpSpPr>
        <p:grpSpPr>
          <a:xfrm>
            <a:off x="698501" y="5884313"/>
            <a:ext cx="1454913" cy="577169"/>
            <a:chOff x="0" y="-1"/>
            <a:chExt cx="1454912" cy="577167"/>
          </a:xfrm>
        </p:grpSpPr>
        <p:sp>
          <p:nvSpPr>
            <p:cNvPr id="197" name="Google Shape;197;p7"/>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 name="Google Shape;198;p7"/>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 name="Google Shape;199;p7"/>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7"/>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7"/>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 name="Google Shape;202;p7"/>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 name="Google Shape;203;p7"/>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 name="Google Shape;204;p7"/>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5" name="Google Shape;205;p7"/>
          <p:cNvSpPr txBox="1"/>
          <p:nvPr>
            <p:ph type="title"/>
          </p:nvPr>
        </p:nvSpPr>
        <p:spPr>
          <a:xfrm>
            <a:off x="698500" y="741499"/>
            <a:ext cx="10775071"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grpSp>
        <p:nvGrpSpPr>
          <p:cNvPr id="206" name="Google Shape;206;p7"/>
          <p:cNvGrpSpPr/>
          <p:nvPr/>
        </p:nvGrpSpPr>
        <p:grpSpPr>
          <a:xfrm>
            <a:off x="2982510" y="-1286712"/>
            <a:ext cx="6858001" cy="592943"/>
            <a:chOff x="2982510" y="-1286712"/>
            <a:chExt cx="6858001" cy="592943"/>
          </a:xfrm>
        </p:grpSpPr>
        <p:sp>
          <p:nvSpPr>
            <p:cNvPr id="207" name="Google Shape;207;p7"/>
            <p:cNvSpPr/>
            <p:nvPr/>
          </p:nvSpPr>
          <p:spPr>
            <a:xfrm rot="-5400000">
              <a:off x="6254550" y="-4279730"/>
              <a:ext cx="313921" cy="6858001"/>
            </a:xfrm>
            <a:prstGeom prst="rect">
              <a:avLst/>
            </a:prstGeom>
            <a:solidFill>
              <a:srgbClr val="00A6D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08" name="Google Shape;208;p7"/>
            <p:cNvGrpSpPr/>
            <p:nvPr/>
          </p:nvGrpSpPr>
          <p:grpSpPr>
            <a:xfrm>
              <a:off x="2982510" y="-1286712"/>
              <a:ext cx="6226978" cy="211384"/>
              <a:chOff x="0" y="-1"/>
              <a:chExt cx="6226976" cy="211382"/>
            </a:xfrm>
          </p:grpSpPr>
          <p:sp>
            <p:nvSpPr>
              <p:cNvPr id="209" name="Google Shape;209;p7"/>
              <p:cNvSpPr/>
              <p:nvPr/>
            </p:nvSpPr>
            <p:spPr>
              <a:xfrm rot="-5400000">
                <a:off x="168192" y="-168191"/>
                <a:ext cx="211380" cy="547765"/>
              </a:xfrm>
              <a:prstGeom prst="rect">
                <a:avLst/>
              </a:prstGeom>
              <a:solidFill>
                <a:srgbClr val="0C23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 name="Google Shape;210;p7"/>
              <p:cNvSpPr/>
              <p:nvPr/>
            </p:nvSpPr>
            <p:spPr>
              <a:xfrm rot="-5400000">
                <a:off x="799215" y="-168191"/>
                <a:ext cx="211380" cy="547765"/>
              </a:xfrm>
              <a:prstGeom prst="rect">
                <a:avLst/>
              </a:prstGeom>
              <a:solidFill>
                <a:srgbClr val="00B8C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 name="Google Shape;211;p7"/>
              <p:cNvSpPr/>
              <p:nvPr/>
            </p:nvSpPr>
            <p:spPr>
              <a:xfrm rot="-5400000">
                <a:off x="1430239" y="-168191"/>
                <a:ext cx="211380" cy="547765"/>
              </a:xfrm>
              <a:prstGeom prst="rect">
                <a:avLst/>
              </a:prstGeom>
              <a:solidFill>
                <a:srgbClr val="0076C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 name="Google Shape;212;p7"/>
              <p:cNvSpPr/>
              <p:nvPr/>
            </p:nvSpPr>
            <p:spPr>
              <a:xfrm rot="-5400000">
                <a:off x="2061263" y="-168191"/>
                <a:ext cx="211380" cy="547765"/>
              </a:xfrm>
              <a:prstGeom prst="rect">
                <a:avLst/>
              </a:prstGeom>
              <a:solidFill>
                <a:srgbClr val="6F1D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 name="Google Shape;213;p7"/>
              <p:cNvSpPr/>
              <p:nvPr/>
            </p:nvSpPr>
            <p:spPr>
              <a:xfrm rot="-5400000">
                <a:off x="2692286" y="-168191"/>
                <a:ext cx="211380" cy="547765"/>
              </a:xfrm>
              <a:prstGeom prst="rect">
                <a:avLst/>
              </a:prstGeom>
              <a:solidFill>
                <a:srgbClr val="EF60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 name="Google Shape;214;p7"/>
              <p:cNvSpPr/>
              <p:nvPr/>
            </p:nvSpPr>
            <p:spPr>
              <a:xfrm rot="-5400000">
                <a:off x="3323310" y="-168191"/>
                <a:ext cx="211380" cy="547765"/>
              </a:xfrm>
              <a:prstGeom prst="rect">
                <a:avLst/>
              </a:prstGeom>
              <a:solidFill>
                <a:srgbClr val="A5003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 name="Google Shape;215;p7"/>
              <p:cNvSpPr/>
              <p:nvPr/>
            </p:nvSpPr>
            <p:spPr>
              <a:xfrm rot="-5400000">
                <a:off x="3954334" y="-168191"/>
                <a:ext cx="211380" cy="547765"/>
              </a:xfrm>
              <a:prstGeom prst="rect">
                <a:avLst/>
              </a:prstGeom>
              <a:solidFill>
                <a:srgbClr val="E03C3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 name="Google Shape;216;p7"/>
              <p:cNvSpPr/>
              <p:nvPr/>
            </p:nvSpPr>
            <p:spPr>
              <a:xfrm rot="-5400000">
                <a:off x="4585357" y="-168192"/>
                <a:ext cx="211380" cy="547765"/>
              </a:xfrm>
              <a:prstGeom prst="rect">
                <a:avLst/>
              </a:prstGeom>
              <a:solidFill>
                <a:srgbClr val="ED6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 name="Google Shape;217;p7"/>
              <p:cNvSpPr/>
              <p:nvPr/>
            </p:nvSpPr>
            <p:spPr>
              <a:xfrm rot="-5400000">
                <a:off x="5216380" y="-168192"/>
                <a:ext cx="211380" cy="547764"/>
              </a:xfrm>
              <a:prstGeom prst="rect">
                <a:avLst/>
              </a:prstGeom>
              <a:solidFill>
                <a:srgbClr val="FFB81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 name="Google Shape;218;p7"/>
              <p:cNvSpPr/>
              <p:nvPr/>
            </p:nvSpPr>
            <p:spPr>
              <a:xfrm rot="-5400000">
                <a:off x="5847403" y="-168193"/>
                <a:ext cx="211380" cy="547765"/>
              </a:xfrm>
              <a:prstGeom prst="rect">
                <a:avLst/>
              </a:prstGeom>
              <a:solidFill>
                <a:srgbClr val="6CC2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9" name="Google Shape;219;p7"/>
            <p:cNvSpPr/>
            <p:nvPr/>
          </p:nvSpPr>
          <p:spPr>
            <a:xfrm rot="-5400000">
              <a:off x="9460936" y="-1454904"/>
              <a:ext cx="211382" cy="547765"/>
            </a:xfrm>
            <a:prstGeom prst="rect">
              <a:avLst/>
            </a:prstGeom>
            <a:solidFill>
              <a:srgbClr val="009B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mula (2)">
  <p:cSld name="Formula (2)">
    <p:bg>
      <p:bgPr>
        <a:solidFill>
          <a:schemeClr val="lt1"/>
        </a:solidFill>
      </p:bgPr>
    </p:bg>
    <p:spTree>
      <p:nvGrpSpPr>
        <p:cNvPr id="220" name="Shape 220"/>
        <p:cNvGrpSpPr/>
        <p:nvPr/>
      </p:nvGrpSpPr>
      <p:grpSpPr>
        <a:xfrm>
          <a:off x="0" y="0"/>
          <a:ext cx="0" cy="0"/>
          <a:chOff x="0" y="0"/>
          <a:chExt cx="0" cy="0"/>
        </a:xfrm>
      </p:grpSpPr>
      <p:sp>
        <p:nvSpPr>
          <p:cNvPr id="221" name="Google Shape;221;p8"/>
          <p:cNvSpPr txBox="1"/>
          <p:nvPr>
            <p:ph type="title"/>
          </p:nvPr>
        </p:nvSpPr>
        <p:spPr>
          <a:xfrm>
            <a:off x="609600" y="274637"/>
            <a:ext cx="10972800" cy="1325564"/>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F7F7F"/>
              </a:buClr>
              <a:buSzPts val="3200"/>
              <a:buFont typeface="Roboto Slab"/>
              <a:buNone/>
              <a:defRPr>
                <a:solidFill>
                  <a:srgbClr val="7F7F7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222" name="Google Shape;222;p8"/>
          <p:cNvSpPr txBox="1"/>
          <p:nvPr>
            <p:ph idx="1" type="body"/>
          </p:nvPr>
        </p:nvSpPr>
        <p:spPr>
          <a:xfrm>
            <a:off x="609601" y="1939269"/>
            <a:ext cx="10972799" cy="1347791"/>
          </a:xfrm>
          <a:prstGeom prst="rect">
            <a:avLst/>
          </a:prstGeom>
          <a:noFill/>
          <a:ln>
            <a:noFill/>
          </a:ln>
        </p:spPr>
        <p:txBody>
          <a:bodyPr anchorCtr="0" anchor="t" bIns="0" lIns="0" spcFirstLastPara="1" rIns="0" wrap="square" tIns="0">
            <a:normAutofit/>
          </a:bodyPr>
          <a:lstStyle>
            <a:lvl1pPr indent="-431800" lvl="0" marL="457200" algn="l">
              <a:lnSpc>
                <a:spcPct val="90000"/>
              </a:lnSpc>
              <a:spcBef>
                <a:spcPts val="1200"/>
              </a:spcBef>
              <a:spcAft>
                <a:spcPts val="0"/>
              </a:spcAft>
              <a:buSzPts val="3200"/>
              <a:buFont typeface="Arial"/>
              <a:buChar char="▪"/>
              <a:defRPr sz="3200">
                <a:solidFill>
                  <a:srgbClr val="3C3C3C"/>
                </a:solidFill>
              </a:defRPr>
            </a:lvl1pPr>
            <a:lvl2pPr indent="-431800" lvl="1" marL="914400" algn="l">
              <a:lnSpc>
                <a:spcPct val="90000"/>
              </a:lnSpc>
              <a:spcBef>
                <a:spcPts val="1200"/>
              </a:spcBef>
              <a:spcAft>
                <a:spcPts val="0"/>
              </a:spcAft>
              <a:buSzPts val="3200"/>
              <a:buFont typeface="Arial"/>
              <a:buChar char="▪"/>
              <a:defRPr sz="3200">
                <a:solidFill>
                  <a:srgbClr val="3C3C3C"/>
                </a:solidFill>
              </a:defRPr>
            </a:lvl2pPr>
            <a:lvl3pPr indent="-228600" lvl="2" marL="1371600" algn="l">
              <a:lnSpc>
                <a:spcPct val="90000"/>
              </a:lnSpc>
              <a:spcBef>
                <a:spcPts val="1200"/>
              </a:spcBef>
              <a:spcAft>
                <a:spcPts val="0"/>
              </a:spcAft>
              <a:buSzPts val="3200"/>
              <a:buNone/>
              <a:defRPr sz="3200">
                <a:solidFill>
                  <a:srgbClr val="3C3C3C"/>
                </a:solidFill>
              </a:defRPr>
            </a:lvl3pPr>
            <a:lvl4pPr indent="-228600" lvl="3" marL="1828800" algn="l">
              <a:lnSpc>
                <a:spcPct val="90000"/>
              </a:lnSpc>
              <a:spcBef>
                <a:spcPts val="1200"/>
              </a:spcBef>
              <a:spcAft>
                <a:spcPts val="0"/>
              </a:spcAft>
              <a:buSzPts val="3200"/>
              <a:buNone/>
              <a:defRPr sz="3200">
                <a:solidFill>
                  <a:srgbClr val="3F3F3F"/>
                </a:solidFill>
              </a:defRPr>
            </a:lvl4pPr>
            <a:lvl5pPr indent="-431800" lvl="4" marL="2286000" algn="l">
              <a:lnSpc>
                <a:spcPct val="90000"/>
              </a:lnSpc>
              <a:spcBef>
                <a:spcPts val="1200"/>
              </a:spcBef>
              <a:spcAft>
                <a:spcPts val="0"/>
              </a:spcAft>
              <a:buSzPts val="3200"/>
              <a:buAutoNum type="arabicPeriod"/>
              <a:defRPr sz="3200">
                <a:solidFill>
                  <a:srgbClr val="3F3F3F"/>
                </a:solidFill>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23" name="Google Shape;223;p8"/>
          <p:cNvSpPr txBox="1"/>
          <p:nvPr>
            <p:ph idx="2" type="body"/>
          </p:nvPr>
        </p:nvSpPr>
        <p:spPr>
          <a:xfrm>
            <a:off x="609601" y="3397251"/>
            <a:ext cx="5177616" cy="2190749"/>
          </a:xfrm>
          <a:prstGeom prst="rect">
            <a:avLst/>
          </a:prstGeom>
          <a:solidFill>
            <a:srgbClr val="CCCCCC"/>
          </a:solidFill>
          <a:ln>
            <a:noFill/>
          </a:ln>
        </p:spPr>
        <p:txBody>
          <a:bodyPr anchorCtr="0" anchor="t" bIns="90000" lIns="180000" spcFirstLastPara="1" rIns="180000" wrap="square" tIns="90000">
            <a:noAutofit/>
          </a:bodyPr>
          <a:lstStyle>
            <a:lvl1pPr indent="-330200" lvl="0" marL="457200" algn="l">
              <a:lnSpc>
                <a:spcPct val="90000"/>
              </a:lnSpc>
              <a:spcBef>
                <a:spcPts val="1200"/>
              </a:spcBef>
              <a:spcAft>
                <a:spcPts val="0"/>
              </a:spcAft>
              <a:buSzPts val="1600"/>
              <a:buFont typeface="Arial"/>
              <a:buChar char="▪"/>
              <a:defRPr i="1"/>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24" name="Google Shape;224;p8"/>
          <p:cNvSpPr txBox="1"/>
          <p:nvPr>
            <p:ph idx="3" type="body"/>
          </p:nvPr>
        </p:nvSpPr>
        <p:spPr>
          <a:xfrm>
            <a:off x="6404783" y="3397251"/>
            <a:ext cx="5177616" cy="2190749"/>
          </a:xfrm>
          <a:prstGeom prst="rect">
            <a:avLst/>
          </a:prstGeom>
          <a:solidFill>
            <a:srgbClr val="CCCCCC"/>
          </a:solidFill>
          <a:ln>
            <a:noFill/>
          </a:ln>
        </p:spPr>
        <p:txBody>
          <a:bodyPr anchorCtr="0" anchor="t" bIns="90000" lIns="180000" spcFirstLastPara="1" rIns="180000" wrap="square" tIns="90000">
            <a:noAutofit/>
          </a:bodyPr>
          <a:lstStyle>
            <a:lvl1pPr indent="-330200" lvl="0" marL="457200" algn="l">
              <a:lnSpc>
                <a:spcPct val="90000"/>
              </a:lnSpc>
              <a:spcBef>
                <a:spcPts val="1200"/>
              </a:spcBef>
              <a:spcAft>
                <a:spcPts val="0"/>
              </a:spcAft>
              <a:buSzPts val="1600"/>
              <a:buFont typeface="Arial"/>
              <a:buChar char="▪"/>
              <a:defRPr i="1"/>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pic>
        <p:nvPicPr>
          <p:cNvPr id="225" name="Google Shape;225;p8"/>
          <p:cNvPicPr preferRelativeResize="0"/>
          <p:nvPr/>
        </p:nvPicPr>
        <p:blipFill rotWithShape="1">
          <a:blip r:embed="rId2">
            <a:alphaModFix/>
          </a:blip>
          <a:srcRect b="0" l="0" r="0" t="0"/>
          <a:stretch/>
        </p:blipFill>
        <p:spPr>
          <a:xfrm>
            <a:off x="157239" y="6240856"/>
            <a:ext cx="3048877" cy="61714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angepaste indeling">
  <p:cSld name="1_Aangepaste indeling">
    <p:spTree>
      <p:nvGrpSpPr>
        <p:cNvPr id="226" name="Shape 226"/>
        <p:cNvGrpSpPr/>
        <p:nvPr/>
      </p:nvGrpSpPr>
      <p:grpSpPr>
        <a:xfrm>
          <a:off x="0" y="0"/>
          <a:ext cx="0" cy="0"/>
          <a:chOff x="0" y="0"/>
          <a:chExt cx="0" cy="0"/>
        </a:xfrm>
      </p:grpSpPr>
      <p:sp>
        <p:nvSpPr>
          <p:cNvPr id="227" name="Google Shape;227;p9"/>
          <p:cNvSpPr/>
          <p:nvPr/>
        </p:nvSpPr>
        <p:spPr>
          <a:xfrm>
            <a:off x="-10750" y="0"/>
            <a:ext cx="12202750" cy="6858000"/>
          </a:xfrm>
          <a:prstGeom prst="rect">
            <a:avLst/>
          </a:prstGeom>
          <a:solidFill>
            <a:srgbClr val="0076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8" name="Google Shape;228;p9"/>
          <p:cNvSpPr txBox="1"/>
          <p:nvPr>
            <p:ph idx="1" type="body"/>
          </p:nvPr>
        </p:nvSpPr>
        <p:spPr>
          <a:xfrm>
            <a:off x="-10748" y="0"/>
            <a:ext cx="12202750" cy="6858000"/>
          </a:xfrm>
          <a:prstGeom prst="rect">
            <a:avLst/>
          </a:prstGeom>
          <a:solidFill>
            <a:schemeClr val="accent1"/>
          </a:solidFill>
          <a:ln>
            <a:noFill/>
          </a:ln>
        </p:spPr>
        <p:txBody>
          <a:bodyPr anchorCtr="0" anchor="t" bIns="0" lIns="0" spcFirstLastPara="1" rIns="0" wrap="square" tIns="0">
            <a:noAutofit/>
          </a:bodyPr>
          <a:lstStyle>
            <a:lvl1pPr indent="-228600" lvl="0" marL="457200" algn="l">
              <a:lnSpc>
                <a:spcPct val="90000"/>
              </a:lnSpc>
              <a:spcBef>
                <a:spcPts val="1200"/>
              </a:spcBef>
              <a:spcAft>
                <a:spcPts val="0"/>
              </a:spcAft>
              <a:buSzPts val="1600"/>
              <a:buFont typeface="Arial"/>
              <a:buNone/>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29" name="Google Shape;229;p9"/>
          <p:cNvSpPr txBox="1"/>
          <p:nvPr>
            <p:ph type="title"/>
          </p:nvPr>
        </p:nvSpPr>
        <p:spPr>
          <a:xfrm>
            <a:off x="2153413" y="3879852"/>
            <a:ext cx="9358256" cy="1621063"/>
          </a:xfrm>
          <a:prstGeom prst="rect">
            <a:avLst/>
          </a:prstGeom>
          <a:noFill/>
          <a:ln>
            <a:noFill/>
          </a:ln>
        </p:spPr>
        <p:txBody>
          <a:bodyPr anchorCtr="0" anchor="b" bIns="0" lIns="0" spcFirstLastPara="1" rIns="0" wrap="square" tIns="0">
            <a:noAutofit/>
          </a:bodyPr>
          <a:lstStyle>
            <a:lvl1pPr lvl="0" algn="r">
              <a:lnSpc>
                <a:spcPct val="90000"/>
              </a:lnSpc>
              <a:spcBef>
                <a:spcPts val="0"/>
              </a:spcBef>
              <a:spcAft>
                <a:spcPts val="0"/>
              </a:spcAft>
              <a:buClr>
                <a:schemeClr val="lt1"/>
              </a:buClr>
              <a:buSzPts val="3800"/>
              <a:buFont typeface="Roboto Slab"/>
              <a:buNone/>
              <a:defRPr sz="3800">
                <a:solidFill>
                  <a:schemeClr val="lt1"/>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230" name="Google Shape;230;p9"/>
          <p:cNvSpPr txBox="1"/>
          <p:nvPr>
            <p:ph idx="2" type="subTitle"/>
          </p:nvPr>
        </p:nvSpPr>
        <p:spPr>
          <a:xfrm>
            <a:off x="7782466" y="5664394"/>
            <a:ext cx="3729203" cy="248472"/>
          </a:xfrm>
          <a:prstGeom prst="rect">
            <a:avLst/>
          </a:prstGeom>
          <a:noFill/>
          <a:ln>
            <a:noFill/>
          </a:ln>
        </p:spPr>
        <p:txBody>
          <a:bodyPr anchorCtr="0" anchor="ctr" bIns="0" lIns="0" spcFirstLastPara="1" rIns="0" wrap="square" tIns="0">
            <a:noAutofit/>
          </a:bodyPr>
          <a:lstStyle>
            <a:lvl1pPr lvl="0" algn="r">
              <a:lnSpc>
                <a:spcPct val="90000"/>
              </a:lnSpc>
              <a:spcBef>
                <a:spcPts val="1200"/>
              </a:spcBef>
              <a:spcAft>
                <a:spcPts val="0"/>
              </a:spcAft>
              <a:buSzPts val="1600"/>
              <a:buFont typeface="Arial"/>
              <a:buNone/>
              <a:defRPr b="1" sz="1600">
                <a:solidFill>
                  <a:schemeClr val="lt1"/>
                </a:solidFill>
              </a:defRPr>
            </a:lvl1pPr>
            <a:lvl2pPr lvl="1" algn="ctr">
              <a:lnSpc>
                <a:spcPct val="90000"/>
              </a:lnSpc>
              <a:spcBef>
                <a:spcPts val="1200"/>
              </a:spcBef>
              <a:spcAft>
                <a:spcPts val="0"/>
              </a:spcAft>
              <a:buSzPts val="2000"/>
              <a:buFont typeface="Arial"/>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SzPts val="1600"/>
              <a:buNone/>
              <a:defRPr sz="1600"/>
            </a:lvl4pPr>
            <a:lvl5pPr lvl="4" algn="ctr">
              <a:lnSpc>
                <a:spcPct val="90000"/>
              </a:lnSpc>
              <a:spcBef>
                <a:spcPts val="1200"/>
              </a:spcBef>
              <a:spcAft>
                <a:spcPts val="0"/>
              </a:spcAft>
              <a:buSzPts val="1600"/>
              <a:buNone/>
              <a:defRPr sz="1600"/>
            </a:lvl5pPr>
            <a:lvl6pPr lvl="5" algn="ctr">
              <a:lnSpc>
                <a:spcPct val="90000"/>
              </a:lnSpc>
              <a:spcBef>
                <a:spcPts val="1200"/>
              </a:spcBef>
              <a:spcAft>
                <a:spcPts val="0"/>
              </a:spcAft>
              <a:buSzPts val="1600"/>
              <a:buNone/>
              <a:defRPr sz="1600"/>
            </a:lvl6pPr>
            <a:lvl7pPr lvl="6" algn="ctr">
              <a:lnSpc>
                <a:spcPct val="90000"/>
              </a:lnSpc>
              <a:spcBef>
                <a:spcPts val="1200"/>
              </a:spcBef>
              <a:spcAft>
                <a:spcPts val="0"/>
              </a:spcAft>
              <a:buSzPts val="1600"/>
              <a:buFont typeface="Arial"/>
              <a:buNone/>
              <a:defRPr sz="1600"/>
            </a:lvl7pPr>
            <a:lvl8pPr lvl="7" algn="ctr">
              <a:lnSpc>
                <a:spcPct val="90000"/>
              </a:lnSpc>
              <a:spcBef>
                <a:spcPts val="1200"/>
              </a:spcBef>
              <a:spcAft>
                <a:spcPts val="0"/>
              </a:spcAft>
              <a:buSzPts val="1600"/>
              <a:buNone/>
              <a:defRPr sz="1600"/>
            </a:lvl8pPr>
            <a:lvl9pPr lvl="8" algn="ctr">
              <a:lnSpc>
                <a:spcPct val="90000"/>
              </a:lnSpc>
              <a:spcBef>
                <a:spcPts val="1200"/>
              </a:spcBef>
              <a:spcAft>
                <a:spcPts val="0"/>
              </a:spcAft>
              <a:buSzPts val="1600"/>
              <a:buNone/>
              <a:defRPr sz="1600"/>
            </a:lvl9pPr>
          </a:lstStyle>
          <a:p/>
        </p:txBody>
      </p:sp>
      <p:pic>
        <p:nvPicPr>
          <p:cNvPr id="231" name="Google Shape;231;p9"/>
          <p:cNvPicPr preferRelativeResize="0"/>
          <p:nvPr/>
        </p:nvPicPr>
        <p:blipFill rotWithShape="1">
          <a:blip r:embed="rId2">
            <a:alphaModFix/>
          </a:blip>
          <a:srcRect b="0" l="0" r="0" t="0"/>
          <a:stretch/>
        </p:blipFill>
        <p:spPr>
          <a:xfrm>
            <a:off x="694800" y="5846400"/>
            <a:ext cx="1461599" cy="1033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750"/>
                                        <p:tgtEl>
                                          <p:spTgt spid="230">
                                            <p:txEl>
                                              <p:pRg end="0" st="0"/>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750"/>
                                        <p:tgtEl>
                                          <p:spTgt spid="230">
                                            <p:txEl>
                                              <p:pRg end="1" st="1"/>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750"/>
                                        <p:tgtEl>
                                          <p:spTgt spid="230">
                                            <p:txEl>
                                              <p:pRg end="2" st="2"/>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750"/>
                                        <p:tgtEl>
                                          <p:spTgt spid="230">
                                            <p:txEl>
                                              <p:pRg end="3" st="3"/>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750"/>
                                        <p:tgtEl>
                                          <p:spTgt spid="230">
                                            <p:txEl>
                                              <p:pRg end="4" st="4"/>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30">
                                            <p:txEl>
                                              <p:pRg end="5" st="5"/>
                                            </p:txEl>
                                          </p:spTgt>
                                        </p:tgtEl>
                                        <p:attrNameLst>
                                          <p:attrName>style.visibility</p:attrName>
                                        </p:attrNameLst>
                                      </p:cBhvr>
                                      <p:to>
                                        <p:strVal val="visible"/>
                                      </p:to>
                                    </p:set>
                                    <p:animEffect filter="fade" transition="in">
                                      <p:cBhvr>
                                        <p:cTn dur="750"/>
                                        <p:tgtEl>
                                          <p:spTgt spid="230">
                                            <p:txEl>
                                              <p:pRg end="5" st="5"/>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30">
                                            <p:txEl>
                                              <p:pRg end="6" st="6"/>
                                            </p:txEl>
                                          </p:spTgt>
                                        </p:tgtEl>
                                        <p:attrNameLst>
                                          <p:attrName>style.visibility</p:attrName>
                                        </p:attrNameLst>
                                      </p:cBhvr>
                                      <p:to>
                                        <p:strVal val="visible"/>
                                      </p:to>
                                    </p:set>
                                    <p:animEffect filter="fade" transition="in">
                                      <p:cBhvr>
                                        <p:cTn dur="750"/>
                                        <p:tgtEl>
                                          <p:spTgt spid="230">
                                            <p:txEl>
                                              <p:pRg end="6" st="6"/>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30">
                                            <p:txEl>
                                              <p:pRg end="7" st="7"/>
                                            </p:txEl>
                                          </p:spTgt>
                                        </p:tgtEl>
                                        <p:attrNameLst>
                                          <p:attrName>style.visibility</p:attrName>
                                        </p:attrNameLst>
                                      </p:cBhvr>
                                      <p:to>
                                        <p:strVal val="visible"/>
                                      </p:to>
                                    </p:set>
                                    <p:animEffect filter="fade" transition="in">
                                      <p:cBhvr>
                                        <p:cTn dur="750"/>
                                        <p:tgtEl>
                                          <p:spTgt spid="230">
                                            <p:txEl>
                                              <p:pRg end="7" st="7"/>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30">
                                            <p:txEl>
                                              <p:pRg end="8" st="8"/>
                                            </p:txEl>
                                          </p:spTgt>
                                        </p:tgtEl>
                                        <p:attrNameLst>
                                          <p:attrName>style.visibility</p:attrName>
                                        </p:attrNameLst>
                                      </p:cBhvr>
                                      <p:to>
                                        <p:strVal val="visible"/>
                                      </p:to>
                                    </p:set>
                                    <p:animEffect filter="fade" transition="in">
                                      <p:cBhvr>
                                        <p:cTn dur="750"/>
                                        <p:tgtEl>
                                          <p:spTgt spid="230">
                                            <p:txEl>
                                              <p:pRg end="8" st="8"/>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229"/>
                                        </p:tgtEl>
                                        <p:attrNameLst>
                                          <p:attrName>style.visibility</p:attrName>
                                        </p:attrNameLst>
                                      </p:cBhvr>
                                      <p:to>
                                        <p:strVal val="visible"/>
                                      </p:to>
                                    </p:set>
                                    <p:animEffect filter="fade" transition="in">
                                      <p:cBhvr>
                                        <p:cTn dur="75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pagina" showMasterSp="0">
  <p:cSld name="Titelpagina">
    <p:spTree>
      <p:nvGrpSpPr>
        <p:cNvPr id="232" name="Shape 232"/>
        <p:cNvGrpSpPr/>
        <p:nvPr/>
      </p:nvGrpSpPr>
      <p:grpSpPr>
        <a:xfrm>
          <a:off x="0" y="0"/>
          <a:ext cx="0" cy="0"/>
          <a:chOff x="0" y="0"/>
          <a:chExt cx="0" cy="0"/>
        </a:xfrm>
      </p:grpSpPr>
      <p:grpSp>
        <p:nvGrpSpPr>
          <p:cNvPr id="233" name="Google Shape;233;p10"/>
          <p:cNvGrpSpPr/>
          <p:nvPr/>
        </p:nvGrpSpPr>
        <p:grpSpPr>
          <a:xfrm>
            <a:off x="-7462" y="7107104"/>
            <a:ext cx="3391308" cy="1765093"/>
            <a:chOff x="0" y="0"/>
            <a:chExt cx="3391307" cy="1765091"/>
          </a:xfrm>
        </p:grpSpPr>
        <p:sp>
          <p:nvSpPr>
            <p:cNvPr id="234" name="Google Shape;234;p10"/>
            <p:cNvSpPr/>
            <p:nvPr/>
          </p:nvSpPr>
          <p:spPr>
            <a:xfrm>
              <a:off x="0" y="0"/>
              <a:ext cx="3391307" cy="1679907"/>
            </a:xfrm>
            <a:prstGeom prst="rect">
              <a:avLst/>
            </a:prstGeom>
            <a:solidFill>
              <a:srgbClr val="F2F2F2"/>
            </a:solidFill>
            <a:ln cap="flat" cmpd="sng" w="9525">
              <a:solidFill>
                <a:srgbClr val="BFBFB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235" name="Google Shape;235;p10"/>
            <p:cNvGrpSpPr/>
            <p:nvPr/>
          </p:nvGrpSpPr>
          <p:grpSpPr>
            <a:xfrm>
              <a:off x="98270" y="12607"/>
              <a:ext cx="3194768" cy="1752484"/>
              <a:chOff x="0" y="0"/>
              <a:chExt cx="3194767" cy="1752483"/>
            </a:xfrm>
          </p:grpSpPr>
          <p:grpSp>
            <p:nvGrpSpPr>
              <p:cNvPr id="236" name="Google Shape;236;p10"/>
              <p:cNvGrpSpPr/>
              <p:nvPr/>
            </p:nvGrpSpPr>
            <p:grpSpPr>
              <a:xfrm>
                <a:off x="0" y="0"/>
                <a:ext cx="3194767" cy="431901"/>
                <a:chOff x="0" y="0"/>
                <a:chExt cx="3194765" cy="431900"/>
              </a:xfrm>
            </p:grpSpPr>
            <p:sp>
              <p:nvSpPr>
                <p:cNvPr id="237" name="Google Shape;237;p10"/>
                <p:cNvSpPr/>
                <p:nvPr/>
              </p:nvSpPr>
              <p:spPr>
                <a:xfrm>
                  <a:off x="0" y="89949"/>
                  <a:ext cx="3194765" cy="252002"/>
                </a:xfrm>
                <a:prstGeom prst="rect">
                  <a:avLst/>
                </a:prstGeom>
                <a:solidFill>
                  <a:srgbClr val="211F2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 name="Google Shape;238;p10"/>
                <p:cNvSpPr txBox="1"/>
                <p:nvPr/>
              </p:nvSpPr>
              <p:spPr>
                <a:xfrm>
                  <a:off x="0" y="0"/>
                  <a:ext cx="3194765" cy="431900"/>
                </a:xfrm>
                <a:prstGeom prst="rect">
                  <a:avLst/>
                </a:prstGeom>
                <a:noFill/>
                <a:ln>
                  <a:noFill/>
                </a:ln>
              </p:spPr>
              <p:txBody>
                <a:bodyPr anchorCtr="0" anchor="ctr" bIns="107975" lIns="107975" spcFirstLastPara="1" rIns="107975" wrap="square" tIns="107975">
                  <a:spAutoFit/>
                </a:bodyPr>
                <a:lstStyle/>
                <a:p>
                  <a:pPr indent="0" lvl="0" marL="0" marR="0" rtl="0" algn="l">
                    <a:lnSpc>
                      <a:spcPct val="90000"/>
                    </a:lnSpc>
                    <a:spcBef>
                      <a:spcPts val="0"/>
                    </a:spcBef>
                    <a:spcAft>
                      <a:spcPts val="0"/>
                    </a:spcAft>
                    <a:buClr>
                      <a:srgbClr val="FFFFFF"/>
                    </a:buClr>
                    <a:buSzPts val="1400"/>
                    <a:buFont typeface="Calibri"/>
                    <a:buNone/>
                  </a:pPr>
                  <a:r>
                    <a:rPr b="1" i="0" lang="nl-NL" sz="1400" u="none" cap="none" strike="noStrike">
                      <a:solidFill>
                        <a:srgbClr val="FFFFFF"/>
                      </a:solidFill>
                      <a:latin typeface="Calibri"/>
                      <a:ea typeface="Calibri"/>
                      <a:cs typeface="Calibri"/>
                      <a:sym typeface="Calibri"/>
                    </a:rPr>
                    <a:t>VOETTEKST WIJZIGEN</a:t>
                  </a:r>
                  <a:endParaRPr/>
                </a:p>
              </p:txBody>
            </p:sp>
          </p:grpSp>
          <p:grpSp>
            <p:nvGrpSpPr>
              <p:cNvPr id="239" name="Google Shape;239;p10"/>
              <p:cNvGrpSpPr/>
              <p:nvPr/>
            </p:nvGrpSpPr>
            <p:grpSpPr>
              <a:xfrm>
                <a:off x="0" y="485877"/>
                <a:ext cx="260916" cy="269241"/>
                <a:chOff x="0" y="0"/>
                <a:chExt cx="260915" cy="269240"/>
              </a:xfrm>
            </p:grpSpPr>
            <p:sp>
              <p:nvSpPr>
                <p:cNvPr id="240" name="Google Shape;240;p10"/>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p10"/>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1</a:t>
                  </a:r>
                  <a:endParaRPr/>
                </a:p>
              </p:txBody>
            </p:sp>
          </p:grpSp>
          <p:sp>
            <p:nvSpPr>
              <p:cNvPr id="242" name="Google Shape;242;p10"/>
              <p:cNvSpPr txBox="1"/>
              <p:nvPr/>
            </p:nvSpPr>
            <p:spPr>
              <a:xfrm>
                <a:off x="365682" y="490655"/>
                <a:ext cx="1946733" cy="3302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Ga naar de tab </a:t>
                </a:r>
                <a:r>
                  <a:rPr b="1" i="0" lang="nl-NL" sz="1100" u="none" cap="none" strike="noStrike">
                    <a:solidFill>
                      <a:srgbClr val="211F26"/>
                    </a:solidFill>
                    <a:latin typeface="Calibri"/>
                    <a:ea typeface="Calibri"/>
                    <a:cs typeface="Calibri"/>
                    <a:sym typeface="Calibri"/>
                  </a:rPr>
                  <a:t>‘Invoegen’ </a:t>
                </a:r>
                <a:r>
                  <a:rPr b="0" i="0" lang="nl-NL" sz="1100" u="none" cap="none" strike="noStrike">
                    <a:solidFill>
                      <a:srgbClr val="211F26"/>
                    </a:solidFill>
                    <a:latin typeface="Calibri"/>
                    <a:ea typeface="Calibri"/>
                    <a:cs typeface="Calibri"/>
                    <a:sym typeface="Calibri"/>
                  </a:rPr>
                  <a:t>en klik op </a:t>
                </a:r>
                <a:r>
                  <a:rPr b="1" i="0" lang="nl-NL" sz="1100" u="none" cap="none" strike="noStrike">
                    <a:solidFill>
                      <a:srgbClr val="211F26"/>
                    </a:solidFill>
                    <a:latin typeface="Calibri"/>
                    <a:ea typeface="Calibri"/>
                    <a:cs typeface="Calibri"/>
                    <a:sym typeface="Calibri"/>
                  </a:rPr>
                  <a:t>‘Kop- en voettekst’</a:t>
                </a:r>
                <a:r>
                  <a:rPr b="0" i="0" lang="nl-NL" sz="1100" u="none" cap="none" strike="noStrike">
                    <a:solidFill>
                      <a:srgbClr val="211F26"/>
                    </a:solidFill>
                    <a:latin typeface="Calibri"/>
                    <a:ea typeface="Calibri"/>
                    <a:cs typeface="Calibri"/>
                    <a:sym typeface="Calibri"/>
                  </a:rPr>
                  <a:t>.</a:t>
                </a:r>
                <a:endParaRPr/>
              </a:p>
            </p:txBody>
          </p:sp>
          <p:grpSp>
            <p:nvGrpSpPr>
              <p:cNvPr id="243" name="Google Shape;243;p10"/>
              <p:cNvGrpSpPr/>
              <p:nvPr/>
            </p:nvGrpSpPr>
            <p:grpSpPr>
              <a:xfrm>
                <a:off x="0" y="922202"/>
                <a:ext cx="260916" cy="269241"/>
                <a:chOff x="0" y="0"/>
                <a:chExt cx="260915" cy="269240"/>
              </a:xfrm>
            </p:grpSpPr>
            <p:sp>
              <p:nvSpPr>
                <p:cNvPr id="244" name="Google Shape;244;p10"/>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 name="Google Shape;245;p10"/>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2</a:t>
                  </a:r>
                  <a:endParaRPr/>
                </a:p>
              </p:txBody>
            </p:sp>
          </p:grpSp>
          <p:sp>
            <p:nvSpPr>
              <p:cNvPr id="246" name="Google Shape;246;p10"/>
              <p:cNvSpPr txBox="1"/>
              <p:nvPr/>
            </p:nvSpPr>
            <p:spPr>
              <a:xfrm>
                <a:off x="365680" y="926982"/>
                <a:ext cx="2254193" cy="825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Typ de gewenste voettekst in, in het aangegeven tekstkader. Klik vervolgens op </a:t>
                </a:r>
                <a:r>
                  <a:rPr b="1" i="0" lang="nl-NL" sz="1100" u="none" cap="none" strike="noStrike">
                    <a:solidFill>
                      <a:srgbClr val="211F26"/>
                    </a:solidFill>
                    <a:latin typeface="Calibri"/>
                    <a:ea typeface="Calibri"/>
                    <a:cs typeface="Calibri"/>
                    <a:sym typeface="Calibri"/>
                  </a:rPr>
                  <a:t>‘Overal toepassen’ </a:t>
                </a:r>
                <a:r>
                  <a:rPr b="0" i="0" lang="nl-NL" sz="1100" u="none" cap="none" strike="noStrike">
                    <a:solidFill>
                      <a:srgbClr val="211F26"/>
                    </a:solidFill>
                    <a:latin typeface="Calibri"/>
                    <a:ea typeface="Calibri"/>
                    <a:cs typeface="Calibri"/>
                    <a:sym typeface="Calibri"/>
                  </a:rPr>
                  <a:t>om de gegevens op  elke slide toe te passen.</a:t>
                </a:r>
                <a:endParaRPr/>
              </a:p>
            </p:txBody>
          </p:sp>
          <p:grpSp>
            <p:nvGrpSpPr>
              <p:cNvPr id="247" name="Google Shape;247;p10"/>
              <p:cNvGrpSpPr/>
              <p:nvPr/>
            </p:nvGrpSpPr>
            <p:grpSpPr>
              <a:xfrm>
                <a:off x="2513632" y="470171"/>
                <a:ext cx="681135" cy="696749"/>
                <a:chOff x="0" y="0"/>
                <a:chExt cx="681133" cy="696748"/>
              </a:xfrm>
            </p:grpSpPr>
            <p:grpSp>
              <p:nvGrpSpPr>
                <p:cNvPr id="248" name="Google Shape;248;p10"/>
                <p:cNvGrpSpPr/>
                <p:nvPr/>
              </p:nvGrpSpPr>
              <p:grpSpPr>
                <a:xfrm>
                  <a:off x="197031" y="0"/>
                  <a:ext cx="287072" cy="379110"/>
                  <a:chOff x="0" y="0"/>
                  <a:chExt cx="287071" cy="379108"/>
                </a:xfrm>
              </p:grpSpPr>
              <p:sp>
                <p:nvSpPr>
                  <p:cNvPr id="249" name="Google Shape;249;p10"/>
                  <p:cNvSpPr/>
                  <p:nvPr/>
                </p:nvSpPr>
                <p:spPr>
                  <a:xfrm>
                    <a:off x="0" y="0"/>
                    <a:ext cx="287071" cy="379108"/>
                  </a:xfrm>
                  <a:custGeom>
                    <a:rect b="b" l="l" r="r" t="t"/>
                    <a:pathLst>
                      <a:path extrusionOk="0" h="21600" w="21600">
                        <a:moveTo>
                          <a:pt x="0" y="0"/>
                        </a:moveTo>
                        <a:lnTo>
                          <a:pt x="14309" y="0"/>
                        </a:lnTo>
                        <a:lnTo>
                          <a:pt x="21600" y="5521"/>
                        </a:lnTo>
                        <a:lnTo>
                          <a:pt x="21600" y="21600"/>
                        </a:lnTo>
                        <a:lnTo>
                          <a:pt x="0" y="21600"/>
                        </a:lnTo>
                        <a:lnTo>
                          <a:pt x="0" y="0"/>
                        </a:lnTo>
                        <a:close/>
                      </a:path>
                    </a:pathLst>
                  </a:custGeom>
                  <a:solidFill>
                    <a:srgbClr val="FFFFFF"/>
                  </a:solidFill>
                  <a:ln cap="flat" cmpd="sng" w="12700">
                    <a:solidFill>
                      <a:srgbClr val="A6A6A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50" name="Google Shape;250;p10"/>
                  <p:cNvSpPr/>
                  <p:nvPr/>
                </p:nvSpPr>
                <p:spPr>
                  <a:xfrm>
                    <a:off x="193422" y="3245"/>
                    <a:ext cx="91910" cy="93758"/>
                  </a:xfrm>
                  <a:custGeom>
                    <a:rect b="b" l="l" r="r" t="t"/>
                    <a:pathLst>
                      <a:path extrusionOk="0" h="21600" w="21600">
                        <a:moveTo>
                          <a:pt x="0" y="21600"/>
                        </a:moveTo>
                        <a:lnTo>
                          <a:pt x="21600" y="21600"/>
                        </a:lnTo>
                        <a:lnTo>
                          <a:pt x="0" y="0"/>
                        </a:lnTo>
                        <a:close/>
                      </a:path>
                    </a:pathLst>
                  </a:custGeom>
                  <a:solidFill>
                    <a:srgbClr val="FFFFFF"/>
                  </a:solidFill>
                  <a:ln cap="flat" cmpd="sng" w="12700">
                    <a:solidFill>
                      <a:srgbClr val="A6A6A6"/>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51" name="Google Shape;251;p10"/>
                  <p:cNvSpPr/>
                  <p:nvPr/>
                </p:nvSpPr>
                <p:spPr>
                  <a:xfrm>
                    <a:off x="32888" y="26437"/>
                    <a:ext cx="125594" cy="70566"/>
                  </a:xfrm>
                  <a:prstGeom prst="rect">
                    <a:avLst/>
                  </a:prstGeom>
                  <a:solidFill>
                    <a:srgbClr val="EDC8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52" name="Google Shape;252;p10"/>
                  <p:cNvSpPr/>
                  <p:nvPr/>
                </p:nvSpPr>
                <p:spPr>
                  <a:xfrm>
                    <a:off x="26912" y="298017"/>
                    <a:ext cx="233246" cy="61407"/>
                  </a:xfrm>
                  <a:prstGeom prst="rect">
                    <a:avLst/>
                  </a:prstGeom>
                  <a:solidFill>
                    <a:srgbClr val="EDC8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253" name="Google Shape;253;p10"/>
                <p:cNvSpPr txBox="1"/>
                <p:nvPr/>
              </p:nvSpPr>
              <p:spPr>
                <a:xfrm>
                  <a:off x="0" y="417347"/>
                  <a:ext cx="681133" cy="27940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211F26"/>
                    </a:buClr>
                    <a:buSzPts val="900"/>
                    <a:buFont typeface="Calibri"/>
                    <a:buNone/>
                  </a:pPr>
                  <a:r>
                    <a:rPr b="0" i="0" lang="nl-NL" sz="900" u="none" cap="none" strike="noStrike">
                      <a:solidFill>
                        <a:srgbClr val="211F26"/>
                      </a:solidFill>
                      <a:latin typeface="Calibri"/>
                      <a:ea typeface="Calibri"/>
                      <a:cs typeface="Calibri"/>
                      <a:sym typeface="Calibri"/>
                    </a:rPr>
                    <a:t>Koptekst en voettekst</a:t>
                  </a:r>
                  <a:endParaRPr/>
                </a:p>
              </p:txBody>
            </p:sp>
          </p:grpSp>
        </p:grpSp>
      </p:grpSp>
      <p:grpSp>
        <p:nvGrpSpPr>
          <p:cNvPr id="254" name="Google Shape;254;p10"/>
          <p:cNvGrpSpPr/>
          <p:nvPr/>
        </p:nvGrpSpPr>
        <p:grpSpPr>
          <a:xfrm>
            <a:off x="698501" y="5884313"/>
            <a:ext cx="1454913" cy="577169"/>
            <a:chOff x="0" y="-1"/>
            <a:chExt cx="1454912" cy="577167"/>
          </a:xfrm>
        </p:grpSpPr>
        <p:sp>
          <p:nvSpPr>
            <p:cNvPr id="255" name="Google Shape;255;p10"/>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 name="Google Shape;256;p10"/>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 name="Google Shape;257;p10"/>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10"/>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 name="Google Shape;259;p10"/>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10"/>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 name="Google Shape;261;p10"/>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10"/>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3" name="Google Shape;263;p10"/>
          <p:cNvSpPr/>
          <p:nvPr/>
        </p:nvSpPr>
        <p:spPr>
          <a:xfrm>
            <a:off x="-10751" y="0"/>
            <a:ext cx="12202752" cy="68580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 name="Google Shape;264;p10"/>
          <p:cNvSpPr txBox="1"/>
          <p:nvPr>
            <p:ph type="title"/>
          </p:nvPr>
        </p:nvSpPr>
        <p:spPr>
          <a:xfrm>
            <a:off x="2153412" y="3879851"/>
            <a:ext cx="9358257" cy="1621064"/>
          </a:xfrm>
          <a:prstGeom prst="rect">
            <a:avLst/>
          </a:prstGeom>
          <a:noFill/>
          <a:ln>
            <a:noFill/>
          </a:ln>
        </p:spPr>
        <p:txBody>
          <a:bodyPr anchorCtr="0" anchor="b" bIns="0" lIns="0" spcFirstLastPara="1" rIns="0" wrap="square" tIns="0">
            <a:normAutofit/>
          </a:bodyPr>
          <a:lstStyle>
            <a:lvl1pPr lvl="0" algn="r">
              <a:lnSpc>
                <a:spcPct val="90000"/>
              </a:lnSpc>
              <a:spcBef>
                <a:spcPts val="0"/>
              </a:spcBef>
              <a:spcAft>
                <a:spcPts val="0"/>
              </a:spcAft>
              <a:buClr>
                <a:srgbClr val="FFFFFF"/>
              </a:buClr>
              <a:buSzPts val="3800"/>
              <a:buFont typeface="Roboto Slab"/>
              <a:buNone/>
              <a:defRPr sz="3800">
                <a:solidFill>
                  <a:srgbClr val="FFFFF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265" name="Google Shape;265;p10"/>
          <p:cNvSpPr txBox="1"/>
          <p:nvPr/>
        </p:nvSpPr>
        <p:spPr>
          <a:xfrm>
            <a:off x="34969" y="-662297"/>
            <a:ext cx="12100562" cy="46166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dk1"/>
              </a:buClr>
              <a:buSzPts val="2400"/>
              <a:buFont typeface="Roboto Slab"/>
              <a:buNone/>
            </a:pPr>
            <a:r>
              <a:rPr b="0" i="0" lang="nl-NL" sz="2400" u="none" cap="none" strike="noStrike">
                <a:solidFill>
                  <a:schemeClr val="dk1"/>
                </a:solidFill>
                <a:latin typeface="Roboto Slab"/>
                <a:ea typeface="Roboto Slab"/>
                <a:cs typeface="Roboto Slab"/>
                <a:sym typeface="Roboto Slab"/>
              </a:rPr>
              <a:t>Titelpagina</a:t>
            </a:r>
            <a:endParaRPr b="0" i="0" sz="2400" u="none" cap="none" strike="noStrike">
              <a:solidFill>
                <a:schemeClr val="dk1"/>
              </a:solidFill>
              <a:latin typeface="Roboto Slab"/>
              <a:ea typeface="Roboto Slab"/>
              <a:cs typeface="Roboto Slab"/>
              <a:sym typeface="Roboto Slab"/>
            </a:endParaRPr>
          </a:p>
        </p:txBody>
      </p:sp>
      <p:sp>
        <p:nvSpPr>
          <p:cNvPr id="266" name="Google Shape;266;p10"/>
          <p:cNvSpPr txBox="1"/>
          <p:nvPr>
            <p:ph idx="1" type="body"/>
          </p:nvPr>
        </p:nvSpPr>
        <p:spPr>
          <a:xfrm>
            <a:off x="7782466" y="5664394"/>
            <a:ext cx="3729204" cy="248473"/>
          </a:xfrm>
          <a:prstGeom prst="rect">
            <a:avLst/>
          </a:prstGeom>
          <a:noFill/>
          <a:ln>
            <a:noFill/>
          </a:ln>
        </p:spPr>
        <p:txBody>
          <a:bodyPr anchorCtr="0" anchor="ctr" bIns="0" lIns="0" spcFirstLastPara="1" rIns="0" wrap="square" tIns="0">
            <a:normAutofit/>
          </a:bodyPr>
          <a:lstStyle>
            <a:lvl1pPr indent="-228600" lvl="0" marL="457200" algn="r">
              <a:lnSpc>
                <a:spcPct val="90000"/>
              </a:lnSpc>
              <a:spcBef>
                <a:spcPts val="1200"/>
              </a:spcBef>
              <a:spcAft>
                <a:spcPts val="0"/>
              </a:spcAft>
              <a:buClr>
                <a:srgbClr val="FFFFFF"/>
              </a:buClr>
              <a:buSzPts val="1600"/>
              <a:buFont typeface="Arial"/>
              <a:buNone/>
              <a:defRPr b="1">
                <a:solidFill>
                  <a:srgbClr val="FFFFFF"/>
                </a:solidFill>
              </a:defRPr>
            </a:lvl1pPr>
            <a:lvl2pPr indent="-228600" lvl="1" marL="914400" algn="r">
              <a:lnSpc>
                <a:spcPct val="90000"/>
              </a:lnSpc>
              <a:spcBef>
                <a:spcPts val="1200"/>
              </a:spcBef>
              <a:spcAft>
                <a:spcPts val="0"/>
              </a:spcAft>
              <a:buClr>
                <a:srgbClr val="FFFFFF"/>
              </a:buClr>
              <a:buSzPts val="1600"/>
              <a:buFont typeface="Arial"/>
              <a:buNone/>
              <a:defRPr b="1">
                <a:solidFill>
                  <a:srgbClr val="FFFFFF"/>
                </a:solidFill>
              </a:defRPr>
            </a:lvl2pPr>
            <a:lvl3pPr indent="-228600" lvl="2" marL="1371600" algn="r">
              <a:lnSpc>
                <a:spcPct val="90000"/>
              </a:lnSpc>
              <a:spcBef>
                <a:spcPts val="1200"/>
              </a:spcBef>
              <a:spcAft>
                <a:spcPts val="0"/>
              </a:spcAft>
              <a:buClr>
                <a:srgbClr val="FFFFFF"/>
              </a:buClr>
              <a:buSzPts val="1600"/>
              <a:buFont typeface="Arial"/>
              <a:buNone/>
              <a:defRPr b="1">
                <a:solidFill>
                  <a:srgbClr val="FFFFFF"/>
                </a:solidFill>
              </a:defRPr>
            </a:lvl3pPr>
            <a:lvl4pPr indent="-228600" lvl="3" marL="1828800" algn="r">
              <a:lnSpc>
                <a:spcPct val="90000"/>
              </a:lnSpc>
              <a:spcBef>
                <a:spcPts val="1200"/>
              </a:spcBef>
              <a:spcAft>
                <a:spcPts val="0"/>
              </a:spcAft>
              <a:buClr>
                <a:srgbClr val="FFFFFF"/>
              </a:buClr>
              <a:buSzPts val="1600"/>
              <a:buFont typeface="Arial"/>
              <a:buNone/>
              <a:defRPr b="1">
                <a:solidFill>
                  <a:srgbClr val="FFFFFF"/>
                </a:solidFill>
              </a:defRPr>
            </a:lvl4pPr>
            <a:lvl5pPr indent="-228600" lvl="4" marL="2286000" algn="r">
              <a:lnSpc>
                <a:spcPct val="90000"/>
              </a:lnSpc>
              <a:spcBef>
                <a:spcPts val="1200"/>
              </a:spcBef>
              <a:spcAft>
                <a:spcPts val="0"/>
              </a:spcAft>
              <a:buClr>
                <a:srgbClr val="FFFFFF"/>
              </a:buClr>
              <a:buSzPts val="1600"/>
              <a:buFont typeface="Arial"/>
              <a:buNone/>
              <a:defRPr b="1">
                <a:solidFill>
                  <a:srgbClr val="FFFFFF"/>
                </a:solidFill>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grpSp>
        <p:nvGrpSpPr>
          <p:cNvPr id="267" name="Google Shape;267;p10"/>
          <p:cNvGrpSpPr/>
          <p:nvPr/>
        </p:nvGrpSpPr>
        <p:grpSpPr>
          <a:xfrm>
            <a:off x="-7461" y="-1785442"/>
            <a:ext cx="2591202" cy="1583831"/>
            <a:chOff x="0" y="-1"/>
            <a:chExt cx="2591201" cy="1583830"/>
          </a:xfrm>
        </p:grpSpPr>
        <p:sp>
          <p:nvSpPr>
            <p:cNvPr id="268" name="Google Shape;268;p10"/>
            <p:cNvSpPr/>
            <p:nvPr/>
          </p:nvSpPr>
          <p:spPr>
            <a:xfrm>
              <a:off x="0" y="-1"/>
              <a:ext cx="2591201" cy="1583830"/>
            </a:xfrm>
            <a:prstGeom prst="rect">
              <a:avLst/>
            </a:prstGeom>
            <a:solidFill>
              <a:srgbClr val="F2F2F2"/>
            </a:solidFill>
            <a:ln cap="flat" cmpd="sng" w="9525">
              <a:solidFill>
                <a:srgbClr val="BFBFB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269" name="Google Shape;269;p10"/>
            <p:cNvGrpSpPr/>
            <p:nvPr/>
          </p:nvGrpSpPr>
          <p:grpSpPr>
            <a:xfrm>
              <a:off x="98269" y="102556"/>
              <a:ext cx="2412003" cy="252003"/>
              <a:chOff x="-1" y="-1"/>
              <a:chExt cx="2412002" cy="252002"/>
            </a:xfrm>
          </p:grpSpPr>
          <p:sp>
            <p:nvSpPr>
              <p:cNvPr id="270" name="Google Shape;270;p10"/>
              <p:cNvSpPr/>
              <p:nvPr/>
            </p:nvSpPr>
            <p:spPr>
              <a:xfrm>
                <a:off x="-1" y="-1"/>
                <a:ext cx="2412002" cy="252002"/>
              </a:xfrm>
              <a:prstGeom prst="rect">
                <a:avLst/>
              </a:prstGeom>
              <a:solidFill>
                <a:srgbClr val="211F2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 name="Google Shape;271;p10"/>
              <p:cNvSpPr txBox="1"/>
              <p:nvPr/>
            </p:nvSpPr>
            <p:spPr>
              <a:xfrm>
                <a:off x="107999" y="18050"/>
                <a:ext cx="2304002" cy="215901"/>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FFFFFF"/>
                  </a:buClr>
                  <a:buSzPts val="1400"/>
                  <a:buFont typeface="Calibri"/>
                  <a:buNone/>
                </a:pPr>
                <a:r>
                  <a:rPr b="1" i="0" lang="nl-NL" sz="1400" u="none" cap="none" strike="noStrike">
                    <a:solidFill>
                      <a:srgbClr val="FFFFFF"/>
                    </a:solidFill>
                    <a:latin typeface="Calibri"/>
                    <a:ea typeface="Calibri"/>
                    <a:cs typeface="Calibri"/>
                    <a:sym typeface="Calibri"/>
                  </a:rPr>
                  <a:t>KLEUREN AANPASSEN (VLAM)</a:t>
                </a:r>
                <a:endParaRPr/>
              </a:p>
            </p:txBody>
          </p:sp>
        </p:grpSp>
        <p:grpSp>
          <p:nvGrpSpPr>
            <p:cNvPr id="272" name="Google Shape;272;p10"/>
            <p:cNvGrpSpPr/>
            <p:nvPr/>
          </p:nvGrpSpPr>
          <p:grpSpPr>
            <a:xfrm>
              <a:off x="98269" y="498484"/>
              <a:ext cx="260916" cy="269241"/>
              <a:chOff x="0" y="0"/>
              <a:chExt cx="260915" cy="269240"/>
            </a:xfrm>
          </p:grpSpPr>
          <p:sp>
            <p:nvSpPr>
              <p:cNvPr id="273" name="Google Shape;273;p10"/>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 name="Google Shape;274;p10"/>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1</a:t>
                </a:r>
                <a:endParaRPr/>
              </a:p>
            </p:txBody>
          </p:sp>
        </p:grpSp>
        <p:sp>
          <p:nvSpPr>
            <p:cNvPr id="275" name="Google Shape;275;p10"/>
            <p:cNvSpPr txBox="1"/>
            <p:nvPr/>
          </p:nvSpPr>
          <p:spPr>
            <a:xfrm>
              <a:off x="463951" y="503263"/>
              <a:ext cx="2067635" cy="3302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Selecteer de vlam. Klik rechter-muisknop en kies </a:t>
              </a:r>
              <a:r>
                <a:rPr b="1" i="0" lang="nl-NL" sz="1100" u="none" cap="none" strike="noStrike">
                  <a:solidFill>
                    <a:srgbClr val="211F26"/>
                  </a:solidFill>
                  <a:latin typeface="Calibri"/>
                  <a:ea typeface="Calibri"/>
                  <a:cs typeface="Calibri"/>
                  <a:sym typeface="Calibri"/>
                </a:rPr>
                <a:t>‘Opvulling’</a:t>
              </a:r>
              <a:r>
                <a:rPr b="0" i="0" lang="nl-NL" sz="1100" u="none" cap="none" strike="noStrike">
                  <a:solidFill>
                    <a:srgbClr val="211F26"/>
                  </a:solidFill>
                  <a:latin typeface="Calibri"/>
                  <a:ea typeface="Calibri"/>
                  <a:cs typeface="Calibri"/>
                  <a:sym typeface="Calibri"/>
                </a:rPr>
                <a:t>. </a:t>
              </a:r>
              <a:endParaRPr/>
            </a:p>
          </p:txBody>
        </p:sp>
        <p:grpSp>
          <p:nvGrpSpPr>
            <p:cNvPr id="276" name="Google Shape;276;p10"/>
            <p:cNvGrpSpPr/>
            <p:nvPr/>
          </p:nvGrpSpPr>
          <p:grpSpPr>
            <a:xfrm>
              <a:off x="98269" y="934809"/>
              <a:ext cx="260916" cy="269241"/>
              <a:chOff x="0" y="0"/>
              <a:chExt cx="260915" cy="269240"/>
            </a:xfrm>
          </p:grpSpPr>
          <p:sp>
            <p:nvSpPr>
              <p:cNvPr id="277" name="Google Shape;277;p10"/>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8" name="Google Shape;278;p10"/>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2</a:t>
                </a:r>
                <a:endParaRPr/>
              </a:p>
            </p:txBody>
          </p:sp>
        </p:grpSp>
        <p:sp>
          <p:nvSpPr>
            <p:cNvPr id="279" name="Google Shape;279;p10"/>
            <p:cNvSpPr txBox="1"/>
            <p:nvPr/>
          </p:nvSpPr>
          <p:spPr>
            <a:xfrm>
              <a:off x="463951" y="939589"/>
              <a:ext cx="2067635" cy="4953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Kies een van de themakleuren of klik op </a:t>
              </a:r>
              <a:r>
                <a:rPr b="1" i="0" lang="nl-NL" sz="1100" u="none" cap="none" strike="noStrike">
                  <a:solidFill>
                    <a:srgbClr val="211F26"/>
                  </a:solidFill>
                  <a:latin typeface="Calibri"/>
                  <a:ea typeface="Calibri"/>
                  <a:cs typeface="Calibri"/>
                  <a:sym typeface="Calibri"/>
                </a:rPr>
                <a:t>‘Pipet’</a:t>
              </a:r>
              <a:r>
                <a:rPr b="0" i="0" lang="nl-NL" sz="1100" u="none" cap="none" strike="noStrike">
                  <a:solidFill>
                    <a:srgbClr val="211F26"/>
                  </a:solidFill>
                  <a:latin typeface="Calibri"/>
                  <a:ea typeface="Calibri"/>
                  <a:cs typeface="Calibri"/>
                  <a:sym typeface="Calibri"/>
                </a:rPr>
                <a:t> en kies een van de kleuren die hiernaast staan. </a:t>
              </a:r>
              <a:endParaRPr/>
            </a:p>
          </p:txBody>
        </p:sp>
      </p:grpSp>
      <p:sp>
        <p:nvSpPr>
          <p:cNvPr id="280" name="Google Shape;280;p10"/>
          <p:cNvSpPr txBox="1"/>
          <p:nvPr>
            <p:ph idx="2" type="body"/>
          </p:nvPr>
        </p:nvSpPr>
        <p:spPr>
          <a:xfrm>
            <a:off x="-10752" y="0"/>
            <a:ext cx="12202753" cy="6858000"/>
          </a:xfrm>
          <a:prstGeom prst="rect">
            <a:avLst/>
          </a:prstGeom>
          <a:solidFill>
            <a:srgbClr val="6CC24A"/>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rgbClr val="000000"/>
              </a:buClr>
              <a:buSzPts val="1800"/>
              <a:buNone/>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pic>
        <p:nvPicPr>
          <p:cNvPr id="281" name="Google Shape;281;p10"/>
          <p:cNvPicPr preferRelativeResize="0"/>
          <p:nvPr/>
        </p:nvPicPr>
        <p:blipFill rotWithShape="1">
          <a:blip r:embed="rId2">
            <a:alphaModFix/>
          </a:blip>
          <a:srcRect b="0" l="0" r="0" t="0"/>
          <a:stretch/>
        </p:blipFill>
        <p:spPr>
          <a:xfrm>
            <a:off x="694800" y="5846400"/>
            <a:ext cx="1461599" cy="1033080"/>
          </a:xfrm>
          <a:prstGeom prst="rect">
            <a:avLst/>
          </a:prstGeom>
          <a:noFill/>
          <a:ln>
            <a:noFill/>
          </a:ln>
        </p:spPr>
      </p:pic>
      <p:grpSp>
        <p:nvGrpSpPr>
          <p:cNvPr id="282" name="Google Shape;282;p10"/>
          <p:cNvGrpSpPr/>
          <p:nvPr/>
        </p:nvGrpSpPr>
        <p:grpSpPr>
          <a:xfrm>
            <a:off x="2982510" y="-1286712"/>
            <a:ext cx="6858001" cy="592943"/>
            <a:chOff x="2982510" y="-1286712"/>
            <a:chExt cx="6858001" cy="592943"/>
          </a:xfrm>
        </p:grpSpPr>
        <p:sp>
          <p:nvSpPr>
            <p:cNvPr id="283" name="Google Shape;283;p10"/>
            <p:cNvSpPr/>
            <p:nvPr/>
          </p:nvSpPr>
          <p:spPr>
            <a:xfrm rot="-5400000">
              <a:off x="6254550" y="-4279730"/>
              <a:ext cx="313921" cy="6858001"/>
            </a:xfrm>
            <a:prstGeom prst="rect">
              <a:avLst/>
            </a:prstGeom>
            <a:solidFill>
              <a:srgbClr val="00A6D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84" name="Google Shape;284;p10"/>
            <p:cNvGrpSpPr/>
            <p:nvPr/>
          </p:nvGrpSpPr>
          <p:grpSpPr>
            <a:xfrm>
              <a:off x="2982510" y="-1286712"/>
              <a:ext cx="6226978" cy="211384"/>
              <a:chOff x="0" y="-1"/>
              <a:chExt cx="6226976" cy="211382"/>
            </a:xfrm>
          </p:grpSpPr>
          <p:sp>
            <p:nvSpPr>
              <p:cNvPr id="285" name="Google Shape;285;p10"/>
              <p:cNvSpPr/>
              <p:nvPr/>
            </p:nvSpPr>
            <p:spPr>
              <a:xfrm rot="-5400000">
                <a:off x="168192" y="-168191"/>
                <a:ext cx="211380" cy="547765"/>
              </a:xfrm>
              <a:prstGeom prst="rect">
                <a:avLst/>
              </a:prstGeom>
              <a:solidFill>
                <a:srgbClr val="0C23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6" name="Google Shape;286;p10"/>
              <p:cNvSpPr/>
              <p:nvPr/>
            </p:nvSpPr>
            <p:spPr>
              <a:xfrm rot="-5400000">
                <a:off x="799215" y="-168191"/>
                <a:ext cx="211380" cy="547765"/>
              </a:xfrm>
              <a:prstGeom prst="rect">
                <a:avLst/>
              </a:prstGeom>
              <a:solidFill>
                <a:srgbClr val="00B8C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7" name="Google Shape;287;p10"/>
              <p:cNvSpPr/>
              <p:nvPr/>
            </p:nvSpPr>
            <p:spPr>
              <a:xfrm rot="-5400000">
                <a:off x="1430239" y="-168191"/>
                <a:ext cx="211380" cy="547765"/>
              </a:xfrm>
              <a:prstGeom prst="rect">
                <a:avLst/>
              </a:prstGeom>
              <a:solidFill>
                <a:srgbClr val="0076C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8" name="Google Shape;288;p10"/>
              <p:cNvSpPr/>
              <p:nvPr/>
            </p:nvSpPr>
            <p:spPr>
              <a:xfrm rot="-5400000">
                <a:off x="2061263" y="-168191"/>
                <a:ext cx="211380" cy="547765"/>
              </a:xfrm>
              <a:prstGeom prst="rect">
                <a:avLst/>
              </a:prstGeom>
              <a:solidFill>
                <a:srgbClr val="6F1D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9" name="Google Shape;289;p10"/>
              <p:cNvSpPr/>
              <p:nvPr/>
            </p:nvSpPr>
            <p:spPr>
              <a:xfrm rot="-5400000">
                <a:off x="2692286" y="-168191"/>
                <a:ext cx="211380" cy="547765"/>
              </a:xfrm>
              <a:prstGeom prst="rect">
                <a:avLst/>
              </a:prstGeom>
              <a:solidFill>
                <a:srgbClr val="EF60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10"/>
              <p:cNvSpPr/>
              <p:nvPr/>
            </p:nvSpPr>
            <p:spPr>
              <a:xfrm rot="-5400000">
                <a:off x="3323310" y="-168191"/>
                <a:ext cx="211380" cy="547765"/>
              </a:xfrm>
              <a:prstGeom prst="rect">
                <a:avLst/>
              </a:prstGeom>
              <a:solidFill>
                <a:srgbClr val="A5003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10"/>
              <p:cNvSpPr/>
              <p:nvPr/>
            </p:nvSpPr>
            <p:spPr>
              <a:xfrm rot="-5400000">
                <a:off x="3954334" y="-168191"/>
                <a:ext cx="211380" cy="547765"/>
              </a:xfrm>
              <a:prstGeom prst="rect">
                <a:avLst/>
              </a:prstGeom>
              <a:solidFill>
                <a:srgbClr val="E03C3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10"/>
              <p:cNvSpPr/>
              <p:nvPr/>
            </p:nvSpPr>
            <p:spPr>
              <a:xfrm rot="-5400000">
                <a:off x="4585357" y="-168192"/>
                <a:ext cx="211380" cy="547765"/>
              </a:xfrm>
              <a:prstGeom prst="rect">
                <a:avLst/>
              </a:prstGeom>
              <a:solidFill>
                <a:srgbClr val="ED6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3" name="Google Shape;293;p10"/>
              <p:cNvSpPr/>
              <p:nvPr/>
            </p:nvSpPr>
            <p:spPr>
              <a:xfrm rot="-5400000">
                <a:off x="5216380" y="-168192"/>
                <a:ext cx="211380" cy="547764"/>
              </a:xfrm>
              <a:prstGeom prst="rect">
                <a:avLst/>
              </a:prstGeom>
              <a:solidFill>
                <a:srgbClr val="FFB81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4" name="Google Shape;294;p10"/>
              <p:cNvSpPr/>
              <p:nvPr/>
            </p:nvSpPr>
            <p:spPr>
              <a:xfrm rot="-5400000">
                <a:off x="5847403" y="-168193"/>
                <a:ext cx="211380" cy="547765"/>
              </a:xfrm>
              <a:prstGeom prst="rect">
                <a:avLst/>
              </a:prstGeom>
              <a:solidFill>
                <a:srgbClr val="6CC2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95" name="Google Shape;295;p10"/>
            <p:cNvSpPr/>
            <p:nvPr/>
          </p:nvSpPr>
          <p:spPr>
            <a:xfrm rot="-5400000">
              <a:off x="9460936" y="-1454904"/>
              <a:ext cx="211382" cy="547765"/>
            </a:xfrm>
            <a:prstGeom prst="rect">
              <a:avLst/>
            </a:prstGeom>
            <a:solidFill>
              <a:srgbClr val="009B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1"/>
          <p:cNvGrpSpPr/>
          <p:nvPr/>
        </p:nvGrpSpPr>
        <p:grpSpPr>
          <a:xfrm>
            <a:off x="698501" y="5884313"/>
            <a:ext cx="1454913" cy="577169"/>
            <a:chOff x="0" y="-1"/>
            <a:chExt cx="1454912" cy="577167"/>
          </a:xfrm>
        </p:grpSpPr>
        <p:sp>
          <p:nvSpPr>
            <p:cNvPr id="7" name="Google Shape;7;p1"/>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 name="Google Shape;8;p1"/>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 name="Google Shape;9;p1"/>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 name="Google Shape;10;p1"/>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1"/>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 name="Google Shape;13;p1"/>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 name="Google Shape;14;p1"/>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 name="Google Shape;15;p1"/>
          <p:cNvSpPr/>
          <p:nvPr/>
        </p:nvSpPr>
        <p:spPr>
          <a:xfrm>
            <a:off x="161518" y="119267"/>
            <a:ext cx="11868965" cy="640828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 name="Google Shape;16;p1"/>
          <p:cNvSpPr/>
          <p:nvPr/>
        </p:nvSpPr>
        <p:spPr>
          <a:xfrm>
            <a:off x="4543471" y="3282713"/>
            <a:ext cx="950757" cy="1038005"/>
          </a:xfrm>
          <a:custGeom>
            <a:rect b="b" l="l" r="r" t="t"/>
            <a:pathLst>
              <a:path extrusionOk="0" h="21600" w="2160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 name="Google Shape;17;p1"/>
          <p:cNvSpPr/>
          <p:nvPr/>
        </p:nvSpPr>
        <p:spPr>
          <a:xfrm>
            <a:off x="3518892" y="3282713"/>
            <a:ext cx="892593" cy="1008923"/>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 name="Google Shape;18;p1"/>
          <p:cNvSpPr/>
          <p:nvPr/>
        </p:nvSpPr>
        <p:spPr>
          <a:xfrm>
            <a:off x="3790419" y="2276031"/>
            <a:ext cx="943961" cy="946283"/>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 name="Google Shape;19;p1"/>
          <p:cNvSpPr/>
          <p:nvPr/>
        </p:nvSpPr>
        <p:spPr>
          <a:xfrm>
            <a:off x="6713432" y="3569060"/>
            <a:ext cx="624144" cy="751658"/>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 name="Google Shape;20;p1"/>
          <p:cNvSpPr/>
          <p:nvPr/>
        </p:nvSpPr>
        <p:spPr>
          <a:xfrm>
            <a:off x="7500883" y="3282713"/>
            <a:ext cx="118566" cy="1008922"/>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 name="Google Shape;21;p1"/>
          <p:cNvSpPr/>
          <p:nvPr/>
        </p:nvSpPr>
        <p:spPr>
          <a:xfrm>
            <a:off x="7767094" y="3269291"/>
            <a:ext cx="447416" cy="102234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 name="Google Shape;22;p1"/>
          <p:cNvSpPr/>
          <p:nvPr/>
        </p:nvSpPr>
        <p:spPr>
          <a:xfrm>
            <a:off x="8272673" y="3403515"/>
            <a:ext cx="400437" cy="917202"/>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 name="Google Shape;23;p1"/>
          <p:cNvSpPr/>
          <p:nvPr/>
        </p:nvSpPr>
        <p:spPr>
          <a:xfrm>
            <a:off x="5776098" y="3282713"/>
            <a:ext cx="803111" cy="1008923"/>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 name="Google Shape;24;p1"/>
          <p:cNvSpPr txBox="1"/>
          <p:nvPr>
            <p:ph type="title"/>
          </p:nvPr>
        </p:nvSpPr>
        <p:spPr>
          <a:xfrm>
            <a:off x="609600" y="274637"/>
            <a:ext cx="10972800" cy="1325564"/>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1pPr>
            <a:lvl2pPr lvl="1"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2pPr>
            <a:lvl3pPr lvl="2"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3pPr>
            <a:lvl4pPr lvl="3"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4pPr>
            <a:lvl5pPr lvl="4"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5pPr>
            <a:lvl6pPr lvl="5"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6pPr>
            <a:lvl7pPr lvl="6"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7pPr>
            <a:lvl8pPr lvl="7"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8pPr>
            <a:lvl9pPr lvl="8"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9pPr>
          </a:lstStyle>
          <a:p/>
        </p:txBody>
      </p:sp>
      <p:sp>
        <p:nvSpPr>
          <p:cNvPr id="25" name="Google Shape;25;p1"/>
          <p:cNvSpPr txBox="1"/>
          <p:nvPr>
            <p:ph idx="1" type="body"/>
          </p:nvPr>
        </p:nvSpPr>
        <p:spPr>
          <a:xfrm>
            <a:off x="609600" y="1600200"/>
            <a:ext cx="10972800" cy="5257800"/>
          </a:xfrm>
          <a:prstGeom prst="rect">
            <a:avLst/>
          </a:prstGeom>
          <a:noFill/>
          <a:ln>
            <a:noFill/>
          </a:ln>
        </p:spPr>
        <p:txBody>
          <a:bodyPr anchorCtr="0" anchor="t" bIns="0" lIns="0" spcFirstLastPara="1" rIns="0" wrap="square" tIns="0">
            <a:noAutofit/>
          </a:bodyPr>
          <a:lstStyle>
            <a:lvl1pPr indent="-330200" lvl="0" marL="457200" marR="0" rtl="0" algn="l">
              <a:lnSpc>
                <a:spcPct val="90000"/>
              </a:lnSpc>
              <a:spcBef>
                <a:spcPts val="1200"/>
              </a:spcBef>
              <a:spcAft>
                <a:spcPts val="0"/>
              </a:spcAft>
              <a:buClr>
                <a:schemeClr val="accent1"/>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rtl="0" algn="l">
              <a:lnSpc>
                <a:spcPct val="90000"/>
              </a:lnSpc>
              <a:spcBef>
                <a:spcPts val="1200"/>
              </a:spcBef>
              <a:spcAft>
                <a:spcPts val="0"/>
              </a:spcAft>
              <a:buClr>
                <a:schemeClr val="accent1"/>
              </a:buClr>
              <a:buSzPts val="1600"/>
              <a:buFont typeface="Arial"/>
              <a:buChar char="▪"/>
              <a:defRPr b="0" i="0" sz="1600" u="none" cap="none" strike="noStrike">
                <a:solidFill>
                  <a:srgbClr val="000000"/>
                </a:solidFill>
                <a:latin typeface="Arial"/>
                <a:ea typeface="Arial"/>
                <a:cs typeface="Arial"/>
                <a:sym typeface="Arial"/>
              </a:defRPr>
            </a:lvl2pPr>
            <a:lvl3pPr indent="-228600" lvl="2" marL="1371600" marR="0" rtl="0" algn="l">
              <a:lnSpc>
                <a:spcPct val="90000"/>
              </a:lnSpc>
              <a:spcBef>
                <a:spcPts val="1200"/>
              </a:spcBef>
              <a:spcAft>
                <a:spcPts val="0"/>
              </a:spcAft>
              <a:buClr>
                <a:schemeClr val="accent1"/>
              </a:buClr>
              <a:buSzPts val="1600"/>
              <a:buFont typeface="Noto Sans Symbols"/>
              <a:buNone/>
              <a:defRPr b="0" i="0" sz="1600" u="none" cap="none" strike="noStrike">
                <a:solidFill>
                  <a:srgbClr val="000000"/>
                </a:solidFill>
                <a:latin typeface="Arial"/>
                <a:ea typeface="Arial"/>
                <a:cs typeface="Arial"/>
                <a:sym typeface="Arial"/>
              </a:defRPr>
            </a:lvl3pPr>
            <a:lvl4pPr indent="-228600" lvl="3" marL="1828800" marR="0" rtl="0" algn="l">
              <a:lnSpc>
                <a:spcPct val="90000"/>
              </a:lnSpc>
              <a:spcBef>
                <a:spcPts val="1200"/>
              </a:spcBef>
              <a:spcAft>
                <a:spcPts val="0"/>
              </a:spcAft>
              <a:buClr>
                <a:schemeClr val="accent1"/>
              </a:buClr>
              <a:buSzPts val="1600"/>
              <a:buFont typeface="Noto Sans Symbols"/>
              <a:buNone/>
              <a:defRPr b="0" i="0" sz="1600" u="none" cap="none" strike="noStrike">
                <a:solidFill>
                  <a:srgbClr val="000000"/>
                </a:solidFill>
                <a:latin typeface="Arial"/>
                <a:ea typeface="Arial"/>
                <a:cs typeface="Arial"/>
                <a:sym typeface="Arial"/>
              </a:defRPr>
            </a:lvl4pPr>
            <a:lvl5pPr indent="-330200" lvl="4" marL="2286000" marR="0" rtl="0" algn="l">
              <a:lnSpc>
                <a:spcPct val="90000"/>
              </a:lnSpc>
              <a:spcBef>
                <a:spcPts val="1200"/>
              </a:spcBef>
              <a:spcAft>
                <a:spcPts val="0"/>
              </a:spcAft>
              <a:buClr>
                <a:schemeClr val="accent1"/>
              </a:buClr>
              <a:buSzPts val="1600"/>
              <a:buFont typeface="Noto Sans Symbols"/>
              <a:buAutoNum type="arabicPeriod"/>
              <a:defRPr b="0" i="0" sz="1600" u="none" cap="none" strike="noStrike">
                <a:solidFill>
                  <a:srgbClr val="000000"/>
                </a:solidFill>
                <a:latin typeface="Arial"/>
                <a:ea typeface="Arial"/>
                <a:cs typeface="Arial"/>
                <a:sym typeface="Arial"/>
              </a:defRPr>
            </a:lvl5pPr>
            <a:lvl6pPr indent="-330200" lvl="5" marL="2743200" marR="0" rtl="0" algn="l">
              <a:lnSpc>
                <a:spcPct val="90000"/>
              </a:lnSpc>
              <a:spcBef>
                <a:spcPts val="1200"/>
              </a:spcBef>
              <a:spcAft>
                <a:spcPts val="0"/>
              </a:spcAft>
              <a:buClr>
                <a:schemeClr val="accent1"/>
              </a:buClr>
              <a:buSzPts val="1600"/>
              <a:buFont typeface="Noto Sans Symbols"/>
              <a:buAutoNum type="alphaLcPeriod"/>
              <a:defRPr b="0" i="0" sz="1600" u="none" cap="none" strike="noStrike">
                <a:solidFill>
                  <a:srgbClr val="000000"/>
                </a:solidFill>
                <a:latin typeface="Arial"/>
                <a:ea typeface="Arial"/>
                <a:cs typeface="Arial"/>
                <a:sym typeface="Arial"/>
              </a:defRPr>
            </a:lvl6pPr>
            <a:lvl7pPr indent="-330200" lvl="6" marL="3200400" marR="0" rtl="0" algn="l">
              <a:lnSpc>
                <a:spcPct val="90000"/>
              </a:lnSpc>
              <a:spcBef>
                <a:spcPts val="1200"/>
              </a:spcBef>
              <a:spcAft>
                <a:spcPts val="0"/>
              </a:spcAft>
              <a:buClr>
                <a:schemeClr val="accent1"/>
              </a:buClr>
              <a:buSzPts val="1600"/>
              <a:buFont typeface="Arial"/>
              <a:buChar char="▪"/>
              <a:defRPr b="0"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1200"/>
              </a:spcBef>
              <a:spcAft>
                <a:spcPts val="0"/>
              </a:spcAft>
              <a:buClr>
                <a:schemeClr val="accent1"/>
              </a:buClr>
              <a:buSzPts val="1600"/>
              <a:buFont typeface="Noto Sans Symbols"/>
              <a:buNone/>
              <a:defRPr b="0"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1200"/>
              </a:spcBef>
              <a:spcAft>
                <a:spcPts val="0"/>
              </a:spcAft>
              <a:buClr>
                <a:schemeClr val="accent1"/>
              </a:buClr>
              <a:buSzPts val="1600"/>
              <a:buFont typeface="Noto Sans Symbols"/>
              <a:buNone/>
              <a:defRPr b="0" i="0" sz="1600" u="none" cap="none" strike="noStrike">
                <a:solidFill>
                  <a:srgbClr val="000000"/>
                </a:solidFill>
                <a:latin typeface="Arial"/>
                <a:ea typeface="Arial"/>
                <a:cs typeface="Arial"/>
                <a:sym typeface="Arial"/>
              </a:defRPr>
            </a:lvl9pPr>
          </a:lstStyle>
          <a:p/>
        </p:txBody>
      </p:sp>
      <p:grpSp>
        <p:nvGrpSpPr>
          <p:cNvPr id="26" name="Google Shape;26;p1"/>
          <p:cNvGrpSpPr/>
          <p:nvPr/>
        </p:nvGrpSpPr>
        <p:grpSpPr>
          <a:xfrm>
            <a:off x="2982510" y="-1286712"/>
            <a:ext cx="6858001" cy="592943"/>
            <a:chOff x="2982510" y="-1286712"/>
            <a:chExt cx="6858001" cy="592943"/>
          </a:xfrm>
        </p:grpSpPr>
        <p:sp>
          <p:nvSpPr>
            <p:cNvPr id="27" name="Google Shape;27;p1"/>
            <p:cNvSpPr/>
            <p:nvPr/>
          </p:nvSpPr>
          <p:spPr>
            <a:xfrm rot="-5400000">
              <a:off x="6254550" y="-4279730"/>
              <a:ext cx="313921" cy="6858001"/>
            </a:xfrm>
            <a:prstGeom prst="rect">
              <a:avLst/>
            </a:prstGeom>
            <a:solidFill>
              <a:srgbClr val="00A6D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8" name="Google Shape;28;p1"/>
            <p:cNvGrpSpPr/>
            <p:nvPr/>
          </p:nvGrpSpPr>
          <p:grpSpPr>
            <a:xfrm>
              <a:off x="2982510" y="-1286712"/>
              <a:ext cx="6226978" cy="211384"/>
              <a:chOff x="0" y="-1"/>
              <a:chExt cx="6226976" cy="211382"/>
            </a:xfrm>
          </p:grpSpPr>
          <p:sp>
            <p:nvSpPr>
              <p:cNvPr id="29" name="Google Shape;29;p1"/>
              <p:cNvSpPr/>
              <p:nvPr/>
            </p:nvSpPr>
            <p:spPr>
              <a:xfrm rot="-5400000">
                <a:off x="168192" y="-168191"/>
                <a:ext cx="211380" cy="547765"/>
              </a:xfrm>
              <a:prstGeom prst="rect">
                <a:avLst/>
              </a:prstGeom>
              <a:solidFill>
                <a:srgbClr val="0C23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 name="Google Shape;30;p1"/>
              <p:cNvSpPr/>
              <p:nvPr/>
            </p:nvSpPr>
            <p:spPr>
              <a:xfrm rot="-5400000">
                <a:off x="799215" y="-168191"/>
                <a:ext cx="211380" cy="547765"/>
              </a:xfrm>
              <a:prstGeom prst="rect">
                <a:avLst/>
              </a:prstGeom>
              <a:solidFill>
                <a:srgbClr val="00B8C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 name="Google Shape;31;p1"/>
              <p:cNvSpPr/>
              <p:nvPr/>
            </p:nvSpPr>
            <p:spPr>
              <a:xfrm rot="-5400000">
                <a:off x="1430239" y="-168191"/>
                <a:ext cx="211380" cy="547765"/>
              </a:xfrm>
              <a:prstGeom prst="rect">
                <a:avLst/>
              </a:prstGeom>
              <a:solidFill>
                <a:srgbClr val="0076C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 name="Google Shape;32;p1"/>
              <p:cNvSpPr/>
              <p:nvPr/>
            </p:nvSpPr>
            <p:spPr>
              <a:xfrm rot="-5400000">
                <a:off x="2061263" y="-168191"/>
                <a:ext cx="211380" cy="547765"/>
              </a:xfrm>
              <a:prstGeom prst="rect">
                <a:avLst/>
              </a:prstGeom>
              <a:solidFill>
                <a:srgbClr val="6F1D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 name="Google Shape;33;p1"/>
              <p:cNvSpPr/>
              <p:nvPr/>
            </p:nvSpPr>
            <p:spPr>
              <a:xfrm rot="-5400000">
                <a:off x="2692286" y="-168191"/>
                <a:ext cx="211380" cy="547765"/>
              </a:xfrm>
              <a:prstGeom prst="rect">
                <a:avLst/>
              </a:prstGeom>
              <a:solidFill>
                <a:srgbClr val="EF60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 name="Google Shape;34;p1"/>
              <p:cNvSpPr/>
              <p:nvPr/>
            </p:nvSpPr>
            <p:spPr>
              <a:xfrm rot="-5400000">
                <a:off x="3323310" y="-168191"/>
                <a:ext cx="211380" cy="547765"/>
              </a:xfrm>
              <a:prstGeom prst="rect">
                <a:avLst/>
              </a:prstGeom>
              <a:solidFill>
                <a:srgbClr val="A5003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 name="Google Shape;35;p1"/>
              <p:cNvSpPr/>
              <p:nvPr/>
            </p:nvSpPr>
            <p:spPr>
              <a:xfrm rot="-5400000">
                <a:off x="3954334" y="-168191"/>
                <a:ext cx="211380" cy="547765"/>
              </a:xfrm>
              <a:prstGeom prst="rect">
                <a:avLst/>
              </a:prstGeom>
              <a:solidFill>
                <a:srgbClr val="E03C3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 name="Google Shape;36;p1"/>
              <p:cNvSpPr/>
              <p:nvPr/>
            </p:nvSpPr>
            <p:spPr>
              <a:xfrm rot="-5400000">
                <a:off x="4585357" y="-168192"/>
                <a:ext cx="211380" cy="547765"/>
              </a:xfrm>
              <a:prstGeom prst="rect">
                <a:avLst/>
              </a:prstGeom>
              <a:solidFill>
                <a:srgbClr val="ED68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 name="Google Shape;37;p1"/>
              <p:cNvSpPr/>
              <p:nvPr/>
            </p:nvSpPr>
            <p:spPr>
              <a:xfrm rot="-5400000">
                <a:off x="5216380" y="-168192"/>
                <a:ext cx="211380" cy="547764"/>
              </a:xfrm>
              <a:prstGeom prst="rect">
                <a:avLst/>
              </a:prstGeom>
              <a:solidFill>
                <a:srgbClr val="FFB81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 name="Google Shape;38;p1"/>
              <p:cNvSpPr/>
              <p:nvPr/>
            </p:nvSpPr>
            <p:spPr>
              <a:xfrm rot="-5400000">
                <a:off x="5847403" y="-168193"/>
                <a:ext cx="211380" cy="547765"/>
              </a:xfrm>
              <a:prstGeom prst="rect">
                <a:avLst/>
              </a:prstGeom>
              <a:solidFill>
                <a:srgbClr val="6CC2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9" name="Google Shape;39;p1"/>
            <p:cNvSpPr/>
            <p:nvPr/>
          </p:nvSpPr>
          <p:spPr>
            <a:xfrm rot="-5400000">
              <a:off x="9460936" y="-1454904"/>
              <a:ext cx="211382" cy="547765"/>
            </a:xfrm>
            <a:prstGeom prst="rect">
              <a:avLst/>
            </a:prstGeom>
            <a:solidFill>
              <a:srgbClr val="009B7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1.jpg"/><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13.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comments" Target="../comments/commen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comments" Target="../comments/commen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14.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1"/>
          <p:cNvSpPr txBox="1"/>
          <p:nvPr>
            <p:ph idx="1" type="body"/>
          </p:nvPr>
        </p:nvSpPr>
        <p:spPr>
          <a:xfrm>
            <a:off x="345450" y="4622792"/>
            <a:ext cx="4082400" cy="509400"/>
          </a:xfrm>
          <a:prstGeom prst="rect">
            <a:avLst/>
          </a:prstGeom>
          <a:noFill/>
          <a:ln>
            <a:noFill/>
          </a:ln>
        </p:spPr>
        <p:txBody>
          <a:bodyPr anchorCtr="0" anchor="ctr" bIns="0" lIns="0" spcFirstLastPara="1" rIns="0" wrap="square" tIns="0">
            <a:normAutofit fontScale="92500" lnSpcReduction="20000"/>
          </a:bodyPr>
          <a:lstStyle/>
          <a:p>
            <a:pPr indent="0" lvl="0" marL="0" rtl="0" algn="l">
              <a:lnSpc>
                <a:spcPct val="90000"/>
              </a:lnSpc>
              <a:spcBef>
                <a:spcPts val="0"/>
              </a:spcBef>
              <a:spcAft>
                <a:spcPts val="0"/>
              </a:spcAft>
              <a:buClr>
                <a:srgbClr val="FFFFFF"/>
              </a:buClr>
              <a:buSzPct val="100000"/>
              <a:buFont typeface="Arial"/>
              <a:buNone/>
            </a:pPr>
            <a:r>
              <a:rPr b="0" lang="nl-NL"/>
              <a:t>Orestis Kanaris</a:t>
            </a:r>
            <a:endParaRPr b="0"/>
          </a:p>
          <a:p>
            <a:pPr indent="0" lvl="0" marL="0" rtl="0" algn="l">
              <a:lnSpc>
                <a:spcPct val="90000"/>
              </a:lnSpc>
              <a:spcBef>
                <a:spcPts val="0"/>
              </a:spcBef>
              <a:spcAft>
                <a:spcPts val="0"/>
              </a:spcAft>
              <a:buClr>
                <a:srgbClr val="FFFFFF"/>
              </a:buClr>
              <a:buSzPct val="100000"/>
              <a:buFont typeface="Arial"/>
              <a:buNone/>
            </a:pPr>
            <a:r>
              <a:t/>
            </a:r>
            <a:endParaRPr b="0"/>
          </a:p>
          <a:p>
            <a:pPr indent="0" lvl="0" marL="0" rtl="0" algn="l">
              <a:lnSpc>
                <a:spcPct val="90000"/>
              </a:lnSpc>
              <a:spcBef>
                <a:spcPts val="0"/>
              </a:spcBef>
              <a:spcAft>
                <a:spcPts val="0"/>
              </a:spcAft>
              <a:buClr>
                <a:srgbClr val="FFFFFF"/>
              </a:buClr>
              <a:buSzPct val="100000"/>
              <a:buFont typeface="Arial"/>
              <a:buNone/>
            </a:pPr>
            <a:r>
              <a:rPr b="0" lang="nl-NL"/>
              <a:t>Johan </a:t>
            </a:r>
            <a:r>
              <a:rPr b="0" lang="nl-NL"/>
              <a:t>Pouwelse</a:t>
            </a:r>
            <a:r>
              <a:rPr b="0" lang="nl-NL"/>
              <a:t>, </a:t>
            </a:r>
            <a:r>
              <a:rPr b="0" lang="nl-NL"/>
              <a:t>Supervisor</a:t>
            </a:r>
            <a:endParaRPr b="0"/>
          </a:p>
        </p:txBody>
      </p:sp>
      <p:sp>
        <p:nvSpPr>
          <p:cNvPr id="301" name="Google Shape;301;p11"/>
          <p:cNvSpPr txBox="1"/>
          <p:nvPr>
            <p:ph idx="3" type="body"/>
          </p:nvPr>
        </p:nvSpPr>
        <p:spPr>
          <a:xfrm>
            <a:off x="0" y="1005325"/>
            <a:ext cx="4775100" cy="3180600"/>
          </a:xfrm>
          <a:prstGeom prst="rect">
            <a:avLst/>
          </a:prstGeom>
          <a:noFill/>
          <a:ln>
            <a:noFill/>
          </a:ln>
        </p:spPr>
        <p:txBody>
          <a:bodyPr anchorCtr="0" anchor="b" bIns="0" lIns="0" spcFirstLastPara="1" rIns="0" wrap="square" tIns="0">
            <a:normAutofit/>
          </a:bodyPr>
          <a:lstStyle/>
          <a:p>
            <a:pPr indent="0" lvl="0" marL="0" rtl="0" algn="l">
              <a:spcBef>
                <a:spcPts val="0"/>
              </a:spcBef>
              <a:spcAft>
                <a:spcPts val="0"/>
              </a:spcAft>
              <a:buClr>
                <a:schemeClr val="dk1"/>
              </a:buClr>
              <a:buSzPts val="1100"/>
              <a:buFont typeface="Arial"/>
              <a:buNone/>
            </a:pPr>
            <a:r>
              <a:rPr lang="nl-NL" sz="2800"/>
              <a:t>DeToks: Decentralised Social Media</a:t>
            </a:r>
            <a:endParaRPr sz="2800"/>
          </a:p>
          <a:p>
            <a:pPr indent="0" lvl="0" marL="0" rtl="0" algn="l">
              <a:spcBef>
                <a:spcPts val="0"/>
              </a:spcBef>
              <a:spcAft>
                <a:spcPts val="0"/>
              </a:spcAft>
              <a:buClr>
                <a:schemeClr val="dk1"/>
              </a:buClr>
              <a:buSzPts val="1100"/>
              <a:buFont typeface="Arial"/>
              <a:buNone/>
            </a:pPr>
            <a:r>
              <a:rPr lang="nl-NL" sz="2800"/>
              <a:t>using 5G NAT puncturing</a:t>
            </a:r>
            <a:endParaRPr sz="2800"/>
          </a:p>
          <a:p>
            <a:pPr indent="0" lvl="0" marL="0" rtl="0" algn="l">
              <a:lnSpc>
                <a:spcPct val="100000"/>
              </a:lnSpc>
              <a:spcBef>
                <a:spcPts val="0"/>
              </a:spcBef>
              <a:spcAft>
                <a:spcPts val="0"/>
              </a:spcAft>
              <a:buClr>
                <a:srgbClr val="FFFFFF"/>
              </a:buClr>
              <a:buSzPts val="2800"/>
              <a:buFont typeface="Roboto Slab"/>
              <a:buNone/>
            </a:pPr>
            <a:r>
              <a:t/>
            </a:r>
            <a:endParaRPr sz="2800"/>
          </a:p>
        </p:txBody>
      </p:sp>
      <p:sp>
        <p:nvSpPr>
          <p:cNvPr id="302" name="Google Shape;302;p11"/>
          <p:cNvSpPr txBox="1"/>
          <p:nvPr>
            <p:ph idx="4" type="body"/>
          </p:nvPr>
        </p:nvSpPr>
        <p:spPr>
          <a:xfrm>
            <a:off x="698500" y="5377708"/>
            <a:ext cx="1454400" cy="7201"/>
          </a:xfrm>
          <a:prstGeom prst="rect">
            <a:avLst/>
          </a:prstGeom>
          <a:solidFill>
            <a:srgbClr val="FFFFFF"/>
          </a:solidFill>
          <a:ln>
            <a:noFill/>
          </a:ln>
        </p:spPr>
        <p:txBody>
          <a:bodyPr anchorCtr="0" anchor="t" bIns="0" lIns="0" spcFirstLastPara="1" rIns="0" wrap="square" tIns="0">
            <a:normAutofit fontScale="25000" lnSpcReduction="20000"/>
          </a:bodyPr>
          <a:lstStyle/>
          <a:p>
            <a:pPr indent="0" lvl="0" marL="0" rtl="0" algn="l">
              <a:lnSpc>
                <a:spcPct val="90000"/>
              </a:lnSpc>
              <a:spcBef>
                <a:spcPts val="0"/>
              </a:spcBef>
              <a:spcAft>
                <a:spcPts val="0"/>
              </a:spcAft>
              <a:buClr>
                <a:srgbClr val="000000"/>
              </a:buClr>
              <a:buSzPct val="93750"/>
              <a:buFont typeface="Arial"/>
              <a:buNone/>
            </a:pPr>
            <a:r>
              <a:rPr lang="nl-NL"/>
              <a:t> </a:t>
            </a:r>
            <a:endParaRPr/>
          </a:p>
        </p:txBody>
      </p:sp>
      <p:pic>
        <p:nvPicPr>
          <p:cNvPr id="303" name="Google Shape;303;p11"/>
          <p:cNvPicPr preferRelativeResize="0"/>
          <p:nvPr/>
        </p:nvPicPr>
        <p:blipFill>
          <a:blip r:embed="rId3">
            <a:alphaModFix/>
          </a:blip>
          <a:stretch>
            <a:fillRect/>
          </a:stretch>
        </p:blipFill>
        <p:spPr>
          <a:xfrm>
            <a:off x="5334000" y="0"/>
            <a:ext cx="6858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0"/>
          <p:cNvSpPr txBox="1"/>
          <p:nvPr/>
        </p:nvSpPr>
        <p:spPr>
          <a:xfrm>
            <a:off x="705150" y="579435"/>
            <a:ext cx="10867200" cy="4978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976"/>
              <a:buFont typeface="Roboto Slab"/>
              <a:buNone/>
            </a:pPr>
            <a:r>
              <a:rPr i="1" lang="nl-NL" sz="4576">
                <a:solidFill>
                  <a:schemeClr val="accent1"/>
                </a:solidFill>
                <a:latin typeface="Roboto Slab"/>
                <a:ea typeface="Roboto Slab"/>
                <a:cs typeface="Roboto Slab"/>
                <a:sym typeface="Roboto Slab"/>
              </a:rPr>
              <a:t>Network Address Translator (NAT)</a:t>
            </a:r>
            <a:endParaRPr sz="3000"/>
          </a:p>
        </p:txBody>
      </p:sp>
      <p:sp>
        <p:nvSpPr>
          <p:cNvPr id="367" name="Google Shape;367;p20"/>
          <p:cNvSpPr txBox="1"/>
          <p:nvPr/>
        </p:nvSpPr>
        <p:spPr>
          <a:xfrm>
            <a:off x="924550" y="1788150"/>
            <a:ext cx="8158500" cy="3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300"/>
          </a:p>
          <a:p>
            <a:pPr indent="0" lvl="0" marL="0" rtl="0" algn="l">
              <a:spcBef>
                <a:spcPts val="0"/>
              </a:spcBef>
              <a:spcAft>
                <a:spcPts val="0"/>
              </a:spcAft>
              <a:buNone/>
            </a:pPr>
            <a:r>
              <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1"/>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Network Address Translator (NAT)</a:t>
            </a:r>
            <a:endParaRPr/>
          </a:p>
        </p:txBody>
      </p:sp>
      <p:sp>
        <p:nvSpPr>
          <p:cNvPr id="373" name="Google Shape;373;p21"/>
          <p:cNvSpPr txBox="1"/>
          <p:nvPr/>
        </p:nvSpPr>
        <p:spPr>
          <a:xfrm>
            <a:off x="924550" y="1788150"/>
            <a:ext cx="8158500" cy="3769500"/>
          </a:xfrm>
          <a:prstGeom prst="rect">
            <a:avLst/>
          </a:prstGeom>
          <a:noFill/>
          <a:ln>
            <a:noFill/>
          </a:ln>
        </p:spPr>
        <p:txBody>
          <a:bodyPr anchorCtr="0" anchor="ctr" bIns="91425" lIns="91425" spcFirstLastPara="1" rIns="91425" wrap="square" tIns="91425">
            <a:noAutofit/>
          </a:bodyPr>
          <a:lstStyle/>
          <a:p>
            <a:pPr indent="-520700" lvl="0" marL="457200" rtl="0" algn="l">
              <a:spcBef>
                <a:spcPts val="0"/>
              </a:spcBef>
              <a:spcAft>
                <a:spcPts val="0"/>
              </a:spcAft>
              <a:buClr>
                <a:schemeClr val="accent1"/>
              </a:buClr>
              <a:buSzPts val="4600"/>
              <a:buChar char="●"/>
            </a:pPr>
            <a:r>
              <a:rPr lang="nl-NL" sz="2300"/>
              <a:t>Used to preserve IPv4 addresses</a:t>
            </a:r>
            <a:endParaRPr sz="2300"/>
          </a:p>
          <a:p>
            <a:pPr indent="0" lvl="0" marL="0" rtl="0" algn="l">
              <a:spcBef>
                <a:spcPts val="0"/>
              </a:spcBef>
              <a:spcAft>
                <a:spcPts val="0"/>
              </a:spcAft>
              <a:buNone/>
            </a:pPr>
            <a:r>
              <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2"/>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Network Address Translator (NAT)</a:t>
            </a:r>
            <a:endParaRPr/>
          </a:p>
        </p:txBody>
      </p:sp>
      <p:sp>
        <p:nvSpPr>
          <p:cNvPr id="379" name="Google Shape;379;p22"/>
          <p:cNvSpPr txBox="1"/>
          <p:nvPr/>
        </p:nvSpPr>
        <p:spPr>
          <a:xfrm>
            <a:off x="924550" y="1788150"/>
            <a:ext cx="8158500" cy="3769500"/>
          </a:xfrm>
          <a:prstGeom prst="rect">
            <a:avLst/>
          </a:prstGeom>
          <a:noFill/>
          <a:ln>
            <a:noFill/>
          </a:ln>
        </p:spPr>
        <p:txBody>
          <a:bodyPr anchorCtr="0" anchor="ctr" bIns="91425" lIns="91425" spcFirstLastPara="1" rIns="91425" wrap="square" tIns="91425">
            <a:noAutofit/>
          </a:bodyPr>
          <a:lstStyle/>
          <a:p>
            <a:pPr indent="-520700" lvl="0" marL="457200" rtl="0" algn="l">
              <a:spcBef>
                <a:spcPts val="0"/>
              </a:spcBef>
              <a:spcAft>
                <a:spcPts val="0"/>
              </a:spcAft>
              <a:buClr>
                <a:schemeClr val="accent1"/>
              </a:buClr>
              <a:buSzPts val="4600"/>
              <a:buChar char="●"/>
            </a:pPr>
            <a:r>
              <a:rPr lang="nl-NL" sz="2300"/>
              <a:t>Used to preserve IP addresses</a:t>
            </a:r>
            <a:endParaRPr sz="2300"/>
          </a:p>
          <a:p>
            <a:pPr indent="-374650" lvl="1" marL="914400" rtl="0" algn="l">
              <a:spcBef>
                <a:spcPts val="0"/>
              </a:spcBef>
              <a:spcAft>
                <a:spcPts val="0"/>
              </a:spcAft>
              <a:buClr>
                <a:schemeClr val="accent1"/>
              </a:buClr>
              <a:buSzPts val="2300"/>
              <a:buChar char="○"/>
            </a:pPr>
            <a:r>
              <a:rPr lang="nl-NL" sz="2300"/>
              <a:t>Allows multiple devices to share a single public IP address</a:t>
            </a:r>
            <a:endParaRPr sz="2300"/>
          </a:p>
          <a:p>
            <a:pPr indent="0" lvl="0" marL="0" rtl="0" algn="l">
              <a:spcBef>
                <a:spcPts val="0"/>
              </a:spcBef>
              <a:spcAft>
                <a:spcPts val="0"/>
              </a:spcAft>
              <a:buNone/>
            </a:pPr>
            <a:r>
              <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3"/>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Network Address Translator (NAT)</a:t>
            </a:r>
            <a:endParaRPr/>
          </a:p>
        </p:txBody>
      </p:sp>
      <p:sp>
        <p:nvSpPr>
          <p:cNvPr id="385" name="Google Shape;385;p23"/>
          <p:cNvSpPr txBox="1"/>
          <p:nvPr/>
        </p:nvSpPr>
        <p:spPr>
          <a:xfrm>
            <a:off x="924550" y="1788150"/>
            <a:ext cx="8158500" cy="3769500"/>
          </a:xfrm>
          <a:prstGeom prst="rect">
            <a:avLst/>
          </a:prstGeom>
          <a:noFill/>
          <a:ln>
            <a:noFill/>
          </a:ln>
        </p:spPr>
        <p:txBody>
          <a:bodyPr anchorCtr="0" anchor="ctr" bIns="91425" lIns="91425" spcFirstLastPara="1" rIns="91425" wrap="square" tIns="91425">
            <a:noAutofit/>
          </a:bodyPr>
          <a:lstStyle/>
          <a:p>
            <a:pPr indent="-520700" lvl="0" marL="457200" rtl="0" algn="l">
              <a:spcBef>
                <a:spcPts val="0"/>
              </a:spcBef>
              <a:spcAft>
                <a:spcPts val="0"/>
              </a:spcAft>
              <a:buClr>
                <a:schemeClr val="accent1"/>
              </a:buClr>
              <a:buSzPts val="4600"/>
              <a:buChar char="●"/>
            </a:pPr>
            <a:r>
              <a:rPr lang="nl-NL" sz="2300"/>
              <a:t>Used to preserve IP addresses</a:t>
            </a:r>
            <a:endParaRPr sz="2300"/>
          </a:p>
          <a:p>
            <a:pPr indent="-374650" lvl="1" marL="914400" rtl="0" algn="l">
              <a:spcBef>
                <a:spcPts val="0"/>
              </a:spcBef>
              <a:spcAft>
                <a:spcPts val="0"/>
              </a:spcAft>
              <a:buClr>
                <a:schemeClr val="accent1"/>
              </a:buClr>
              <a:buSzPts val="2300"/>
              <a:buChar char="○"/>
            </a:pPr>
            <a:r>
              <a:rPr lang="nl-NL" sz="2300"/>
              <a:t>Allows multiple devices to share a single public IP address</a:t>
            </a:r>
            <a:endParaRPr sz="2300"/>
          </a:p>
          <a:p>
            <a:pPr indent="-374650" lvl="1" marL="914400" rtl="0" algn="l">
              <a:spcBef>
                <a:spcPts val="0"/>
              </a:spcBef>
              <a:spcAft>
                <a:spcPts val="0"/>
              </a:spcAft>
              <a:buClr>
                <a:schemeClr val="accent1"/>
              </a:buClr>
              <a:buSzPts val="2300"/>
              <a:buChar char="○"/>
            </a:pPr>
            <a:r>
              <a:rPr lang="nl-NL" sz="2300"/>
              <a:t>Maps external IP-port pairs to internal</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4"/>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Network Address Translator (NAT)</a:t>
            </a:r>
            <a:endParaRPr/>
          </a:p>
        </p:txBody>
      </p:sp>
      <p:sp>
        <p:nvSpPr>
          <p:cNvPr id="391" name="Google Shape;391;p24"/>
          <p:cNvSpPr txBox="1"/>
          <p:nvPr/>
        </p:nvSpPr>
        <p:spPr>
          <a:xfrm>
            <a:off x="924550" y="1788150"/>
            <a:ext cx="8158500" cy="3769500"/>
          </a:xfrm>
          <a:prstGeom prst="rect">
            <a:avLst/>
          </a:prstGeom>
          <a:noFill/>
          <a:ln>
            <a:noFill/>
          </a:ln>
        </p:spPr>
        <p:txBody>
          <a:bodyPr anchorCtr="0" anchor="ctr" bIns="91425" lIns="91425" spcFirstLastPara="1" rIns="91425" wrap="square" tIns="91425">
            <a:noAutofit/>
          </a:bodyPr>
          <a:lstStyle/>
          <a:p>
            <a:pPr indent="-520700" lvl="0" marL="457200" rtl="0" algn="l">
              <a:spcBef>
                <a:spcPts val="0"/>
              </a:spcBef>
              <a:spcAft>
                <a:spcPts val="0"/>
              </a:spcAft>
              <a:buClr>
                <a:schemeClr val="accent1"/>
              </a:buClr>
              <a:buSzPts val="4600"/>
              <a:buChar char="●"/>
            </a:pPr>
            <a:r>
              <a:rPr lang="nl-NL" sz="2300"/>
              <a:t>Used to preserve IPv4 addresses</a:t>
            </a:r>
            <a:endParaRPr sz="2300"/>
          </a:p>
          <a:p>
            <a:pPr indent="-374650" lvl="1" marL="914400" rtl="0" algn="l">
              <a:spcBef>
                <a:spcPts val="0"/>
              </a:spcBef>
              <a:spcAft>
                <a:spcPts val="0"/>
              </a:spcAft>
              <a:buClr>
                <a:schemeClr val="accent1"/>
              </a:buClr>
              <a:buSzPts val="2300"/>
              <a:buChar char="○"/>
            </a:pPr>
            <a:r>
              <a:rPr lang="nl-NL" sz="2300"/>
              <a:t>Allows multiple devices to share a single public IP address</a:t>
            </a:r>
            <a:endParaRPr sz="2300"/>
          </a:p>
          <a:p>
            <a:pPr indent="-374650" lvl="1" marL="914400" rtl="0" algn="l">
              <a:spcBef>
                <a:spcPts val="0"/>
              </a:spcBef>
              <a:spcAft>
                <a:spcPts val="0"/>
              </a:spcAft>
              <a:buClr>
                <a:schemeClr val="accent1"/>
              </a:buClr>
              <a:buSzPts val="2300"/>
              <a:buChar char="○"/>
            </a:pPr>
            <a:r>
              <a:rPr lang="nl-NL" sz="2300"/>
              <a:t>Maps external IP-port pairs to internal</a:t>
            </a:r>
            <a:endParaRPr sz="2300"/>
          </a:p>
          <a:p>
            <a:pPr indent="-374650" lvl="1" marL="914400" rtl="0" algn="l">
              <a:spcBef>
                <a:spcPts val="0"/>
              </a:spcBef>
              <a:spcAft>
                <a:spcPts val="0"/>
              </a:spcAft>
              <a:buClr>
                <a:schemeClr val="accent1"/>
              </a:buClr>
              <a:buSzPts val="2300"/>
              <a:buChar char="○"/>
            </a:pPr>
            <a:r>
              <a:rPr lang="nl-NL" sz="2300"/>
              <a:t>Concerves IPv4 addresses</a:t>
            </a:r>
            <a:endParaRPr sz="2300"/>
          </a:p>
          <a:p>
            <a:pPr indent="0" lvl="0" marL="0" rtl="0" algn="l">
              <a:spcBef>
                <a:spcPts val="0"/>
              </a:spcBef>
              <a:spcAft>
                <a:spcPts val="0"/>
              </a:spcAft>
              <a:buNone/>
            </a:pPr>
            <a:r>
              <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5"/>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Network Address Translator (NAT)</a:t>
            </a:r>
            <a:endParaRPr/>
          </a:p>
        </p:txBody>
      </p:sp>
      <p:sp>
        <p:nvSpPr>
          <p:cNvPr id="397" name="Google Shape;397;p25"/>
          <p:cNvSpPr txBox="1"/>
          <p:nvPr/>
        </p:nvSpPr>
        <p:spPr>
          <a:xfrm>
            <a:off x="924550" y="1788150"/>
            <a:ext cx="8158500" cy="3769500"/>
          </a:xfrm>
          <a:prstGeom prst="rect">
            <a:avLst/>
          </a:prstGeom>
          <a:noFill/>
          <a:ln>
            <a:noFill/>
          </a:ln>
        </p:spPr>
        <p:txBody>
          <a:bodyPr anchorCtr="0" anchor="ctr" bIns="91425" lIns="91425" spcFirstLastPara="1" rIns="91425" wrap="square" tIns="91425">
            <a:noAutofit/>
          </a:bodyPr>
          <a:lstStyle/>
          <a:p>
            <a:pPr indent="-520700" lvl="0" marL="457200" rtl="0" algn="l">
              <a:spcBef>
                <a:spcPts val="0"/>
              </a:spcBef>
              <a:spcAft>
                <a:spcPts val="0"/>
              </a:spcAft>
              <a:buClr>
                <a:schemeClr val="accent1"/>
              </a:buClr>
              <a:buSzPts val="4600"/>
              <a:buChar char="●"/>
            </a:pPr>
            <a:r>
              <a:rPr lang="nl-NL" sz="2300"/>
              <a:t>Used to preserve IPv4 addresses</a:t>
            </a:r>
            <a:endParaRPr sz="2300"/>
          </a:p>
          <a:p>
            <a:pPr indent="-374650" lvl="1" marL="914400" rtl="0" algn="l">
              <a:spcBef>
                <a:spcPts val="0"/>
              </a:spcBef>
              <a:spcAft>
                <a:spcPts val="0"/>
              </a:spcAft>
              <a:buClr>
                <a:schemeClr val="accent1"/>
              </a:buClr>
              <a:buSzPts val="2300"/>
              <a:buChar char="○"/>
            </a:pPr>
            <a:r>
              <a:rPr lang="nl-NL" sz="2300"/>
              <a:t>Allows multiple devices to share a single public IP address</a:t>
            </a:r>
            <a:endParaRPr sz="2300"/>
          </a:p>
          <a:p>
            <a:pPr indent="-374650" lvl="1" marL="914400" rtl="0" algn="l">
              <a:spcBef>
                <a:spcPts val="0"/>
              </a:spcBef>
              <a:spcAft>
                <a:spcPts val="0"/>
              </a:spcAft>
              <a:buClr>
                <a:schemeClr val="accent1"/>
              </a:buClr>
              <a:buSzPts val="2300"/>
              <a:buChar char="○"/>
            </a:pPr>
            <a:r>
              <a:rPr lang="nl-NL" sz="2300"/>
              <a:t>Maps external IP-port pairs to internal</a:t>
            </a:r>
            <a:endParaRPr sz="2300"/>
          </a:p>
          <a:p>
            <a:pPr indent="-374650" lvl="1" marL="914400" rtl="0" algn="l">
              <a:spcBef>
                <a:spcPts val="0"/>
              </a:spcBef>
              <a:spcAft>
                <a:spcPts val="0"/>
              </a:spcAft>
              <a:buClr>
                <a:schemeClr val="accent1"/>
              </a:buClr>
              <a:buSzPts val="2300"/>
              <a:buChar char="○"/>
            </a:pPr>
            <a:r>
              <a:rPr lang="nl-NL" sz="2300"/>
              <a:t>Concerves IPv4 addresses </a:t>
            </a:r>
            <a:endParaRPr sz="2300"/>
          </a:p>
          <a:p>
            <a:pPr indent="-520700" lvl="0" marL="457200" rtl="0" algn="l">
              <a:spcBef>
                <a:spcPts val="0"/>
              </a:spcBef>
              <a:spcAft>
                <a:spcPts val="0"/>
              </a:spcAft>
              <a:buClr>
                <a:schemeClr val="accent1"/>
              </a:buClr>
              <a:buSzPts val="4600"/>
              <a:buChar char="●"/>
            </a:pPr>
            <a:r>
              <a:rPr lang="nl-NL" sz="2300"/>
              <a:t>4 types of NAT</a:t>
            </a:r>
            <a:endParaRPr sz="2300"/>
          </a:p>
          <a:p>
            <a:pPr indent="0" lvl="0" marL="0" rtl="0" algn="l">
              <a:spcBef>
                <a:spcPts val="0"/>
              </a:spcBef>
              <a:spcAft>
                <a:spcPts val="0"/>
              </a:spcAft>
              <a:buNone/>
            </a:pPr>
            <a:r>
              <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6"/>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Network Address Translator (NAT)</a:t>
            </a:r>
            <a:endParaRPr/>
          </a:p>
        </p:txBody>
      </p:sp>
      <p:sp>
        <p:nvSpPr>
          <p:cNvPr id="403" name="Google Shape;403;p26"/>
          <p:cNvSpPr txBox="1"/>
          <p:nvPr/>
        </p:nvSpPr>
        <p:spPr>
          <a:xfrm>
            <a:off x="924550" y="1788150"/>
            <a:ext cx="8158500" cy="3769500"/>
          </a:xfrm>
          <a:prstGeom prst="rect">
            <a:avLst/>
          </a:prstGeom>
          <a:noFill/>
          <a:ln>
            <a:noFill/>
          </a:ln>
        </p:spPr>
        <p:txBody>
          <a:bodyPr anchorCtr="0" anchor="ctr" bIns="91425" lIns="91425" spcFirstLastPara="1" rIns="91425" wrap="square" tIns="91425">
            <a:noAutofit/>
          </a:bodyPr>
          <a:lstStyle/>
          <a:p>
            <a:pPr indent="-520700" lvl="0" marL="457200" rtl="0" algn="l">
              <a:spcBef>
                <a:spcPts val="0"/>
              </a:spcBef>
              <a:spcAft>
                <a:spcPts val="0"/>
              </a:spcAft>
              <a:buClr>
                <a:schemeClr val="accent1"/>
              </a:buClr>
              <a:buSzPts val="4600"/>
              <a:buChar char="●"/>
            </a:pPr>
            <a:r>
              <a:rPr lang="nl-NL" sz="2300"/>
              <a:t>Used to preserve IPv4 addresses</a:t>
            </a:r>
            <a:endParaRPr sz="2300"/>
          </a:p>
          <a:p>
            <a:pPr indent="-374650" lvl="1" marL="914400" rtl="0" algn="l">
              <a:spcBef>
                <a:spcPts val="0"/>
              </a:spcBef>
              <a:spcAft>
                <a:spcPts val="0"/>
              </a:spcAft>
              <a:buClr>
                <a:schemeClr val="accent1"/>
              </a:buClr>
              <a:buSzPts val="2300"/>
              <a:buChar char="○"/>
            </a:pPr>
            <a:r>
              <a:rPr lang="nl-NL" sz="2300"/>
              <a:t>Allows multiple devices to share a single public IP address</a:t>
            </a:r>
            <a:endParaRPr sz="2300"/>
          </a:p>
          <a:p>
            <a:pPr indent="-374650" lvl="1" marL="914400" rtl="0" algn="l">
              <a:spcBef>
                <a:spcPts val="0"/>
              </a:spcBef>
              <a:spcAft>
                <a:spcPts val="0"/>
              </a:spcAft>
              <a:buClr>
                <a:schemeClr val="accent1"/>
              </a:buClr>
              <a:buSzPts val="2300"/>
              <a:buChar char="○"/>
            </a:pPr>
            <a:r>
              <a:rPr lang="nl-NL" sz="2300"/>
              <a:t>Maps external IP-port pairs to internal</a:t>
            </a:r>
            <a:endParaRPr sz="2300"/>
          </a:p>
          <a:p>
            <a:pPr indent="-374650" lvl="1" marL="914400" rtl="0" algn="l">
              <a:spcBef>
                <a:spcPts val="0"/>
              </a:spcBef>
              <a:spcAft>
                <a:spcPts val="0"/>
              </a:spcAft>
              <a:buClr>
                <a:schemeClr val="accent1"/>
              </a:buClr>
              <a:buSzPts val="2300"/>
              <a:buChar char="○"/>
            </a:pPr>
            <a:r>
              <a:rPr lang="nl-NL" sz="2300"/>
              <a:t>Concerves IPv4 addresses </a:t>
            </a:r>
            <a:endParaRPr sz="2300"/>
          </a:p>
          <a:p>
            <a:pPr indent="-520700" lvl="0" marL="457200" rtl="0" algn="l">
              <a:spcBef>
                <a:spcPts val="0"/>
              </a:spcBef>
              <a:spcAft>
                <a:spcPts val="0"/>
              </a:spcAft>
              <a:buClr>
                <a:schemeClr val="accent1"/>
              </a:buClr>
              <a:buSzPts val="4600"/>
              <a:buChar char="●"/>
            </a:pPr>
            <a:r>
              <a:rPr lang="nl-NL" sz="2300"/>
              <a:t>4 types of NAT</a:t>
            </a:r>
            <a:endParaRPr sz="2300"/>
          </a:p>
          <a:p>
            <a:pPr indent="-520700" lvl="0" marL="457200" rtl="0" algn="l">
              <a:spcBef>
                <a:spcPts val="0"/>
              </a:spcBef>
              <a:spcAft>
                <a:spcPts val="0"/>
              </a:spcAft>
              <a:buClr>
                <a:schemeClr val="accent1"/>
              </a:buClr>
              <a:buSzPts val="4600"/>
              <a:buChar char="●"/>
            </a:pPr>
            <a:r>
              <a:rPr lang="nl-NL" sz="2300"/>
              <a:t>Symmetric NAT </a:t>
            </a:r>
            <a:r>
              <a:rPr lang="nl-NL" sz="2300">
                <a:solidFill>
                  <a:schemeClr val="accent1"/>
                </a:solidFill>
              </a:rPr>
              <a:t>⇒</a:t>
            </a:r>
            <a:r>
              <a:rPr lang="nl-NL" sz="2300"/>
              <a:t> Hardest to Penetrate</a:t>
            </a:r>
            <a:endParaRPr sz="2300"/>
          </a:p>
          <a:p>
            <a:pPr indent="0" lvl="0" marL="0" rtl="0" algn="l">
              <a:spcBef>
                <a:spcPts val="0"/>
              </a:spcBef>
              <a:spcAft>
                <a:spcPts val="0"/>
              </a:spcAft>
              <a:buNone/>
            </a:pPr>
            <a:r>
              <a:t/>
            </a: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7"/>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Network Address Translator (NAT)</a:t>
            </a:r>
            <a:endParaRPr/>
          </a:p>
        </p:txBody>
      </p:sp>
      <p:sp>
        <p:nvSpPr>
          <p:cNvPr id="409" name="Google Shape;409;p27"/>
          <p:cNvSpPr txBox="1"/>
          <p:nvPr/>
        </p:nvSpPr>
        <p:spPr>
          <a:xfrm>
            <a:off x="924550" y="1788150"/>
            <a:ext cx="8158500" cy="3769500"/>
          </a:xfrm>
          <a:prstGeom prst="rect">
            <a:avLst/>
          </a:prstGeom>
          <a:noFill/>
          <a:ln>
            <a:noFill/>
          </a:ln>
        </p:spPr>
        <p:txBody>
          <a:bodyPr anchorCtr="0" anchor="ctr" bIns="91425" lIns="91425" spcFirstLastPara="1" rIns="91425" wrap="square" tIns="91425">
            <a:noAutofit/>
          </a:bodyPr>
          <a:lstStyle/>
          <a:p>
            <a:pPr indent="-520700" lvl="0" marL="457200" rtl="0" algn="l">
              <a:spcBef>
                <a:spcPts val="0"/>
              </a:spcBef>
              <a:spcAft>
                <a:spcPts val="0"/>
              </a:spcAft>
              <a:buClr>
                <a:schemeClr val="accent1"/>
              </a:buClr>
              <a:buSzPts val="4600"/>
              <a:buChar char="●"/>
            </a:pPr>
            <a:r>
              <a:rPr lang="nl-NL" sz="2300"/>
              <a:t>Used to preserve IPv4 addresses</a:t>
            </a:r>
            <a:endParaRPr sz="2300"/>
          </a:p>
          <a:p>
            <a:pPr indent="-374650" lvl="1" marL="914400" rtl="0" algn="l">
              <a:spcBef>
                <a:spcPts val="0"/>
              </a:spcBef>
              <a:spcAft>
                <a:spcPts val="0"/>
              </a:spcAft>
              <a:buClr>
                <a:schemeClr val="accent1"/>
              </a:buClr>
              <a:buSzPts val="2300"/>
              <a:buChar char="○"/>
            </a:pPr>
            <a:r>
              <a:rPr lang="nl-NL" sz="2300"/>
              <a:t>Allows multiple devices to share a single public IP address</a:t>
            </a:r>
            <a:endParaRPr sz="2300"/>
          </a:p>
          <a:p>
            <a:pPr indent="-374650" lvl="1" marL="914400" rtl="0" algn="l">
              <a:spcBef>
                <a:spcPts val="0"/>
              </a:spcBef>
              <a:spcAft>
                <a:spcPts val="0"/>
              </a:spcAft>
              <a:buClr>
                <a:schemeClr val="accent1"/>
              </a:buClr>
              <a:buSzPts val="2300"/>
              <a:buChar char="○"/>
            </a:pPr>
            <a:r>
              <a:rPr lang="nl-NL" sz="2300"/>
              <a:t>Maps external IP-port pairs to internal</a:t>
            </a:r>
            <a:endParaRPr sz="2300"/>
          </a:p>
          <a:p>
            <a:pPr indent="-374650" lvl="1" marL="914400" rtl="0" algn="l">
              <a:spcBef>
                <a:spcPts val="0"/>
              </a:spcBef>
              <a:spcAft>
                <a:spcPts val="0"/>
              </a:spcAft>
              <a:buClr>
                <a:schemeClr val="accent1"/>
              </a:buClr>
              <a:buSzPts val="2300"/>
              <a:buChar char="○"/>
            </a:pPr>
            <a:r>
              <a:rPr lang="nl-NL" sz="2300"/>
              <a:t>Concerves IPv4 addresses </a:t>
            </a:r>
            <a:endParaRPr sz="2300"/>
          </a:p>
          <a:p>
            <a:pPr indent="-520700" lvl="0" marL="457200" rtl="0" algn="l">
              <a:spcBef>
                <a:spcPts val="0"/>
              </a:spcBef>
              <a:spcAft>
                <a:spcPts val="0"/>
              </a:spcAft>
              <a:buClr>
                <a:schemeClr val="accent1"/>
              </a:buClr>
              <a:buSzPts val="4600"/>
              <a:buChar char="●"/>
            </a:pPr>
            <a:r>
              <a:rPr lang="nl-NL" sz="2300"/>
              <a:t>4 types of NAT</a:t>
            </a:r>
            <a:endParaRPr sz="2300"/>
          </a:p>
          <a:p>
            <a:pPr indent="-520700" lvl="0" marL="457200" rtl="0" algn="l">
              <a:spcBef>
                <a:spcPts val="0"/>
              </a:spcBef>
              <a:spcAft>
                <a:spcPts val="0"/>
              </a:spcAft>
              <a:buClr>
                <a:schemeClr val="accent1"/>
              </a:buClr>
              <a:buSzPts val="4600"/>
              <a:buChar char="●"/>
            </a:pPr>
            <a:r>
              <a:rPr lang="nl-NL" sz="2300"/>
              <a:t>Symmetric NAT </a:t>
            </a:r>
            <a:r>
              <a:rPr lang="nl-NL" sz="2300">
                <a:solidFill>
                  <a:schemeClr val="accent1"/>
                </a:solidFill>
              </a:rPr>
              <a:t>⇒</a:t>
            </a:r>
            <a:r>
              <a:rPr lang="nl-NL" sz="2300"/>
              <a:t> Hardest to Penetrate</a:t>
            </a:r>
            <a:endParaRPr sz="2300"/>
          </a:p>
          <a:p>
            <a:pPr indent="0" lvl="0" marL="0" rtl="0" algn="l">
              <a:spcBef>
                <a:spcPts val="0"/>
              </a:spcBef>
              <a:spcAft>
                <a:spcPts val="0"/>
              </a:spcAft>
              <a:buNone/>
            </a:pPr>
            <a:r>
              <a:t/>
            </a:r>
            <a:endParaRPr sz="2300"/>
          </a:p>
        </p:txBody>
      </p:sp>
      <p:pic>
        <p:nvPicPr>
          <p:cNvPr id="410" name="Google Shape;410;p27"/>
          <p:cNvPicPr preferRelativeResize="0"/>
          <p:nvPr/>
        </p:nvPicPr>
        <p:blipFill>
          <a:blip r:embed="rId3">
            <a:alphaModFix/>
          </a:blip>
          <a:stretch>
            <a:fillRect/>
          </a:stretch>
        </p:blipFill>
        <p:spPr>
          <a:xfrm>
            <a:off x="7244077" y="2052325"/>
            <a:ext cx="4673774" cy="3505325"/>
          </a:xfrm>
          <a:prstGeom prst="rect">
            <a:avLst/>
          </a:prstGeom>
          <a:noFill/>
          <a:ln>
            <a:noFill/>
          </a:ln>
        </p:spPr>
      </p:pic>
      <p:sp>
        <p:nvSpPr>
          <p:cNvPr id="411" name="Google Shape;411;p27"/>
          <p:cNvSpPr txBox="1"/>
          <p:nvPr/>
        </p:nvSpPr>
        <p:spPr>
          <a:xfrm>
            <a:off x="9255750" y="5791200"/>
            <a:ext cx="25197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1600"/>
              <a:t>The demon box (carrier-grade NAT)</a:t>
            </a:r>
            <a:endParaRPr sz="1600"/>
          </a:p>
        </p:txBody>
      </p:sp>
      <p:cxnSp>
        <p:nvCxnSpPr>
          <p:cNvPr id="412" name="Google Shape;412;p27"/>
          <p:cNvCxnSpPr/>
          <p:nvPr/>
        </p:nvCxnSpPr>
        <p:spPr>
          <a:xfrm rot="10800000">
            <a:off x="9499700" y="4531450"/>
            <a:ext cx="660300" cy="1351200"/>
          </a:xfrm>
          <a:prstGeom prst="straightConnector1">
            <a:avLst/>
          </a:prstGeom>
          <a:noFill/>
          <a:ln cap="flat" cmpd="sng" w="28575">
            <a:solidFill>
              <a:schemeClr val="accent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8"/>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Communication in a (Symmetric) NATed Network</a:t>
            </a:r>
            <a:endParaRPr/>
          </a:p>
        </p:txBody>
      </p:sp>
      <p:pic>
        <p:nvPicPr>
          <p:cNvPr id="418" name="Google Shape;418;p28"/>
          <p:cNvPicPr preferRelativeResize="0"/>
          <p:nvPr/>
        </p:nvPicPr>
        <p:blipFill>
          <a:blip r:embed="rId3">
            <a:alphaModFix/>
          </a:blip>
          <a:stretch>
            <a:fillRect/>
          </a:stretch>
        </p:blipFill>
        <p:spPr>
          <a:xfrm>
            <a:off x="889013" y="-12"/>
            <a:ext cx="10615274" cy="54833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9"/>
          <p:cNvSpPr txBox="1"/>
          <p:nvPr/>
        </p:nvSpPr>
        <p:spPr>
          <a:xfrm>
            <a:off x="705150" y="579441"/>
            <a:ext cx="11263200" cy="5272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976"/>
              <a:buFont typeface="Roboto Slab"/>
              <a:buNone/>
            </a:pPr>
            <a:r>
              <a:rPr i="1" lang="nl-NL" sz="5076">
                <a:solidFill>
                  <a:schemeClr val="accent1"/>
                </a:solidFill>
                <a:latin typeface="Roboto Slab"/>
                <a:ea typeface="Roboto Slab"/>
                <a:cs typeface="Roboto Slab"/>
                <a:sym typeface="Roboto Slab"/>
              </a:rPr>
              <a:t>NAT Puncturing</a:t>
            </a:r>
            <a:endParaRPr sz="3500"/>
          </a:p>
        </p:txBody>
      </p:sp>
      <p:sp>
        <p:nvSpPr>
          <p:cNvPr id="424" name="Google Shape;424;p29"/>
          <p:cNvSpPr txBox="1"/>
          <p:nvPr/>
        </p:nvSpPr>
        <p:spPr>
          <a:xfrm>
            <a:off x="853450" y="1069825"/>
            <a:ext cx="10078800" cy="478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2"/>
          <p:cNvSpPr txBox="1"/>
          <p:nvPr>
            <p:ph type="title"/>
          </p:nvPr>
        </p:nvSpPr>
        <p:spPr>
          <a:xfrm>
            <a:off x="698500" y="741499"/>
            <a:ext cx="31479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3200"/>
              <a:buFont typeface="Roboto Slab"/>
              <a:buNone/>
            </a:pPr>
            <a:r>
              <a:rPr i="1" lang="nl-NL"/>
              <a:t>Introduction</a:t>
            </a:r>
            <a:endParaRPr/>
          </a:p>
        </p:txBody>
      </p:sp>
      <p:sp>
        <p:nvSpPr>
          <p:cNvPr id="309" name="Google Shape;309;p12"/>
          <p:cNvSpPr txBox="1"/>
          <p:nvPr>
            <p:ph idx="12" type="sldNum"/>
          </p:nvPr>
        </p:nvSpPr>
        <p:spPr>
          <a:xfrm>
            <a:off x="11289785" y="6246130"/>
            <a:ext cx="182100" cy="17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nl-NL"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310" name="Google Shape;310;p12"/>
          <p:cNvSpPr txBox="1"/>
          <p:nvPr/>
        </p:nvSpPr>
        <p:spPr>
          <a:xfrm>
            <a:off x="4460250" y="0"/>
            <a:ext cx="7731600" cy="685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Font typeface="Arial"/>
              <a:buNone/>
            </a:pPr>
            <a:r>
              <a:rPr lang="nl-NL" sz="2900">
                <a:solidFill>
                  <a:schemeClr val="accent1"/>
                </a:solidFill>
              </a:rPr>
              <a:t>D</a:t>
            </a:r>
            <a:r>
              <a:rPr lang="nl-NL" sz="2900">
                <a:solidFill>
                  <a:schemeClr val="accent1"/>
                </a:solidFill>
              </a:rPr>
              <a:t>epletion</a:t>
            </a:r>
            <a:r>
              <a:rPr lang="nl-NL" sz="2900"/>
              <a:t> of IPv4 addresses </a:t>
            </a:r>
            <a:endParaRPr sz="2900"/>
          </a:p>
          <a:p>
            <a:pPr indent="0" lvl="0" marL="0" rtl="0" algn="ctr">
              <a:lnSpc>
                <a:spcPct val="90000"/>
              </a:lnSpc>
              <a:spcBef>
                <a:spcPts val="0"/>
              </a:spcBef>
              <a:spcAft>
                <a:spcPts val="0"/>
              </a:spcAft>
              <a:buClr>
                <a:schemeClr val="dk1"/>
              </a:buClr>
              <a:buSzPts val="1100"/>
              <a:buFont typeface="Arial"/>
              <a:buNone/>
            </a:pPr>
            <a:r>
              <a:rPr lang="nl-NL" sz="2900"/>
              <a:t>and </a:t>
            </a:r>
            <a:r>
              <a:rPr lang="nl-NL" sz="2900">
                <a:solidFill>
                  <a:schemeClr val="accent2"/>
                </a:solidFill>
              </a:rPr>
              <a:t>lack</a:t>
            </a:r>
            <a:r>
              <a:rPr lang="nl-NL" sz="2900"/>
              <a:t> of cybersecurity </a:t>
            </a:r>
            <a:endParaRPr sz="2900"/>
          </a:p>
          <a:p>
            <a:pPr indent="0" lvl="0" marL="0" rtl="0" algn="ctr">
              <a:lnSpc>
                <a:spcPct val="90000"/>
              </a:lnSpc>
              <a:spcBef>
                <a:spcPts val="0"/>
              </a:spcBef>
              <a:spcAft>
                <a:spcPts val="0"/>
              </a:spcAft>
              <a:buClr>
                <a:schemeClr val="dk1"/>
              </a:buClr>
              <a:buSzPts val="1100"/>
              <a:buFont typeface="Arial"/>
              <a:buNone/>
            </a:pPr>
            <a:r>
              <a:rPr lang="nl-NL" sz="2900">
                <a:solidFill>
                  <a:schemeClr val="accent1"/>
                </a:solidFill>
              </a:rPr>
              <a:t>“</a:t>
            </a:r>
            <a:r>
              <a:rPr lang="nl-NL" sz="2900"/>
              <a:t>forced</a:t>
            </a:r>
            <a:r>
              <a:rPr lang="nl-NL" sz="2900">
                <a:solidFill>
                  <a:schemeClr val="accent1"/>
                </a:solidFill>
              </a:rPr>
              <a:t>“</a:t>
            </a:r>
            <a:r>
              <a:rPr lang="nl-NL" sz="2900"/>
              <a:t> 5G network operators </a:t>
            </a:r>
            <a:endParaRPr sz="2900"/>
          </a:p>
          <a:p>
            <a:pPr indent="0" lvl="0" marL="0" rtl="0" algn="ctr">
              <a:lnSpc>
                <a:spcPct val="90000"/>
              </a:lnSpc>
              <a:spcBef>
                <a:spcPts val="0"/>
              </a:spcBef>
              <a:spcAft>
                <a:spcPts val="0"/>
              </a:spcAft>
              <a:buClr>
                <a:schemeClr val="dk1"/>
              </a:buClr>
              <a:buSzPts val="1100"/>
              <a:buFont typeface="Arial"/>
              <a:buNone/>
            </a:pPr>
            <a:r>
              <a:rPr lang="nl-NL" sz="2900"/>
              <a:t>to </a:t>
            </a:r>
            <a:r>
              <a:rPr lang="nl-NL" sz="2900">
                <a:solidFill>
                  <a:schemeClr val="accent3"/>
                </a:solidFill>
              </a:rPr>
              <a:t>violate Internet protocols.</a:t>
            </a:r>
            <a:endParaRPr sz="2900">
              <a:solidFill>
                <a:schemeClr val="accent3"/>
              </a:solidFill>
            </a:endParaRPr>
          </a:p>
          <a:p>
            <a:pPr indent="0" lvl="0" marL="0" marR="0" rtl="0" algn="l">
              <a:lnSpc>
                <a:spcPct val="90000"/>
              </a:lnSpc>
              <a:spcBef>
                <a:spcPts val="0"/>
              </a:spcBef>
              <a:spcAft>
                <a:spcPts val="0"/>
              </a:spcAft>
              <a:buClr>
                <a:srgbClr val="000000"/>
              </a:buClr>
              <a:buSzPts val="1800"/>
              <a:buFont typeface="Arial"/>
              <a:buNone/>
            </a:pPr>
            <a:r>
              <a:t/>
            </a:r>
            <a:endParaRPr sz="2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0"/>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a:t>
            </a:r>
            <a:endParaRPr/>
          </a:p>
        </p:txBody>
      </p:sp>
      <p:sp>
        <p:nvSpPr>
          <p:cNvPr id="430" name="Google Shape;430;p30"/>
          <p:cNvSpPr txBox="1"/>
          <p:nvPr/>
        </p:nvSpPr>
        <p:spPr>
          <a:xfrm>
            <a:off x="853450" y="1069825"/>
            <a:ext cx="10078800" cy="478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NL" sz="2200">
                <a:solidFill>
                  <a:schemeClr val="accent2"/>
                </a:solidFill>
              </a:rPr>
              <a:t>How does it work</a:t>
            </a:r>
            <a:r>
              <a:rPr b="1" lang="nl-NL" sz="2200">
                <a:solidFill>
                  <a:schemeClr val="accent2"/>
                </a:solidFill>
              </a:rPr>
              <a:t>: </a:t>
            </a:r>
            <a:endParaRPr sz="2200"/>
          </a:p>
          <a:p>
            <a:pPr indent="0" lvl="0" marL="0" rtl="0" algn="l">
              <a:spcBef>
                <a:spcPts val="0"/>
              </a:spcBef>
              <a:spcAft>
                <a:spcPts val="0"/>
              </a:spcAft>
              <a:buNone/>
            </a:pPr>
            <a:r>
              <a:rPr lang="nl-NL" sz="2200">
                <a:solidFill>
                  <a:schemeClr val="accent1"/>
                </a:solidFill>
              </a:rPr>
              <a:t>⇒</a:t>
            </a:r>
            <a:r>
              <a:rPr lang="nl-NL" sz="2200"/>
              <a:t> Both peers (in some time window) need to guess and attempt to send a packet to the port that the other’s NAT opened</a:t>
            </a:r>
            <a:endParaRPr sz="2200"/>
          </a:p>
          <a:p>
            <a:pPr indent="0" lvl="0" marL="0" rtl="0" algn="l">
              <a:spcBef>
                <a:spcPts val="0"/>
              </a:spcBef>
              <a:spcAft>
                <a:spcPts val="0"/>
              </a:spcAft>
              <a:buNone/>
            </a:pPr>
            <a:r>
              <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1"/>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Note</a:t>
            </a:r>
            <a:endParaRPr/>
          </a:p>
        </p:txBody>
      </p:sp>
      <p:sp>
        <p:nvSpPr>
          <p:cNvPr id="436" name="Google Shape;436;p31"/>
          <p:cNvSpPr txBox="1"/>
          <p:nvPr/>
        </p:nvSpPr>
        <p:spPr>
          <a:xfrm>
            <a:off x="721900" y="1311450"/>
            <a:ext cx="10948800" cy="4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300"/>
              <a:t>Symmetric NATs creates a </a:t>
            </a:r>
            <a:r>
              <a:rPr lang="nl-NL" sz="2300">
                <a:solidFill>
                  <a:schemeClr val="accent1"/>
                </a:solidFill>
              </a:rPr>
              <a:t>new mapping </a:t>
            </a:r>
            <a:r>
              <a:rPr lang="nl-NL" sz="2300"/>
              <a:t>for each new destination</a:t>
            </a:r>
            <a:r>
              <a:rPr lang="nl-NL" sz="2300">
                <a:solidFill>
                  <a:schemeClr val="accent2"/>
                </a:solidFill>
              </a:rPr>
              <a:t> IP-port pair</a:t>
            </a:r>
            <a:endParaRPr sz="23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2"/>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a:t>
            </a:r>
            <a:endParaRPr/>
          </a:p>
        </p:txBody>
      </p:sp>
      <p:pic>
        <p:nvPicPr>
          <p:cNvPr id="442" name="Google Shape;442;p32"/>
          <p:cNvPicPr preferRelativeResize="0"/>
          <p:nvPr/>
        </p:nvPicPr>
        <p:blipFill>
          <a:blip r:embed="rId3">
            <a:alphaModFix/>
          </a:blip>
          <a:stretch>
            <a:fillRect/>
          </a:stretch>
        </p:blipFill>
        <p:spPr>
          <a:xfrm>
            <a:off x="1381750" y="1069813"/>
            <a:ext cx="9837842" cy="5483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3"/>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a:t>
            </a:r>
            <a:endParaRPr/>
          </a:p>
        </p:txBody>
      </p:sp>
      <p:sp>
        <p:nvSpPr>
          <p:cNvPr id="448" name="Google Shape;448;p33"/>
          <p:cNvSpPr txBox="1"/>
          <p:nvPr/>
        </p:nvSpPr>
        <p:spPr>
          <a:xfrm>
            <a:off x="853450" y="1069825"/>
            <a:ext cx="10078800" cy="478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NL" sz="2200">
                <a:solidFill>
                  <a:schemeClr val="accent2"/>
                </a:solidFill>
              </a:rPr>
              <a:t>How does it work:</a:t>
            </a:r>
            <a:r>
              <a:rPr b="1" lang="nl-NL" sz="2200">
                <a:solidFill>
                  <a:schemeClr val="accent2"/>
                </a:solidFill>
              </a:rPr>
              <a:t> </a:t>
            </a:r>
            <a:endParaRPr sz="2200"/>
          </a:p>
          <a:p>
            <a:pPr indent="0" lvl="0" marL="0" rtl="0" algn="l">
              <a:spcBef>
                <a:spcPts val="0"/>
              </a:spcBef>
              <a:spcAft>
                <a:spcPts val="0"/>
              </a:spcAft>
              <a:buNone/>
            </a:pPr>
            <a:r>
              <a:rPr lang="nl-NL" sz="2200">
                <a:solidFill>
                  <a:schemeClr val="accent1"/>
                </a:solidFill>
              </a:rPr>
              <a:t>⇒</a:t>
            </a:r>
            <a:r>
              <a:rPr lang="nl-NL" sz="2200"/>
              <a:t> Both peers (in some time window) need to guess and attempt to send a packet to the port that the other’s NAT opened</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b="1" lang="nl-NL" sz="2200">
                <a:solidFill>
                  <a:schemeClr val="accent2"/>
                </a:solidFill>
              </a:rPr>
              <a:t>Problem:</a:t>
            </a:r>
            <a:endParaRPr b="1" sz="2200">
              <a:solidFill>
                <a:schemeClr val="accent2"/>
              </a:solidFill>
            </a:endParaRPr>
          </a:p>
          <a:p>
            <a:pPr indent="-368300" lvl="0" marL="457200" rtl="0" algn="l">
              <a:spcBef>
                <a:spcPts val="0"/>
              </a:spcBef>
              <a:spcAft>
                <a:spcPts val="0"/>
              </a:spcAft>
              <a:buClr>
                <a:schemeClr val="accent1"/>
              </a:buClr>
              <a:buSzPts val="2200"/>
              <a:buChar char="●"/>
            </a:pPr>
            <a:r>
              <a:rPr lang="nl-NL" sz="2200"/>
              <a:t>Both peers in a certain time window need to guess each others port number say a,b</a:t>
            </a:r>
            <a:endParaRPr sz="2200"/>
          </a:p>
          <a:p>
            <a:pPr indent="-368300" lvl="1" marL="914400" rtl="0" algn="l">
              <a:spcBef>
                <a:spcPts val="0"/>
              </a:spcBef>
              <a:spcAft>
                <a:spcPts val="0"/>
              </a:spcAft>
              <a:buSzPts val="2200"/>
              <a:buChar char="○"/>
            </a:pPr>
            <a:r>
              <a:rPr lang="nl-NL" sz="2200"/>
              <a:t>a,b ∈ [0, 65535]</a:t>
            </a:r>
            <a:endParaRPr sz="2200"/>
          </a:p>
          <a:p>
            <a:pPr indent="-368300" lvl="1" marL="914400" rtl="0" algn="l">
              <a:spcBef>
                <a:spcPts val="0"/>
              </a:spcBef>
              <a:spcAft>
                <a:spcPts val="0"/>
              </a:spcAft>
              <a:buSzPts val="2200"/>
              <a:buChar char="○"/>
            </a:pPr>
            <a:r>
              <a:rPr lang="nl-NL" sz="2200"/>
              <a:t>Worst case scenario probability is 1 / (65535)^2</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4"/>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a:t>
            </a:r>
            <a:endParaRPr/>
          </a:p>
        </p:txBody>
      </p:sp>
      <p:sp>
        <p:nvSpPr>
          <p:cNvPr id="454" name="Google Shape;454;p34"/>
          <p:cNvSpPr txBox="1"/>
          <p:nvPr/>
        </p:nvSpPr>
        <p:spPr>
          <a:xfrm>
            <a:off x="853450" y="1069825"/>
            <a:ext cx="10078800" cy="478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NL" sz="2200">
                <a:solidFill>
                  <a:schemeClr val="accent2"/>
                </a:solidFill>
              </a:rPr>
              <a:t>Goal: </a:t>
            </a:r>
            <a:endParaRPr sz="2200"/>
          </a:p>
          <a:p>
            <a:pPr indent="0" lvl="0" marL="0" rtl="0" algn="l">
              <a:spcBef>
                <a:spcPts val="0"/>
              </a:spcBef>
              <a:spcAft>
                <a:spcPts val="0"/>
              </a:spcAft>
              <a:buNone/>
            </a:pPr>
            <a:r>
              <a:rPr lang="nl-NL" sz="2200">
                <a:solidFill>
                  <a:schemeClr val="accent1"/>
                </a:solidFill>
              </a:rPr>
              <a:t>⇒</a:t>
            </a:r>
            <a:r>
              <a:rPr lang="nl-NL" sz="2200"/>
              <a:t> Both peers (in some time window) need to guess and attempt to send a packet to the port that the other’s NAT opened</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b="1" lang="nl-NL" sz="2200">
                <a:solidFill>
                  <a:schemeClr val="accent2"/>
                </a:solidFill>
              </a:rPr>
              <a:t>Problem:</a:t>
            </a:r>
            <a:endParaRPr b="1" sz="2200">
              <a:solidFill>
                <a:schemeClr val="accent2"/>
              </a:solidFill>
            </a:endParaRPr>
          </a:p>
          <a:p>
            <a:pPr indent="-368300" lvl="0" marL="457200" rtl="0" algn="l">
              <a:spcBef>
                <a:spcPts val="0"/>
              </a:spcBef>
              <a:spcAft>
                <a:spcPts val="0"/>
              </a:spcAft>
              <a:buClr>
                <a:schemeClr val="accent1"/>
              </a:buClr>
              <a:buSzPts val="2200"/>
              <a:buChar char="●"/>
            </a:pPr>
            <a:r>
              <a:rPr lang="nl-NL" sz="2200"/>
              <a:t>Both peers in a certain time window need to guess each others port number say a,b</a:t>
            </a:r>
            <a:endParaRPr sz="2200"/>
          </a:p>
          <a:p>
            <a:pPr indent="-368300" lvl="1" marL="914400" rtl="0" algn="l">
              <a:spcBef>
                <a:spcPts val="0"/>
              </a:spcBef>
              <a:spcAft>
                <a:spcPts val="0"/>
              </a:spcAft>
              <a:buSzPts val="2200"/>
              <a:buChar char="○"/>
            </a:pPr>
            <a:r>
              <a:rPr lang="nl-NL" sz="2200"/>
              <a:t>a,b ∈ [0, 65535]</a:t>
            </a:r>
            <a:endParaRPr sz="2200"/>
          </a:p>
          <a:p>
            <a:pPr indent="-368300" lvl="1" marL="914400" rtl="0" algn="l">
              <a:spcBef>
                <a:spcPts val="0"/>
              </a:spcBef>
              <a:spcAft>
                <a:spcPts val="0"/>
              </a:spcAft>
              <a:buSzPts val="2200"/>
              <a:buChar char="○"/>
            </a:pPr>
            <a:r>
              <a:rPr lang="nl-NL" sz="2200"/>
              <a:t>Worst case scenario probability is 1 / (65535)^2</a:t>
            </a:r>
            <a:endParaRPr sz="2200"/>
          </a:p>
          <a:p>
            <a:pPr indent="-368300" lvl="0" marL="457200" rtl="0" algn="l">
              <a:spcBef>
                <a:spcPts val="0"/>
              </a:spcBef>
              <a:spcAft>
                <a:spcPts val="0"/>
              </a:spcAft>
              <a:buClr>
                <a:schemeClr val="accent1"/>
              </a:buClr>
              <a:buSzPts val="2200"/>
              <a:buChar char="●"/>
            </a:pPr>
            <a:r>
              <a:rPr lang="nl-NL" sz="2200"/>
              <a:t>NATs have limited memory ⇒ time window decreases</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5"/>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a:t>
            </a:r>
            <a:endParaRPr/>
          </a:p>
        </p:txBody>
      </p:sp>
      <p:sp>
        <p:nvSpPr>
          <p:cNvPr id="460" name="Google Shape;460;p35"/>
          <p:cNvSpPr txBox="1"/>
          <p:nvPr/>
        </p:nvSpPr>
        <p:spPr>
          <a:xfrm>
            <a:off x="853450" y="1069825"/>
            <a:ext cx="10078800" cy="478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NL" sz="2200">
                <a:solidFill>
                  <a:schemeClr val="accent2"/>
                </a:solidFill>
              </a:rPr>
              <a:t>Goal: </a:t>
            </a:r>
            <a:endParaRPr sz="2200"/>
          </a:p>
          <a:p>
            <a:pPr indent="0" lvl="0" marL="0" rtl="0" algn="l">
              <a:spcBef>
                <a:spcPts val="0"/>
              </a:spcBef>
              <a:spcAft>
                <a:spcPts val="0"/>
              </a:spcAft>
              <a:buNone/>
            </a:pPr>
            <a:r>
              <a:rPr lang="nl-NL" sz="2200">
                <a:solidFill>
                  <a:schemeClr val="accent1"/>
                </a:solidFill>
              </a:rPr>
              <a:t>⇒</a:t>
            </a:r>
            <a:r>
              <a:rPr lang="nl-NL" sz="2200"/>
              <a:t> Both peers (in some time window) need to guess and attempt to send a packet to the port that the other’s NAT opened</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b="1" lang="nl-NL" sz="2200">
                <a:solidFill>
                  <a:schemeClr val="accent2"/>
                </a:solidFill>
              </a:rPr>
              <a:t>Problem:</a:t>
            </a:r>
            <a:endParaRPr b="1" sz="2200">
              <a:solidFill>
                <a:schemeClr val="accent2"/>
              </a:solidFill>
            </a:endParaRPr>
          </a:p>
          <a:p>
            <a:pPr indent="-368300" lvl="0" marL="457200" rtl="0" algn="l">
              <a:spcBef>
                <a:spcPts val="0"/>
              </a:spcBef>
              <a:spcAft>
                <a:spcPts val="0"/>
              </a:spcAft>
              <a:buClr>
                <a:schemeClr val="accent1"/>
              </a:buClr>
              <a:buSzPts val="2200"/>
              <a:buChar char="●"/>
            </a:pPr>
            <a:r>
              <a:rPr lang="nl-NL" sz="2200"/>
              <a:t>Both peers in a certain time window need to guess each others port number say a,b</a:t>
            </a:r>
            <a:endParaRPr sz="2200"/>
          </a:p>
          <a:p>
            <a:pPr indent="-368300" lvl="1" marL="914400" rtl="0" algn="l">
              <a:spcBef>
                <a:spcPts val="0"/>
              </a:spcBef>
              <a:spcAft>
                <a:spcPts val="0"/>
              </a:spcAft>
              <a:buSzPts val="2200"/>
              <a:buChar char="○"/>
            </a:pPr>
            <a:r>
              <a:rPr lang="nl-NL" sz="2200"/>
              <a:t>a,b ∈ [0, 65535]</a:t>
            </a:r>
            <a:endParaRPr sz="2200"/>
          </a:p>
          <a:p>
            <a:pPr indent="-368300" lvl="1" marL="914400" rtl="0" algn="l">
              <a:spcBef>
                <a:spcPts val="0"/>
              </a:spcBef>
              <a:spcAft>
                <a:spcPts val="0"/>
              </a:spcAft>
              <a:buSzPts val="2200"/>
              <a:buChar char="○"/>
            </a:pPr>
            <a:r>
              <a:rPr lang="nl-NL" sz="2200"/>
              <a:t>Worst case scenario probability is 1 / (65535)^2</a:t>
            </a:r>
            <a:endParaRPr sz="2200"/>
          </a:p>
          <a:p>
            <a:pPr indent="-368300" lvl="0" marL="457200" rtl="0" algn="l">
              <a:spcBef>
                <a:spcPts val="0"/>
              </a:spcBef>
              <a:spcAft>
                <a:spcPts val="0"/>
              </a:spcAft>
              <a:buClr>
                <a:schemeClr val="accent1"/>
              </a:buClr>
              <a:buSzPts val="2200"/>
              <a:buChar char="●"/>
            </a:pPr>
            <a:r>
              <a:rPr lang="nl-NL" sz="2200"/>
              <a:t>NATs have limited memory ⇒ time window decreases</a:t>
            </a:r>
            <a:endParaRPr sz="2200"/>
          </a:p>
          <a:p>
            <a:pPr indent="-368300" lvl="0" marL="457200" rtl="0" algn="l">
              <a:spcBef>
                <a:spcPts val="0"/>
              </a:spcBef>
              <a:spcAft>
                <a:spcPts val="0"/>
              </a:spcAft>
              <a:buClr>
                <a:schemeClr val="accent1"/>
              </a:buClr>
              <a:buSzPts val="2200"/>
              <a:buChar char="●"/>
            </a:pPr>
            <a:r>
              <a:rPr lang="nl-NL" sz="2200"/>
              <a:t>Can be impacted by latency and delays</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6"/>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a:t>
            </a:r>
            <a:endParaRPr/>
          </a:p>
        </p:txBody>
      </p:sp>
      <p:sp>
        <p:nvSpPr>
          <p:cNvPr id="466" name="Google Shape;466;p36"/>
          <p:cNvSpPr txBox="1"/>
          <p:nvPr/>
        </p:nvSpPr>
        <p:spPr>
          <a:xfrm>
            <a:off x="853450" y="1069825"/>
            <a:ext cx="10078800" cy="478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NL" sz="2200">
                <a:solidFill>
                  <a:schemeClr val="accent2"/>
                </a:solidFill>
              </a:rPr>
              <a:t>Goal: </a:t>
            </a:r>
            <a:endParaRPr sz="2200"/>
          </a:p>
          <a:p>
            <a:pPr indent="0" lvl="0" marL="0" rtl="0" algn="l">
              <a:spcBef>
                <a:spcPts val="0"/>
              </a:spcBef>
              <a:spcAft>
                <a:spcPts val="0"/>
              </a:spcAft>
              <a:buNone/>
            </a:pPr>
            <a:r>
              <a:rPr lang="nl-NL" sz="2200">
                <a:solidFill>
                  <a:schemeClr val="accent1"/>
                </a:solidFill>
              </a:rPr>
              <a:t>⇒</a:t>
            </a:r>
            <a:r>
              <a:rPr lang="nl-NL" sz="2200"/>
              <a:t> Both peers (in some time window) need to guess and attempt to send a packet to the port that the other’s NAT opened</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b="1" lang="nl-NL" sz="2200">
                <a:solidFill>
                  <a:schemeClr val="accent2"/>
                </a:solidFill>
              </a:rPr>
              <a:t>Problem:</a:t>
            </a:r>
            <a:endParaRPr b="1" sz="2200">
              <a:solidFill>
                <a:schemeClr val="accent2"/>
              </a:solidFill>
            </a:endParaRPr>
          </a:p>
          <a:p>
            <a:pPr indent="-368300" lvl="0" marL="457200" rtl="0" algn="l">
              <a:spcBef>
                <a:spcPts val="0"/>
              </a:spcBef>
              <a:spcAft>
                <a:spcPts val="0"/>
              </a:spcAft>
              <a:buClr>
                <a:schemeClr val="accent1"/>
              </a:buClr>
              <a:buSzPts val="2200"/>
              <a:buChar char="●"/>
            </a:pPr>
            <a:r>
              <a:rPr lang="nl-NL" sz="2200"/>
              <a:t>Both peers in a certain time window need to guess each others port number say a,b</a:t>
            </a:r>
            <a:endParaRPr sz="2200"/>
          </a:p>
          <a:p>
            <a:pPr indent="-368300" lvl="1" marL="914400" rtl="0" algn="l">
              <a:spcBef>
                <a:spcPts val="0"/>
              </a:spcBef>
              <a:spcAft>
                <a:spcPts val="0"/>
              </a:spcAft>
              <a:buSzPts val="2200"/>
              <a:buChar char="○"/>
            </a:pPr>
            <a:r>
              <a:rPr lang="nl-NL" sz="2200"/>
              <a:t>a,b ∈ [0, 65535]</a:t>
            </a:r>
            <a:endParaRPr sz="2200"/>
          </a:p>
          <a:p>
            <a:pPr indent="-368300" lvl="1" marL="914400" rtl="0" algn="l">
              <a:spcBef>
                <a:spcPts val="0"/>
              </a:spcBef>
              <a:spcAft>
                <a:spcPts val="0"/>
              </a:spcAft>
              <a:buSzPts val="2200"/>
              <a:buChar char="○"/>
            </a:pPr>
            <a:r>
              <a:rPr lang="nl-NL" sz="2200"/>
              <a:t>Worst case scenario probability is 1 / (65535)^2</a:t>
            </a:r>
            <a:endParaRPr sz="2200"/>
          </a:p>
          <a:p>
            <a:pPr indent="-368300" lvl="0" marL="457200" rtl="0" algn="l">
              <a:spcBef>
                <a:spcPts val="0"/>
              </a:spcBef>
              <a:spcAft>
                <a:spcPts val="0"/>
              </a:spcAft>
              <a:buClr>
                <a:schemeClr val="accent1"/>
              </a:buClr>
              <a:buSzPts val="2200"/>
              <a:buChar char="●"/>
            </a:pPr>
            <a:r>
              <a:rPr lang="nl-NL" sz="2200"/>
              <a:t>NATs have limited memory ⇒ time window decreases</a:t>
            </a:r>
            <a:endParaRPr sz="2200"/>
          </a:p>
          <a:p>
            <a:pPr indent="-368300" lvl="0" marL="457200" rtl="0" algn="l">
              <a:spcBef>
                <a:spcPts val="0"/>
              </a:spcBef>
              <a:spcAft>
                <a:spcPts val="0"/>
              </a:spcAft>
              <a:buClr>
                <a:schemeClr val="accent1"/>
              </a:buClr>
              <a:buSzPts val="2200"/>
              <a:buChar char="●"/>
            </a:pPr>
            <a:r>
              <a:rPr lang="nl-NL" sz="2200"/>
              <a:t>Can be impacted by latency and delays</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nl-NL" sz="2200">
                <a:solidFill>
                  <a:schemeClr val="accent1"/>
                </a:solidFill>
              </a:rPr>
              <a:t>⇒</a:t>
            </a:r>
            <a:r>
              <a:rPr lang="nl-NL" sz="2200"/>
              <a:t> Can be improved using the Birthday-Paradox but still not good enough</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7"/>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Attempt</a:t>
            </a:r>
            <a:endParaRPr/>
          </a:p>
        </p:txBody>
      </p:sp>
      <p:sp>
        <p:nvSpPr>
          <p:cNvPr id="472" name="Google Shape;472;p37"/>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2100"/>
              <a:t>An </a:t>
            </a:r>
            <a:r>
              <a:rPr lang="nl-NL" sz="2100">
                <a:solidFill>
                  <a:schemeClr val="accent2"/>
                </a:solidFill>
              </a:rPr>
              <a:t>attempt</a:t>
            </a:r>
            <a:r>
              <a:rPr lang="nl-NL" sz="2100"/>
              <a:t> is comprised of </a:t>
            </a:r>
            <a:endParaRPr sz="2100"/>
          </a:p>
          <a:p>
            <a:pPr indent="0" lvl="0" marL="0" marR="0" rtl="0" algn="ctr">
              <a:lnSpc>
                <a:spcPct val="100000"/>
              </a:lnSpc>
              <a:spcBef>
                <a:spcPts val="0"/>
              </a:spcBef>
              <a:spcAft>
                <a:spcPts val="0"/>
              </a:spcAft>
              <a:buNone/>
            </a:pPr>
            <a:r>
              <a:rPr b="1" lang="nl-NL" sz="2100"/>
              <a:t>at most</a:t>
            </a:r>
            <a:r>
              <a:rPr lang="nl-NL" sz="2100"/>
              <a:t> </a:t>
            </a:r>
            <a:r>
              <a:rPr lang="nl-NL" sz="2100">
                <a:solidFill>
                  <a:schemeClr val="accent3"/>
                </a:solidFill>
              </a:rPr>
              <a:t>243587</a:t>
            </a:r>
            <a:r>
              <a:rPr lang="nl-NL" sz="2100">
                <a:solidFill>
                  <a:schemeClr val="accent6"/>
                </a:solidFill>
              </a:rPr>
              <a:t>*</a:t>
            </a:r>
            <a:r>
              <a:rPr lang="nl-NL" sz="2100"/>
              <a:t> connection initiation packets</a:t>
            </a:r>
            <a:endParaRPr sz="2100"/>
          </a:p>
          <a:p>
            <a:pPr indent="0" lvl="0" marL="0" marR="0" rtl="0" algn="ctr">
              <a:lnSpc>
                <a:spcPct val="100000"/>
              </a:lnSpc>
              <a:spcBef>
                <a:spcPts val="0"/>
              </a:spcBef>
              <a:spcAft>
                <a:spcPts val="0"/>
              </a:spcAft>
              <a:buNone/>
            </a:pPr>
            <a:r>
              <a:rPr lang="nl-NL" sz="2100"/>
              <a:t>sequentially transmitted at minimum possible interval</a:t>
            </a:r>
            <a:endParaRPr sz="2100">
              <a:solidFill>
                <a:schemeClr val="accent4"/>
              </a:solidFill>
            </a:endParaRPr>
          </a:p>
        </p:txBody>
      </p:sp>
      <p:sp>
        <p:nvSpPr>
          <p:cNvPr id="473" name="Google Shape;473;p37"/>
          <p:cNvSpPr txBox="1"/>
          <p:nvPr/>
        </p:nvSpPr>
        <p:spPr>
          <a:xfrm>
            <a:off x="8453125" y="5567675"/>
            <a:ext cx="2987100" cy="711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nl-NL" sz="1300">
                <a:solidFill>
                  <a:schemeClr val="accent6"/>
                </a:solidFill>
              </a:rPr>
              <a:t>*</a:t>
            </a:r>
            <a:r>
              <a:rPr lang="nl-NL" sz="1300">
                <a:solidFill>
                  <a:schemeClr val="dk1"/>
                </a:solidFill>
              </a:rPr>
              <a:t> </a:t>
            </a:r>
            <a:r>
              <a:rPr lang="nl-NL" sz="1300">
                <a:solidFill>
                  <a:schemeClr val="dk1"/>
                </a:solidFill>
              </a:rPr>
              <a:t>243587 is the birthday-paradox based 99.9% probability</a:t>
            </a:r>
            <a:endParaRPr sz="13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8"/>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Attempt</a:t>
            </a:r>
            <a:endParaRPr/>
          </a:p>
        </p:txBody>
      </p:sp>
      <p:sp>
        <p:nvSpPr>
          <p:cNvPr id="479" name="Google Shape;479;p38"/>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2100"/>
              <a:t>An </a:t>
            </a:r>
            <a:r>
              <a:rPr lang="nl-NL" sz="2100">
                <a:solidFill>
                  <a:schemeClr val="accent2"/>
                </a:solidFill>
              </a:rPr>
              <a:t>attempt</a:t>
            </a:r>
            <a:r>
              <a:rPr lang="nl-NL" sz="2100"/>
              <a:t> is comprised of </a:t>
            </a:r>
            <a:endParaRPr sz="2100"/>
          </a:p>
          <a:p>
            <a:pPr indent="0" lvl="0" marL="0" marR="0" rtl="0" algn="ctr">
              <a:lnSpc>
                <a:spcPct val="100000"/>
              </a:lnSpc>
              <a:spcBef>
                <a:spcPts val="0"/>
              </a:spcBef>
              <a:spcAft>
                <a:spcPts val="0"/>
              </a:spcAft>
              <a:buNone/>
            </a:pPr>
            <a:r>
              <a:rPr b="1" lang="nl-NL" sz="2100"/>
              <a:t>at most</a:t>
            </a:r>
            <a:r>
              <a:rPr lang="nl-NL" sz="2100"/>
              <a:t> </a:t>
            </a:r>
            <a:r>
              <a:rPr lang="nl-NL" sz="2100">
                <a:solidFill>
                  <a:schemeClr val="accent3"/>
                </a:solidFill>
              </a:rPr>
              <a:t>243587</a:t>
            </a:r>
            <a:r>
              <a:rPr lang="nl-NL" sz="2100">
                <a:solidFill>
                  <a:schemeClr val="accent6"/>
                </a:solidFill>
              </a:rPr>
              <a:t>*</a:t>
            </a:r>
            <a:r>
              <a:rPr lang="nl-NL" sz="2100"/>
              <a:t> connection initiation packets</a:t>
            </a:r>
            <a:endParaRPr sz="2100"/>
          </a:p>
          <a:p>
            <a:pPr indent="0" lvl="0" marL="0" marR="0" rtl="0" algn="ctr">
              <a:lnSpc>
                <a:spcPct val="100000"/>
              </a:lnSpc>
              <a:spcBef>
                <a:spcPts val="0"/>
              </a:spcBef>
              <a:spcAft>
                <a:spcPts val="0"/>
              </a:spcAft>
              <a:buNone/>
            </a:pPr>
            <a:r>
              <a:rPr lang="nl-NL" sz="2100"/>
              <a:t>sequentially transmitted at minimum possible interval</a:t>
            </a:r>
            <a:endParaRPr sz="2100"/>
          </a:p>
          <a:p>
            <a:pPr indent="0" lvl="0" marL="0" marR="0" rtl="0" algn="ctr">
              <a:lnSpc>
                <a:spcPct val="100000"/>
              </a:lnSpc>
              <a:spcBef>
                <a:spcPts val="0"/>
              </a:spcBef>
              <a:spcAft>
                <a:spcPts val="0"/>
              </a:spcAft>
              <a:buNone/>
            </a:pPr>
            <a:r>
              <a:t/>
            </a:r>
            <a:endParaRPr sz="2100"/>
          </a:p>
          <a:p>
            <a:pPr indent="0" lvl="0" marL="0" marR="0" rtl="0" algn="ctr">
              <a:lnSpc>
                <a:spcPct val="100000"/>
              </a:lnSpc>
              <a:spcBef>
                <a:spcPts val="0"/>
              </a:spcBef>
              <a:spcAft>
                <a:spcPts val="0"/>
              </a:spcAft>
              <a:buNone/>
            </a:pPr>
            <a:r>
              <a:t/>
            </a:r>
            <a:endParaRPr sz="2100"/>
          </a:p>
          <a:p>
            <a:pPr indent="0" lvl="0" marL="0" marR="0" rtl="0" algn="l">
              <a:lnSpc>
                <a:spcPct val="100000"/>
              </a:lnSpc>
              <a:spcBef>
                <a:spcPts val="0"/>
              </a:spcBef>
              <a:spcAft>
                <a:spcPts val="0"/>
              </a:spcAft>
              <a:buNone/>
            </a:pPr>
            <a:r>
              <a:t/>
            </a:r>
            <a:endParaRPr sz="2100"/>
          </a:p>
          <a:p>
            <a:pPr indent="0" lvl="0" marL="0" marR="0" rtl="0" algn="ctr">
              <a:lnSpc>
                <a:spcPct val="100000"/>
              </a:lnSpc>
              <a:spcBef>
                <a:spcPts val="0"/>
              </a:spcBef>
              <a:spcAft>
                <a:spcPts val="0"/>
              </a:spcAft>
              <a:buNone/>
            </a:pPr>
            <a:r>
              <a:rPr lang="nl-NL" sz="2100"/>
              <a:t>An </a:t>
            </a:r>
            <a:r>
              <a:rPr lang="nl-NL" sz="2100">
                <a:solidFill>
                  <a:schemeClr val="accent2"/>
                </a:solidFill>
              </a:rPr>
              <a:t>attempt</a:t>
            </a:r>
            <a:r>
              <a:rPr lang="nl-NL" sz="2100"/>
              <a:t> ends </a:t>
            </a:r>
            <a:endParaRPr sz="2100"/>
          </a:p>
          <a:p>
            <a:pPr indent="0" lvl="0" marL="0" marR="0" rtl="0" algn="ctr">
              <a:lnSpc>
                <a:spcPct val="100000"/>
              </a:lnSpc>
              <a:spcBef>
                <a:spcPts val="0"/>
              </a:spcBef>
              <a:spcAft>
                <a:spcPts val="0"/>
              </a:spcAft>
              <a:buNone/>
            </a:pPr>
            <a:r>
              <a:rPr lang="nl-NL" sz="2100"/>
              <a:t>as soon as a response is </a:t>
            </a:r>
            <a:r>
              <a:rPr lang="nl-NL" sz="2100">
                <a:solidFill>
                  <a:schemeClr val="accent4"/>
                </a:solidFill>
              </a:rPr>
              <a:t>received</a:t>
            </a:r>
            <a:endParaRPr sz="2100">
              <a:solidFill>
                <a:schemeClr val="accent4"/>
              </a:solidFill>
            </a:endParaRPr>
          </a:p>
          <a:p>
            <a:pPr indent="0" lvl="0" marL="0" marR="0" rtl="0" algn="ctr">
              <a:lnSpc>
                <a:spcPct val="100000"/>
              </a:lnSpc>
              <a:spcBef>
                <a:spcPts val="0"/>
              </a:spcBef>
              <a:spcAft>
                <a:spcPts val="0"/>
              </a:spcAft>
              <a:buNone/>
            </a:pPr>
            <a:r>
              <a:rPr lang="nl-NL" sz="2100"/>
              <a:t>or</a:t>
            </a:r>
            <a:endParaRPr sz="2100"/>
          </a:p>
          <a:p>
            <a:pPr indent="0" lvl="0" marL="0" marR="0" rtl="0" algn="ctr">
              <a:lnSpc>
                <a:spcPct val="100000"/>
              </a:lnSpc>
              <a:spcBef>
                <a:spcPts val="0"/>
              </a:spcBef>
              <a:spcAft>
                <a:spcPts val="0"/>
              </a:spcAft>
              <a:buNone/>
            </a:pPr>
            <a:r>
              <a:rPr lang="nl-NL" sz="2100"/>
              <a:t>no response is received </a:t>
            </a:r>
            <a:r>
              <a:rPr lang="nl-NL" sz="2100">
                <a:solidFill>
                  <a:schemeClr val="accent4"/>
                </a:solidFill>
              </a:rPr>
              <a:t>60 seconds after sending the last packet</a:t>
            </a:r>
            <a:endParaRPr sz="2100">
              <a:solidFill>
                <a:schemeClr val="accent4"/>
              </a:solidFill>
            </a:endParaRPr>
          </a:p>
        </p:txBody>
      </p:sp>
      <p:sp>
        <p:nvSpPr>
          <p:cNvPr id="480" name="Google Shape;480;p38"/>
          <p:cNvSpPr txBox="1"/>
          <p:nvPr/>
        </p:nvSpPr>
        <p:spPr>
          <a:xfrm>
            <a:off x="8453125" y="5567675"/>
            <a:ext cx="2987100" cy="711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nl-NL" sz="1300">
                <a:solidFill>
                  <a:schemeClr val="accent6"/>
                </a:solidFill>
              </a:rPr>
              <a:t>*</a:t>
            </a:r>
            <a:r>
              <a:rPr lang="nl-NL" sz="1300">
                <a:solidFill>
                  <a:schemeClr val="dk1"/>
                </a:solidFill>
              </a:rPr>
              <a:t> 243587 is the birthday-paradox based 99.9% probability</a:t>
            </a:r>
            <a:endParaRPr sz="13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9"/>
          <p:cNvSpPr txBox="1"/>
          <p:nvPr/>
        </p:nvSpPr>
        <p:spPr>
          <a:xfrm>
            <a:off x="715325" y="579444"/>
            <a:ext cx="10989000" cy="5374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976"/>
              <a:buFont typeface="Roboto Slab"/>
              <a:buNone/>
            </a:pPr>
            <a:r>
              <a:rPr i="1" lang="nl-NL" sz="3875">
                <a:solidFill>
                  <a:schemeClr val="accent1"/>
                </a:solidFill>
                <a:latin typeface="Roboto Slab"/>
                <a:ea typeface="Roboto Slab"/>
                <a:cs typeface="Roboto Slab"/>
                <a:sym typeface="Roboto Slab"/>
              </a:rPr>
              <a:t>Improving the NAT Puncturing Success Rate</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
          <p:cNvSpPr txBox="1"/>
          <p:nvPr>
            <p:ph type="title"/>
          </p:nvPr>
        </p:nvSpPr>
        <p:spPr>
          <a:xfrm>
            <a:off x="698500" y="741499"/>
            <a:ext cx="31479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3200"/>
              <a:buFont typeface="Roboto Slab"/>
              <a:buNone/>
            </a:pPr>
            <a:r>
              <a:rPr i="1" lang="nl-NL"/>
              <a:t>Introduction</a:t>
            </a:r>
            <a:endParaRPr/>
          </a:p>
        </p:txBody>
      </p:sp>
      <p:sp>
        <p:nvSpPr>
          <p:cNvPr id="316" name="Google Shape;316;p13"/>
          <p:cNvSpPr txBox="1"/>
          <p:nvPr>
            <p:ph idx="12" type="sldNum"/>
          </p:nvPr>
        </p:nvSpPr>
        <p:spPr>
          <a:xfrm>
            <a:off x="11289785" y="6246130"/>
            <a:ext cx="182100" cy="17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nl-NL"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317" name="Google Shape;317;p13"/>
          <p:cNvSpPr txBox="1"/>
          <p:nvPr/>
        </p:nvSpPr>
        <p:spPr>
          <a:xfrm>
            <a:off x="4470400" y="0"/>
            <a:ext cx="7721700" cy="6858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1800"/>
              <a:buFont typeface="Arial"/>
              <a:buNone/>
            </a:pPr>
            <a:r>
              <a:rPr lang="nl-NL" sz="2900"/>
              <a:t>Started with configurable </a:t>
            </a:r>
            <a:endParaRPr sz="2900"/>
          </a:p>
          <a:p>
            <a:pPr indent="0" lvl="0" marL="0" marR="0" rtl="0" algn="ctr">
              <a:lnSpc>
                <a:spcPct val="90000"/>
              </a:lnSpc>
              <a:spcBef>
                <a:spcPts val="0"/>
              </a:spcBef>
              <a:spcAft>
                <a:spcPts val="0"/>
              </a:spcAft>
              <a:buClr>
                <a:srgbClr val="000000"/>
              </a:buClr>
              <a:buSzPts val="1800"/>
              <a:buFont typeface="Arial"/>
              <a:buNone/>
            </a:pPr>
            <a:r>
              <a:rPr lang="nl-NL" sz="2900"/>
              <a:t>home network </a:t>
            </a:r>
            <a:r>
              <a:rPr lang="nl-NL" sz="2900">
                <a:solidFill>
                  <a:schemeClr val="accent1"/>
                </a:solidFill>
              </a:rPr>
              <a:t>NAT boxes</a:t>
            </a:r>
            <a:endParaRPr sz="2900">
              <a:solidFill>
                <a:schemeClr val="accent1"/>
              </a:solidFill>
            </a:endParaRPr>
          </a:p>
          <a:p>
            <a:pPr indent="0" lvl="0" marL="0" marR="0" rtl="0" algn="ctr">
              <a:lnSpc>
                <a:spcPct val="90000"/>
              </a:lnSpc>
              <a:spcBef>
                <a:spcPts val="0"/>
              </a:spcBef>
              <a:spcAft>
                <a:spcPts val="0"/>
              </a:spcAft>
              <a:buClr>
                <a:srgbClr val="000000"/>
              </a:buClr>
              <a:buSzPts val="1800"/>
              <a:buFont typeface="Arial"/>
              <a:buNone/>
            </a:pPr>
            <a:r>
              <a:t/>
            </a:r>
            <a:endParaRPr sz="2900"/>
          </a:p>
          <a:p>
            <a:pPr indent="0" lvl="0" marL="0" rtl="0" algn="ctr">
              <a:lnSpc>
                <a:spcPct val="90000"/>
              </a:lnSpc>
              <a:spcBef>
                <a:spcPts val="0"/>
              </a:spcBef>
              <a:spcAft>
                <a:spcPts val="0"/>
              </a:spcAft>
              <a:buClr>
                <a:schemeClr val="dk1"/>
              </a:buClr>
              <a:buSzPts val="1800"/>
              <a:buFont typeface="Arial"/>
              <a:buNone/>
            </a:pPr>
            <a:r>
              <a:rPr lang="nl-NL" sz="2900">
                <a:solidFill>
                  <a:schemeClr val="dk1"/>
                </a:solidFill>
              </a:rPr>
              <a:t>Devices became </a:t>
            </a:r>
            <a:r>
              <a:rPr lang="nl-NL" sz="2900">
                <a:solidFill>
                  <a:schemeClr val="accent2"/>
                </a:solidFill>
              </a:rPr>
              <a:t>hard</a:t>
            </a:r>
            <a:r>
              <a:rPr lang="nl-NL" sz="2900">
                <a:solidFill>
                  <a:schemeClr val="dk1"/>
                </a:solidFill>
              </a:rPr>
              <a:t> to root</a:t>
            </a:r>
            <a:endParaRPr sz="2900"/>
          </a:p>
          <a:p>
            <a:pPr indent="0" lvl="0" marL="0" marR="0" rtl="0" algn="ctr">
              <a:lnSpc>
                <a:spcPct val="90000"/>
              </a:lnSpc>
              <a:spcBef>
                <a:spcPts val="0"/>
              </a:spcBef>
              <a:spcAft>
                <a:spcPts val="0"/>
              </a:spcAft>
              <a:buClr>
                <a:srgbClr val="000000"/>
              </a:buClr>
              <a:buSzPts val="1800"/>
              <a:buFont typeface="Arial"/>
              <a:buNone/>
            </a:pPr>
            <a:r>
              <a:t/>
            </a:r>
            <a:endParaRPr sz="2900"/>
          </a:p>
          <a:p>
            <a:pPr indent="0" lvl="0" marL="0" marR="0" rtl="0" algn="ctr">
              <a:lnSpc>
                <a:spcPct val="90000"/>
              </a:lnSpc>
              <a:spcBef>
                <a:spcPts val="0"/>
              </a:spcBef>
              <a:spcAft>
                <a:spcPts val="0"/>
              </a:spcAft>
              <a:buClr>
                <a:srgbClr val="000000"/>
              </a:buClr>
              <a:buSzPts val="1800"/>
              <a:buFont typeface="Arial"/>
              <a:buNone/>
            </a:pPr>
            <a:r>
              <a:rPr lang="nl-NL" sz="2900"/>
              <a:t>Carriers adopted centralized </a:t>
            </a:r>
            <a:endParaRPr sz="2900"/>
          </a:p>
          <a:p>
            <a:pPr indent="0" lvl="0" marL="0" marR="0" rtl="0" algn="ctr">
              <a:lnSpc>
                <a:spcPct val="90000"/>
              </a:lnSpc>
              <a:spcBef>
                <a:spcPts val="0"/>
              </a:spcBef>
              <a:spcAft>
                <a:spcPts val="0"/>
              </a:spcAft>
              <a:buClr>
                <a:srgbClr val="000000"/>
              </a:buClr>
              <a:buSzPts val="1800"/>
              <a:buFont typeface="Arial"/>
              <a:buNone/>
            </a:pPr>
            <a:r>
              <a:rPr lang="nl-NL" sz="2900">
                <a:solidFill>
                  <a:schemeClr val="accent4"/>
                </a:solidFill>
              </a:rPr>
              <a:t>Carrier-Grade NATs</a:t>
            </a:r>
            <a:endParaRPr sz="2900">
              <a:solidFill>
                <a:schemeClr val="accent4"/>
              </a:solidFill>
            </a:endParaRPr>
          </a:p>
          <a:p>
            <a:pPr indent="0" lvl="0" marL="0" marR="0" rtl="0" algn="ctr">
              <a:lnSpc>
                <a:spcPct val="90000"/>
              </a:lnSpc>
              <a:spcBef>
                <a:spcPts val="0"/>
              </a:spcBef>
              <a:spcAft>
                <a:spcPts val="0"/>
              </a:spcAft>
              <a:buClr>
                <a:srgbClr val="000000"/>
              </a:buClr>
              <a:buSzPts val="1800"/>
              <a:buFont typeface="Arial"/>
              <a:buNone/>
            </a:pPr>
            <a:r>
              <a:t/>
            </a:r>
            <a:endParaRPr sz="2900"/>
          </a:p>
          <a:p>
            <a:pPr indent="0" lvl="0" marL="0" marR="0" rtl="0" algn="ctr">
              <a:lnSpc>
                <a:spcPct val="90000"/>
              </a:lnSpc>
              <a:spcBef>
                <a:spcPts val="0"/>
              </a:spcBef>
              <a:spcAft>
                <a:spcPts val="0"/>
              </a:spcAft>
              <a:buClr>
                <a:srgbClr val="000000"/>
              </a:buClr>
              <a:buSzPts val="1800"/>
              <a:buFont typeface="Arial"/>
              <a:buNone/>
            </a:pPr>
            <a:r>
              <a:t/>
            </a:r>
            <a:endParaRPr sz="2900"/>
          </a:p>
          <a:p>
            <a:pPr indent="0" lvl="0" marL="0" marR="0" rtl="0" algn="ctr">
              <a:lnSpc>
                <a:spcPct val="90000"/>
              </a:lnSpc>
              <a:spcBef>
                <a:spcPts val="0"/>
              </a:spcBef>
              <a:spcAft>
                <a:spcPts val="0"/>
              </a:spcAft>
              <a:buClr>
                <a:srgbClr val="000000"/>
              </a:buClr>
              <a:buSzPts val="1800"/>
              <a:buFont typeface="Arial"/>
              <a:buNone/>
            </a:pPr>
            <a:r>
              <a:t/>
            </a:r>
            <a:endParaRPr sz="2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0"/>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sp>
        <p:nvSpPr>
          <p:cNvPr id="491" name="Google Shape;491;p40"/>
          <p:cNvSpPr txBox="1"/>
          <p:nvPr/>
        </p:nvSpPr>
        <p:spPr>
          <a:xfrm>
            <a:off x="904250" y="1524000"/>
            <a:ext cx="10363200" cy="420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300">
                <a:solidFill>
                  <a:schemeClr val="accent2"/>
                </a:solidFill>
              </a:rPr>
              <a:t>Birthday-attack NAT puncturing</a:t>
            </a:r>
            <a:r>
              <a:rPr lang="nl-NL" sz="2300"/>
              <a:t> results were </a:t>
            </a:r>
            <a:r>
              <a:rPr lang="nl-NL" sz="2300">
                <a:solidFill>
                  <a:schemeClr val="accent3"/>
                </a:solidFill>
              </a:rPr>
              <a:t>underwhelming</a:t>
            </a:r>
            <a:r>
              <a:rPr lang="nl-NL" sz="2300"/>
              <a:t>:</a:t>
            </a:r>
            <a:endParaRPr sz="23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1"/>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sp>
        <p:nvSpPr>
          <p:cNvPr id="497" name="Google Shape;497;p41"/>
          <p:cNvSpPr txBox="1"/>
          <p:nvPr/>
        </p:nvSpPr>
        <p:spPr>
          <a:xfrm>
            <a:off x="904250" y="1524000"/>
            <a:ext cx="10363200" cy="420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300">
                <a:solidFill>
                  <a:schemeClr val="accent2"/>
                </a:solidFill>
              </a:rPr>
              <a:t>Birthday-attack NAT puncturing</a:t>
            </a:r>
            <a:r>
              <a:rPr lang="nl-NL" sz="2300"/>
              <a:t> results were </a:t>
            </a:r>
            <a:r>
              <a:rPr lang="nl-NL" sz="2300">
                <a:solidFill>
                  <a:schemeClr val="accent3"/>
                </a:solidFill>
              </a:rPr>
              <a:t>underwhelming</a:t>
            </a:r>
            <a:r>
              <a:rPr lang="nl-NL" sz="2300"/>
              <a:t>:</a:t>
            </a:r>
            <a:endParaRPr sz="2300"/>
          </a:p>
          <a:p>
            <a:pPr indent="-374650" lvl="0" marL="457200" rtl="0" algn="l">
              <a:spcBef>
                <a:spcPts val="0"/>
              </a:spcBef>
              <a:spcAft>
                <a:spcPts val="0"/>
              </a:spcAft>
              <a:buClr>
                <a:schemeClr val="accent1"/>
              </a:buClr>
              <a:buSzPts val="2300"/>
              <a:buChar char="●"/>
            </a:pPr>
            <a:r>
              <a:rPr lang="nl-NL" sz="2300"/>
              <a:t>Best combination yielded a 4 out of 10 success rate</a:t>
            </a:r>
            <a:endParaRPr sz="23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2"/>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sp>
        <p:nvSpPr>
          <p:cNvPr id="503" name="Google Shape;503;p42"/>
          <p:cNvSpPr txBox="1"/>
          <p:nvPr/>
        </p:nvSpPr>
        <p:spPr>
          <a:xfrm>
            <a:off x="904250" y="1524000"/>
            <a:ext cx="10363200" cy="420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300">
                <a:solidFill>
                  <a:schemeClr val="accent2"/>
                </a:solidFill>
              </a:rPr>
              <a:t>Birthday-attack NAT puncturing</a:t>
            </a:r>
            <a:r>
              <a:rPr lang="nl-NL" sz="2300"/>
              <a:t> results were </a:t>
            </a:r>
            <a:r>
              <a:rPr lang="nl-NL" sz="2300">
                <a:solidFill>
                  <a:schemeClr val="accent3"/>
                </a:solidFill>
              </a:rPr>
              <a:t>underwhelming</a:t>
            </a:r>
            <a:r>
              <a:rPr lang="nl-NL" sz="2300"/>
              <a:t>:</a:t>
            </a:r>
            <a:endParaRPr sz="2300"/>
          </a:p>
          <a:p>
            <a:pPr indent="-374650" lvl="0" marL="457200" rtl="0" algn="l">
              <a:spcBef>
                <a:spcPts val="0"/>
              </a:spcBef>
              <a:spcAft>
                <a:spcPts val="0"/>
              </a:spcAft>
              <a:buClr>
                <a:schemeClr val="accent1"/>
              </a:buClr>
              <a:buSzPts val="2300"/>
              <a:buChar char="●"/>
            </a:pPr>
            <a:r>
              <a:rPr lang="nl-NL" sz="2300"/>
              <a:t>Best combination yielded a 4 out of 10 success rate</a:t>
            </a:r>
            <a:endParaRPr sz="2300"/>
          </a:p>
          <a:p>
            <a:pPr indent="-374650" lvl="0" marL="457200" rtl="0" algn="l">
              <a:spcBef>
                <a:spcPts val="0"/>
              </a:spcBef>
              <a:spcAft>
                <a:spcPts val="0"/>
              </a:spcAft>
              <a:buClr>
                <a:schemeClr val="accent1"/>
              </a:buClr>
              <a:buSzPts val="2300"/>
              <a:buChar char="●"/>
            </a:pPr>
            <a:r>
              <a:rPr lang="nl-NL" sz="2300"/>
              <a:t>Few achieved to connect once </a:t>
            </a:r>
            <a:endParaRPr sz="23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3"/>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sp>
        <p:nvSpPr>
          <p:cNvPr id="509" name="Google Shape;509;p43"/>
          <p:cNvSpPr txBox="1"/>
          <p:nvPr/>
        </p:nvSpPr>
        <p:spPr>
          <a:xfrm>
            <a:off x="904250" y="1524000"/>
            <a:ext cx="10363200" cy="420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300">
                <a:solidFill>
                  <a:schemeClr val="accent2"/>
                </a:solidFill>
              </a:rPr>
              <a:t>Birthday-attack NAT puncturing</a:t>
            </a:r>
            <a:r>
              <a:rPr lang="nl-NL" sz="2300"/>
              <a:t> results were </a:t>
            </a:r>
            <a:r>
              <a:rPr lang="nl-NL" sz="2300">
                <a:solidFill>
                  <a:schemeClr val="accent3"/>
                </a:solidFill>
              </a:rPr>
              <a:t>underwhelming</a:t>
            </a:r>
            <a:r>
              <a:rPr lang="nl-NL" sz="2300"/>
              <a:t>:</a:t>
            </a:r>
            <a:endParaRPr sz="2300"/>
          </a:p>
          <a:p>
            <a:pPr indent="-374650" lvl="0" marL="457200" rtl="0" algn="l">
              <a:spcBef>
                <a:spcPts val="0"/>
              </a:spcBef>
              <a:spcAft>
                <a:spcPts val="0"/>
              </a:spcAft>
              <a:buClr>
                <a:schemeClr val="accent1"/>
              </a:buClr>
              <a:buSzPts val="2300"/>
              <a:buChar char="●"/>
            </a:pPr>
            <a:r>
              <a:rPr lang="nl-NL" sz="2300"/>
              <a:t>Best combination yielded a 4 out of 10 success rate</a:t>
            </a:r>
            <a:endParaRPr sz="2300"/>
          </a:p>
          <a:p>
            <a:pPr indent="-374650" lvl="0" marL="457200" rtl="0" algn="l">
              <a:spcBef>
                <a:spcPts val="0"/>
              </a:spcBef>
              <a:spcAft>
                <a:spcPts val="0"/>
              </a:spcAft>
              <a:buClr>
                <a:schemeClr val="accent1"/>
              </a:buClr>
              <a:buSzPts val="2300"/>
              <a:buChar char="●"/>
            </a:pPr>
            <a:r>
              <a:rPr lang="nl-NL" sz="2300"/>
              <a:t>Few achieved to connect once </a:t>
            </a:r>
            <a:endParaRPr sz="2300"/>
          </a:p>
          <a:p>
            <a:pPr indent="-374650" lvl="0" marL="457200" rtl="0" algn="l">
              <a:spcBef>
                <a:spcPts val="0"/>
              </a:spcBef>
              <a:spcAft>
                <a:spcPts val="0"/>
              </a:spcAft>
              <a:buClr>
                <a:schemeClr val="accent1"/>
              </a:buClr>
              <a:buSzPts val="2300"/>
              <a:buChar char="●"/>
            </a:pPr>
            <a:r>
              <a:rPr lang="nl-NL" sz="2300"/>
              <a:t>Most failed</a:t>
            </a:r>
            <a:endParaRPr sz="23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4"/>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sp>
        <p:nvSpPr>
          <p:cNvPr id="515" name="Google Shape;515;p44"/>
          <p:cNvSpPr txBox="1"/>
          <p:nvPr/>
        </p:nvSpPr>
        <p:spPr>
          <a:xfrm>
            <a:off x="904250" y="1524000"/>
            <a:ext cx="10363200" cy="42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3200">
                <a:solidFill>
                  <a:schemeClr val="accent2"/>
                </a:solidFill>
              </a:rPr>
              <a:t>Improvement </a:t>
            </a:r>
            <a:r>
              <a:rPr lang="nl-NL" sz="3200">
                <a:solidFill>
                  <a:schemeClr val="accent2"/>
                </a:solidFill>
              </a:rPr>
              <a:t>Idea</a:t>
            </a:r>
            <a:endParaRPr sz="3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5"/>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pic>
        <p:nvPicPr>
          <p:cNvPr id="521" name="Google Shape;521;p45"/>
          <p:cNvPicPr preferRelativeResize="0"/>
          <p:nvPr/>
        </p:nvPicPr>
        <p:blipFill>
          <a:blip r:embed="rId3">
            <a:alphaModFix/>
          </a:blip>
          <a:stretch>
            <a:fillRect/>
          </a:stretch>
        </p:blipFill>
        <p:spPr>
          <a:xfrm rot="-5400000">
            <a:off x="9721894" y="1807712"/>
            <a:ext cx="1697652" cy="3242580"/>
          </a:xfrm>
          <a:prstGeom prst="rect">
            <a:avLst/>
          </a:prstGeom>
          <a:noFill/>
          <a:ln>
            <a:noFill/>
          </a:ln>
        </p:spPr>
      </p:pic>
      <p:sp>
        <p:nvSpPr>
          <p:cNvPr id="522" name="Google Shape;522;p45"/>
          <p:cNvSpPr txBox="1"/>
          <p:nvPr/>
        </p:nvSpPr>
        <p:spPr>
          <a:xfrm>
            <a:off x="2194550" y="2468875"/>
            <a:ext cx="5455800" cy="20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3800"/>
              <a:t>Get some SIM cards</a:t>
            </a:r>
            <a:endParaRPr sz="3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6"/>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pic>
        <p:nvPicPr>
          <p:cNvPr id="528" name="Google Shape;528;p46"/>
          <p:cNvPicPr preferRelativeResize="0"/>
          <p:nvPr/>
        </p:nvPicPr>
        <p:blipFill>
          <a:blip r:embed="rId3">
            <a:alphaModFix/>
          </a:blip>
          <a:stretch>
            <a:fillRect/>
          </a:stretch>
        </p:blipFill>
        <p:spPr>
          <a:xfrm rot="-5400000">
            <a:off x="9707419" y="720612"/>
            <a:ext cx="1697652" cy="3242580"/>
          </a:xfrm>
          <a:prstGeom prst="rect">
            <a:avLst/>
          </a:prstGeom>
          <a:noFill/>
          <a:ln>
            <a:noFill/>
          </a:ln>
        </p:spPr>
      </p:pic>
      <p:sp>
        <p:nvSpPr>
          <p:cNvPr id="529" name="Google Shape;529;p46"/>
          <p:cNvSpPr txBox="1"/>
          <p:nvPr/>
        </p:nvSpPr>
        <p:spPr>
          <a:xfrm>
            <a:off x="2194550" y="2468875"/>
            <a:ext cx="5455800" cy="20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3800"/>
              <a:t>And some more…</a:t>
            </a:r>
            <a:endParaRPr sz="3800"/>
          </a:p>
        </p:txBody>
      </p:sp>
      <p:pic>
        <p:nvPicPr>
          <p:cNvPr id="530" name="Google Shape;530;p46"/>
          <p:cNvPicPr preferRelativeResize="0"/>
          <p:nvPr/>
        </p:nvPicPr>
        <p:blipFill>
          <a:blip r:embed="rId4">
            <a:alphaModFix/>
          </a:blip>
          <a:stretch>
            <a:fillRect/>
          </a:stretch>
        </p:blipFill>
        <p:spPr>
          <a:xfrm flipH="1" rot="5400000">
            <a:off x="9591282" y="2961636"/>
            <a:ext cx="1929915" cy="32346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7"/>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pic>
        <p:nvPicPr>
          <p:cNvPr id="536" name="Google Shape;536;p47"/>
          <p:cNvPicPr preferRelativeResize="0"/>
          <p:nvPr/>
        </p:nvPicPr>
        <p:blipFill>
          <a:blip r:embed="rId3">
            <a:alphaModFix/>
          </a:blip>
          <a:stretch>
            <a:fillRect/>
          </a:stretch>
        </p:blipFill>
        <p:spPr>
          <a:xfrm flipH="1" rot="5400000">
            <a:off x="9591282" y="4103011"/>
            <a:ext cx="1929915" cy="3234612"/>
          </a:xfrm>
          <a:prstGeom prst="rect">
            <a:avLst/>
          </a:prstGeom>
          <a:noFill/>
          <a:ln>
            <a:noFill/>
          </a:ln>
        </p:spPr>
      </p:pic>
      <p:pic>
        <p:nvPicPr>
          <p:cNvPr id="537" name="Google Shape;537;p47"/>
          <p:cNvPicPr preferRelativeResize="0"/>
          <p:nvPr/>
        </p:nvPicPr>
        <p:blipFill>
          <a:blip r:embed="rId4">
            <a:alphaModFix/>
          </a:blip>
          <a:stretch>
            <a:fillRect/>
          </a:stretch>
        </p:blipFill>
        <p:spPr>
          <a:xfrm>
            <a:off x="8920475" y="2767478"/>
            <a:ext cx="3271526" cy="1987881"/>
          </a:xfrm>
          <a:prstGeom prst="rect">
            <a:avLst/>
          </a:prstGeom>
          <a:noFill/>
          <a:ln>
            <a:noFill/>
          </a:ln>
        </p:spPr>
      </p:pic>
      <p:pic>
        <p:nvPicPr>
          <p:cNvPr id="538" name="Google Shape;538;p47"/>
          <p:cNvPicPr preferRelativeResize="0"/>
          <p:nvPr/>
        </p:nvPicPr>
        <p:blipFill>
          <a:blip r:embed="rId5">
            <a:alphaModFix/>
          </a:blip>
          <a:stretch>
            <a:fillRect/>
          </a:stretch>
        </p:blipFill>
        <p:spPr>
          <a:xfrm rot="-5400000">
            <a:off x="9711869" y="297362"/>
            <a:ext cx="1697652" cy="3242580"/>
          </a:xfrm>
          <a:prstGeom prst="rect">
            <a:avLst/>
          </a:prstGeom>
          <a:noFill/>
          <a:ln>
            <a:noFill/>
          </a:ln>
        </p:spPr>
      </p:pic>
      <p:sp>
        <p:nvSpPr>
          <p:cNvPr id="539" name="Google Shape;539;p47"/>
          <p:cNvSpPr/>
          <p:nvPr/>
        </p:nvSpPr>
        <p:spPr>
          <a:xfrm>
            <a:off x="1310627" y="2708225"/>
            <a:ext cx="4328165" cy="990024"/>
          </a:xfrm>
          <a:prstGeom prst="rect">
            <a:avLst/>
          </a:prstGeom>
        </p:spPr>
        <p:txBody>
          <a:bodyPr>
            <a:prstTxWarp prst="textPlain"/>
          </a:bodyPr>
          <a:lstStyle/>
          <a:p>
            <a:pPr lvl="0" algn="ctr"/>
            <a:r>
              <a:rPr b="0" i="0">
                <a:ln cap="flat" cmpd="sng" w="9525">
                  <a:solidFill>
                    <a:schemeClr val="accent6"/>
                  </a:solidFill>
                  <a:prstDash val="solid"/>
                  <a:round/>
                  <a:headEnd len="sm" w="sm" type="none"/>
                  <a:tailEnd len="sm" w="sm" type="none"/>
                </a:ln>
                <a:solidFill>
                  <a:schemeClr val="lt2"/>
                </a:solidFill>
                <a:latin typeface="Arial"/>
              </a:rPr>
              <a:t>Procured 31 SIMs</a:t>
            </a:r>
          </a:p>
        </p:txBody>
      </p:sp>
      <p:cxnSp>
        <p:nvCxnSpPr>
          <p:cNvPr id="540" name="Google Shape;540;p47"/>
          <p:cNvCxnSpPr/>
          <p:nvPr/>
        </p:nvCxnSpPr>
        <p:spPr>
          <a:xfrm>
            <a:off x="6085850" y="3302000"/>
            <a:ext cx="2682300" cy="101700"/>
          </a:xfrm>
          <a:prstGeom prst="straightConnector1">
            <a:avLst/>
          </a:prstGeom>
          <a:noFill/>
          <a:ln cap="flat" cmpd="sng" w="38100">
            <a:solidFill>
              <a:schemeClr val="accent6"/>
            </a:solidFill>
            <a:prstDash val="solid"/>
            <a:round/>
            <a:headEnd len="med" w="med" type="none"/>
            <a:tailEnd len="med" w="med" type="triangle"/>
          </a:ln>
        </p:spPr>
      </p:cxnSp>
      <p:sp>
        <p:nvSpPr>
          <p:cNvPr id="541" name="Google Shape;541;p47"/>
          <p:cNvSpPr txBox="1"/>
          <p:nvPr/>
        </p:nvSpPr>
        <p:spPr>
          <a:xfrm>
            <a:off x="2753375" y="6360150"/>
            <a:ext cx="40029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1100"/>
              <a:t>*There used to be</a:t>
            </a:r>
            <a:r>
              <a:rPr lang="nl-NL" sz="1100"/>
              <a:t> 34 but I threw away 3 in a rage</a:t>
            </a:r>
            <a:endParaRPr sz="1100"/>
          </a:p>
        </p:txBody>
      </p:sp>
      <p:sp>
        <p:nvSpPr>
          <p:cNvPr id="542" name="Google Shape;542;p47"/>
          <p:cNvSpPr txBox="1"/>
          <p:nvPr/>
        </p:nvSpPr>
        <p:spPr>
          <a:xfrm>
            <a:off x="2165675" y="4150900"/>
            <a:ext cx="4524000" cy="9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2700"/>
              <a:t>From 8 </a:t>
            </a:r>
            <a:r>
              <a:rPr lang="nl-NL" sz="2700"/>
              <a:t>countries!</a:t>
            </a:r>
            <a:endParaRPr sz="2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8"/>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sp>
        <p:nvSpPr>
          <p:cNvPr id="548" name="Google Shape;548;p48"/>
          <p:cNvSpPr txBox="1"/>
          <p:nvPr/>
        </p:nvSpPr>
        <p:spPr>
          <a:xfrm>
            <a:off x="904250" y="1524000"/>
            <a:ext cx="10363200" cy="420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300">
                <a:solidFill>
                  <a:schemeClr val="accent2"/>
                </a:solidFill>
              </a:rPr>
              <a:t>Idea:</a:t>
            </a:r>
            <a:endParaRPr sz="2300">
              <a:solidFill>
                <a:schemeClr val="accent2"/>
              </a:solidFill>
            </a:endParaRPr>
          </a:p>
          <a:p>
            <a:pPr indent="-374650" lvl="0" marL="457200" rtl="0" algn="l">
              <a:spcBef>
                <a:spcPts val="0"/>
              </a:spcBef>
              <a:spcAft>
                <a:spcPts val="0"/>
              </a:spcAft>
              <a:buClr>
                <a:schemeClr val="accent1"/>
              </a:buClr>
              <a:buSzPts val="2300"/>
              <a:buChar char="●"/>
            </a:pPr>
            <a:r>
              <a:rPr lang="nl-NL" sz="2300"/>
              <a:t>Gather data on the NAT mapping</a:t>
            </a:r>
            <a:endParaRPr sz="2300"/>
          </a:p>
        </p:txBody>
      </p:sp>
      <p:pic>
        <p:nvPicPr>
          <p:cNvPr id="549" name="Google Shape;549;p48"/>
          <p:cNvPicPr preferRelativeResize="0"/>
          <p:nvPr/>
        </p:nvPicPr>
        <p:blipFill>
          <a:blip r:embed="rId3">
            <a:alphaModFix/>
          </a:blip>
          <a:stretch>
            <a:fillRect/>
          </a:stretch>
        </p:blipFill>
        <p:spPr>
          <a:xfrm flipH="1" rot="5400000">
            <a:off x="9591282" y="4103011"/>
            <a:ext cx="1929915" cy="3234612"/>
          </a:xfrm>
          <a:prstGeom prst="rect">
            <a:avLst/>
          </a:prstGeom>
          <a:noFill/>
          <a:ln>
            <a:noFill/>
          </a:ln>
        </p:spPr>
      </p:pic>
      <p:pic>
        <p:nvPicPr>
          <p:cNvPr id="550" name="Google Shape;550;p48"/>
          <p:cNvPicPr preferRelativeResize="0"/>
          <p:nvPr/>
        </p:nvPicPr>
        <p:blipFill>
          <a:blip r:embed="rId4">
            <a:alphaModFix/>
          </a:blip>
          <a:stretch>
            <a:fillRect/>
          </a:stretch>
        </p:blipFill>
        <p:spPr>
          <a:xfrm>
            <a:off x="8920475" y="2767478"/>
            <a:ext cx="3271526" cy="1987881"/>
          </a:xfrm>
          <a:prstGeom prst="rect">
            <a:avLst/>
          </a:prstGeom>
          <a:noFill/>
          <a:ln>
            <a:noFill/>
          </a:ln>
        </p:spPr>
      </p:pic>
      <p:pic>
        <p:nvPicPr>
          <p:cNvPr id="551" name="Google Shape;551;p48"/>
          <p:cNvPicPr preferRelativeResize="0"/>
          <p:nvPr/>
        </p:nvPicPr>
        <p:blipFill>
          <a:blip r:embed="rId5">
            <a:alphaModFix/>
          </a:blip>
          <a:stretch>
            <a:fillRect/>
          </a:stretch>
        </p:blipFill>
        <p:spPr>
          <a:xfrm rot="-5400000">
            <a:off x="9711869" y="297362"/>
            <a:ext cx="1697652" cy="32425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9"/>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Data Gathering</a:t>
            </a:r>
            <a:r>
              <a:rPr i="1" lang="nl-NL" sz="2976">
                <a:solidFill>
                  <a:schemeClr val="accent1"/>
                </a:solidFill>
                <a:latin typeface="Roboto Slab"/>
                <a:ea typeface="Roboto Slab"/>
                <a:cs typeface="Roboto Slab"/>
                <a:sym typeface="Roboto Slab"/>
              </a:rPr>
              <a:t> Setup</a:t>
            </a:r>
            <a:endParaRPr/>
          </a:p>
        </p:txBody>
      </p:sp>
      <p:pic>
        <p:nvPicPr>
          <p:cNvPr id="557" name="Google Shape;557;p49"/>
          <p:cNvPicPr preferRelativeResize="0"/>
          <p:nvPr/>
        </p:nvPicPr>
        <p:blipFill>
          <a:blip r:embed="rId3">
            <a:alphaModFix/>
          </a:blip>
          <a:stretch>
            <a:fillRect/>
          </a:stretch>
        </p:blipFill>
        <p:spPr>
          <a:xfrm>
            <a:off x="2690300" y="1201913"/>
            <a:ext cx="6811396" cy="54833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4"/>
          <p:cNvSpPr txBox="1"/>
          <p:nvPr>
            <p:ph type="title"/>
          </p:nvPr>
        </p:nvSpPr>
        <p:spPr>
          <a:xfrm>
            <a:off x="698500" y="741499"/>
            <a:ext cx="31479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3200"/>
              <a:buFont typeface="Roboto Slab"/>
              <a:buNone/>
            </a:pPr>
            <a:r>
              <a:rPr i="1" lang="nl-NL"/>
              <a:t>Introduction</a:t>
            </a:r>
            <a:endParaRPr/>
          </a:p>
        </p:txBody>
      </p:sp>
      <p:sp>
        <p:nvSpPr>
          <p:cNvPr id="323" name="Google Shape;323;p14"/>
          <p:cNvSpPr txBox="1"/>
          <p:nvPr>
            <p:ph idx="12" type="sldNum"/>
          </p:nvPr>
        </p:nvSpPr>
        <p:spPr>
          <a:xfrm>
            <a:off x="11289785" y="6246130"/>
            <a:ext cx="182100" cy="17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nl-NL"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324" name="Google Shape;324;p14"/>
          <p:cNvSpPr txBox="1"/>
          <p:nvPr/>
        </p:nvSpPr>
        <p:spPr>
          <a:xfrm>
            <a:off x="4968696" y="1231900"/>
            <a:ext cx="6321000" cy="4356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None/>
            </a:pPr>
            <a:r>
              <a:t/>
            </a:r>
            <a:endParaRPr/>
          </a:p>
        </p:txBody>
      </p:sp>
      <p:sp>
        <p:nvSpPr>
          <p:cNvPr id="325" name="Google Shape;325;p14"/>
          <p:cNvSpPr txBox="1"/>
          <p:nvPr/>
        </p:nvSpPr>
        <p:spPr>
          <a:xfrm>
            <a:off x="4470400" y="10150"/>
            <a:ext cx="7721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2900">
                <a:solidFill>
                  <a:schemeClr val="accent1"/>
                </a:solidFill>
              </a:rPr>
              <a:t>Freedom</a:t>
            </a:r>
            <a:r>
              <a:rPr lang="nl-NL" sz="2900"/>
              <a:t> of communication online </a:t>
            </a:r>
            <a:endParaRPr sz="2900"/>
          </a:p>
          <a:p>
            <a:pPr indent="0" lvl="0" marL="0" rtl="0" algn="ctr">
              <a:spcBef>
                <a:spcPts val="0"/>
              </a:spcBef>
              <a:spcAft>
                <a:spcPts val="0"/>
              </a:spcAft>
              <a:buNone/>
            </a:pPr>
            <a:r>
              <a:rPr lang="nl-NL" sz="2900"/>
              <a:t>is </a:t>
            </a:r>
            <a:r>
              <a:rPr lang="nl-NL" sz="2900">
                <a:solidFill>
                  <a:schemeClr val="accent1"/>
                </a:solidFill>
              </a:rPr>
              <a:t>decreasing</a:t>
            </a:r>
            <a:endParaRPr sz="2900">
              <a:solidFill>
                <a:schemeClr val="accent1"/>
              </a:solidFill>
            </a:endParaRPr>
          </a:p>
          <a:p>
            <a:pPr indent="0" lvl="0" marL="0" rtl="0" algn="ctr">
              <a:spcBef>
                <a:spcPts val="0"/>
              </a:spcBef>
              <a:spcAft>
                <a:spcPts val="0"/>
              </a:spcAft>
              <a:buNone/>
            </a:pPr>
            <a:r>
              <a:t/>
            </a:r>
            <a:endParaRPr sz="2900"/>
          </a:p>
          <a:p>
            <a:pPr indent="0" lvl="0" marL="0" rtl="0" algn="ctr">
              <a:spcBef>
                <a:spcPts val="0"/>
              </a:spcBef>
              <a:spcAft>
                <a:spcPts val="0"/>
              </a:spcAft>
              <a:buNone/>
            </a:pPr>
            <a:r>
              <a:rPr lang="nl-NL" sz="2900">
                <a:solidFill>
                  <a:schemeClr val="dk1"/>
                </a:solidFill>
              </a:rPr>
              <a:t>Phones are designed to </a:t>
            </a:r>
            <a:r>
              <a:rPr lang="nl-NL" sz="2900">
                <a:solidFill>
                  <a:schemeClr val="accent2"/>
                </a:solidFill>
              </a:rPr>
              <a:t>only</a:t>
            </a:r>
            <a:r>
              <a:rPr lang="nl-NL" sz="2900">
                <a:solidFill>
                  <a:schemeClr val="dk1"/>
                </a:solidFill>
              </a:rPr>
              <a:t> </a:t>
            </a:r>
            <a:endParaRPr sz="2900">
              <a:solidFill>
                <a:schemeClr val="dk1"/>
              </a:solidFill>
            </a:endParaRPr>
          </a:p>
          <a:p>
            <a:pPr indent="0" lvl="0" marL="0" rtl="0" algn="ctr">
              <a:spcBef>
                <a:spcPts val="0"/>
              </a:spcBef>
              <a:spcAft>
                <a:spcPts val="0"/>
              </a:spcAft>
              <a:buNone/>
            </a:pPr>
            <a:r>
              <a:rPr lang="nl-NL" sz="2900">
                <a:solidFill>
                  <a:schemeClr val="dk1"/>
                </a:solidFill>
              </a:rPr>
              <a:t>communicate with the </a:t>
            </a:r>
            <a:r>
              <a:rPr lang="nl-NL" sz="2900">
                <a:solidFill>
                  <a:schemeClr val="accent2"/>
                </a:solidFill>
              </a:rPr>
              <a:t>cloud</a:t>
            </a:r>
            <a:endParaRPr sz="2900">
              <a:solidFill>
                <a:schemeClr val="accent2"/>
              </a:solidFill>
            </a:endParaRPr>
          </a:p>
          <a:p>
            <a:pPr indent="0" lvl="0" marL="0" rtl="0" algn="ctr">
              <a:spcBef>
                <a:spcPts val="0"/>
              </a:spcBef>
              <a:spcAft>
                <a:spcPts val="0"/>
              </a:spcAft>
              <a:buNone/>
            </a:pPr>
            <a:r>
              <a:t/>
            </a:r>
            <a:endParaRPr sz="2900">
              <a:solidFill>
                <a:schemeClr val="dk1"/>
              </a:solidFill>
            </a:endParaRPr>
          </a:p>
          <a:p>
            <a:pPr indent="0" lvl="0" marL="0" rtl="0" algn="ctr">
              <a:spcBef>
                <a:spcPts val="0"/>
              </a:spcBef>
              <a:spcAft>
                <a:spcPts val="0"/>
              </a:spcAft>
              <a:buNone/>
            </a:pPr>
            <a:r>
              <a:rPr lang="nl-NL" sz="2900"/>
              <a:t>Discoverability of peers is </a:t>
            </a:r>
            <a:r>
              <a:rPr lang="nl-NL" sz="2900"/>
              <a:t>facilitated</a:t>
            </a:r>
            <a:r>
              <a:rPr lang="nl-NL" sz="2900"/>
              <a:t> </a:t>
            </a:r>
            <a:r>
              <a:rPr lang="nl-NL" sz="2900">
                <a:solidFill>
                  <a:schemeClr val="accent4"/>
                </a:solidFill>
              </a:rPr>
              <a:t>only</a:t>
            </a:r>
            <a:r>
              <a:rPr lang="nl-NL" sz="2900"/>
              <a:t> </a:t>
            </a:r>
            <a:endParaRPr sz="2900"/>
          </a:p>
          <a:p>
            <a:pPr indent="0" lvl="0" marL="0" rtl="0" algn="ctr">
              <a:spcBef>
                <a:spcPts val="0"/>
              </a:spcBef>
              <a:spcAft>
                <a:spcPts val="0"/>
              </a:spcAft>
              <a:buNone/>
            </a:pPr>
            <a:r>
              <a:rPr lang="nl-NL" sz="2900"/>
              <a:t>by </a:t>
            </a:r>
            <a:r>
              <a:rPr lang="nl-NL" sz="2900">
                <a:solidFill>
                  <a:schemeClr val="accent4"/>
                </a:solidFill>
              </a:rPr>
              <a:t>conglomerates</a:t>
            </a:r>
            <a:endParaRPr sz="2900">
              <a:solidFill>
                <a:schemeClr val="accent4"/>
              </a:solidFill>
            </a:endParaRPr>
          </a:p>
          <a:p>
            <a:pPr indent="0" lvl="0" marL="0" rtl="0" algn="ctr">
              <a:spcBef>
                <a:spcPts val="0"/>
              </a:spcBef>
              <a:spcAft>
                <a:spcPts val="0"/>
              </a:spcAft>
              <a:buNone/>
            </a:pPr>
            <a:r>
              <a:t/>
            </a:r>
            <a:endParaRPr sz="29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0"/>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sp>
        <p:nvSpPr>
          <p:cNvPr id="563" name="Google Shape;563;p50"/>
          <p:cNvSpPr txBox="1"/>
          <p:nvPr/>
        </p:nvSpPr>
        <p:spPr>
          <a:xfrm>
            <a:off x="904250" y="1524000"/>
            <a:ext cx="10363200" cy="420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300">
                <a:solidFill>
                  <a:schemeClr val="accent2"/>
                </a:solidFill>
              </a:rPr>
              <a:t>Idea:</a:t>
            </a:r>
            <a:endParaRPr sz="2300">
              <a:solidFill>
                <a:schemeClr val="accent2"/>
              </a:solidFill>
            </a:endParaRPr>
          </a:p>
          <a:p>
            <a:pPr indent="-374650" lvl="0" marL="457200" rtl="0" algn="l">
              <a:spcBef>
                <a:spcPts val="0"/>
              </a:spcBef>
              <a:spcAft>
                <a:spcPts val="0"/>
              </a:spcAft>
              <a:buClr>
                <a:schemeClr val="accent1"/>
              </a:buClr>
              <a:buSzPts val="2300"/>
              <a:buChar char="●"/>
            </a:pPr>
            <a:r>
              <a:rPr lang="nl-NL" sz="2300"/>
              <a:t>Gather data on the NAT mapping</a:t>
            </a:r>
            <a:endParaRPr sz="2300"/>
          </a:p>
          <a:p>
            <a:pPr indent="-374650" lvl="0" marL="457200" rtl="0" algn="l">
              <a:spcBef>
                <a:spcPts val="0"/>
              </a:spcBef>
              <a:spcAft>
                <a:spcPts val="0"/>
              </a:spcAft>
              <a:buClr>
                <a:schemeClr val="accent1"/>
              </a:buClr>
              <a:buSzPts val="2300"/>
              <a:buChar char="●"/>
            </a:pPr>
            <a:r>
              <a:rPr lang="nl-NL" sz="2300"/>
              <a:t>Reverse engineer the NAT</a:t>
            </a:r>
            <a:endParaRPr sz="2300"/>
          </a:p>
        </p:txBody>
      </p:sp>
      <p:pic>
        <p:nvPicPr>
          <p:cNvPr id="564" name="Google Shape;564;p50"/>
          <p:cNvPicPr preferRelativeResize="0"/>
          <p:nvPr/>
        </p:nvPicPr>
        <p:blipFill>
          <a:blip r:embed="rId3">
            <a:alphaModFix/>
          </a:blip>
          <a:stretch>
            <a:fillRect/>
          </a:stretch>
        </p:blipFill>
        <p:spPr>
          <a:xfrm flipH="1" rot="5400000">
            <a:off x="9591282" y="4103011"/>
            <a:ext cx="1929915" cy="3234612"/>
          </a:xfrm>
          <a:prstGeom prst="rect">
            <a:avLst/>
          </a:prstGeom>
          <a:noFill/>
          <a:ln>
            <a:noFill/>
          </a:ln>
        </p:spPr>
      </p:pic>
      <p:pic>
        <p:nvPicPr>
          <p:cNvPr id="565" name="Google Shape;565;p50"/>
          <p:cNvPicPr preferRelativeResize="0"/>
          <p:nvPr/>
        </p:nvPicPr>
        <p:blipFill>
          <a:blip r:embed="rId4">
            <a:alphaModFix/>
          </a:blip>
          <a:stretch>
            <a:fillRect/>
          </a:stretch>
        </p:blipFill>
        <p:spPr>
          <a:xfrm>
            <a:off x="8920475" y="2767478"/>
            <a:ext cx="3271526" cy="1987881"/>
          </a:xfrm>
          <a:prstGeom prst="rect">
            <a:avLst/>
          </a:prstGeom>
          <a:noFill/>
          <a:ln>
            <a:noFill/>
          </a:ln>
        </p:spPr>
      </p:pic>
      <p:pic>
        <p:nvPicPr>
          <p:cNvPr id="566" name="Google Shape;566;p50"/>
          <p:cNvPicPr preferRelativeResize="0"/>
          <p:nvPr/>
        </p:nvPicPr>
        <p:blipFill>
          <a:blip r:embed="rId5">
            <a:alphaModFix/>
          </a:blip>
          <a:stretch>
            <a:fillRect/>
          </a:stretch>
        </p:blipFill>
        <p:spPr>
          <a:xfrm rot="-5400000">
            <a:off x="9711869" y="297362"/>
            <a:ext cx="1697652" cy="324258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1"/>
          <p:cNvSpPr txBox="1"/>
          <p:nvPr/>
        </p:nvSpPr>
        <p:spPr>
          <a:xfrm>
            <a:off x="715323"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Improving the NAT Puncturing Success Rate</a:t>
            </a:r>
            <a:endParaRPr/>
          </a:p>
        </p:txBody>
      </p:sp>
      <p:sp>
        <p:nvSpPr>
          <p:cNvPr id="572" name="Google Shape;572;p51"/>
          <p:cNvSpPr txBox="1"/>
          <p:nvPr/>
        </p:nvSpPr>
        <p:spPr>
          <a:xfrm>
            <a:off x="904250" y="1524000"/>
            <a:ext cx="10363200" cy="420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300">
                <a:solidFill>
                  <a:schemeClr val="accent2"/>
                </a:solidFill>
              </a:rPr>
              <a:t>Idea:</a:t>
            </a:r>
            <a:endParaRPr sz="2300">
              <a:solidFill>
                <a:schemeClr val="accent2"/>
              </a:solidFill>
            </a:endParaRPr>
          </a:p>
          <a:p>
            <a:pPr indent="-374650" lvl="0" marL="457200" rtl="0" algn="l">
              <a:spcBef>
                <a:spcPts val="0"/>
              </a:spcBef>
              <a:spcAft>
                <a:spcPts val="0"/>
              </a:spcAft>
              <a:buClr>
                <a:schemeClr val="accent1"/>
              </a:buClr>
              <a:buSzPts val="2300"/>
              <a:buChar char="●"/>
            </a:pPr>
            <a:r>
              <a:rPr lang="nl-NL" sz="2300"/>
              <a:t>Gather data on the NAT mapping</a:t>
            </a:r>
            <a:endParaRPr sz="2300"/>
          </a:p>
          <a:p>
            <a:pPr indent="-374650" lvl="0" marL="457200" rtl="0" algn="l">
              <a:spcBef>
                <a:spcPts val="0"/>
              </a:spcBef>
              <a:spcAft>
                <a:spcPts val="0"/>
              </a:spcAft>
              <a:buClr>
                <a:schemeClr val="accent1"/>
              </a:buClr>
              <a:buSzPts val="2300"/>
              <a:buChar char="●"/>
            </a:pPr>
            <a:r>
              <a:rPr lang="nl-NL" sz="2300"/>
              <a:t>Attempt to reverse engineer the NAT</a:t>
            </a:r>
            <a:endParaRPr sz="2300"/>
          </a:p>
          <a:p>
            <a:pPr indent="-374650" lvl="0" marL="457200" rtl="0" algn="l">
              <a:spcBef>
                <a:spcPts val="0"/>
              </a:spcBef>
              <a:spcAft>
                <a:spcPts val="0"/>
              </a:spcAft>
              <a:buClr>
                <a:schemeClr val="accent1"/>
              </a:buClr>
              <a:buSzPts val="2300"/>
              <a:buChar char="●"/>
            </a:pPr>
            <a:r>
              <a:rPr lang="nl-NL" sz="2300"/>
              <a:t>Use the NAT’s algorithm to improve the success rate</a:t>
            </a:r>
            <a:endParaRPr sz="2300"/>
          </a:p>
        </p:txBody>
      </p:sp>
      <p:pic>
        <p:nvPicPr>
          <p:cNvPr id="573" name="Google Shape;573;p51"/>
          <p:cNvPicPr preferRelativeResize="0"/>
          <p:nvPr/>
        </p:nvPicPr>
        <p:blipFill>
          <a:blip r:embed="rId3">
            <a:alphaModFix/>
          </a:blip>
          <a:stretch>
            <a:fillRect/>
          </a:stretch>
        </p:blipFill>
        <p:spPr>
          <a:xfrm flipH="1" rot="5400000">
            <a:off x="9591282" y="4103011"/>
            <a:ext cx="1929915" cy="3234612"/>
          </a:xfrm>
          <a:prstGeom prst="rect">
            <a:avLst/>
          </a:prstGeom>
          <a:noFill/>
          <a:ln>
            <a:noFill/>
          </a:ln>
        </p:spPr>
      </p:pic>
      <p:pic>
        <p:nvPicPr>
          <p:cNvPr id="574" name="Google Shape;574;p51"/>
          <p:cNvPicPr preferRelativeResize="0"/>
          <p:nvPr/>
        </p:nvPicPr>
        <p:blipFill>
          <a:blip r:embed="rId4">
            <a:alphaModFix/>
          </a:blip>
          <a:stretch>
            <a:fillRect/>
          </a:stretch>
        </p:blipFill>
        <p:spPr>
          <a:xfrm>
            <a:off x="8920475" y="2767478"/>
            <a:ext cx="3271526" cy="1987881"/>
          </a:xfrm>
          <a:prstGeom prst="rect">
            <a:avLst/>
          </a:prstGeom>
          <a:noFill/>
          <a:ln>
            <a:noFill/>
          </a:ln>
        </p:spPr>
      </p:pic>
      <p:pic>
        <p:nvPicPr>
          <p:cNvPr id="575" name="Google Shape;575;p51"/>
          <p:cNvPicPr preferRelativeResize="0"/>
          <p:nvPr/>
        </p:nvPicPr>
        <p:blipFill>
          <a:blip r:embed="rId5">
            <a:alphaModFix/>
          </a:blip>
          <a:stretch>
            <a:fillRect/>
          </a:stretch>
        </p:blipFill>
        <p:spPr>
          <a:xfrm rot="-5400000">
            <a:off x="9711869" y="297362"/>
            <a:ext cx="1697652" cy="32425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2"/>
          <p:cNvSpPr txBox="1"/>
          <p:nvPr/>
        </p:nvSpPr>
        <p:spPr>
          <a:xfrm>
            <a:off x="705150" y="579439"/>
            <a:ext cx="11090700" cy="5140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976"/>
              <a:buFont typeface="Roboto Slab"/>
              <a:buNone/>
            </a:pPr>
            <a:r>
              <a:rPr i="1" lang="nl-NL" sz="4476">
                <a:solidFill>
                  <a:schemeClr val="accent1"/>
                </a:solidFill>
                <a:latin typeface="Roboto Slab"/>
                <a:ea typeface="Roboto Slab"/>
                <a:cs typeface="Roboto Slab"/>
                <a:sym typeface="Roboto Slab"/>
              </a:rPr>
              <a:t>Data Analysis Results</a:t>
            </a:r>
            <a:endParaRPr sz="29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3"/>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Data Analysis Results</a:t>
            </a:r>
            <a:endParaRPr/>
          </a:p>
        </p:txBody>
      </p:sp>
      <p:sp>
        <p:nvSpPr>
          <p:cNvPr id="586" name="Google Shape;586;p53"/>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pic>
        <p:nvPicPr>
          <p:cNvPr id="587" name="Google Shape;587;p53"/>
          <p:cNvPicPr preferRelativeResize="0"/>
          <p:nvPr/>
        </p:nvPicPr>
        <p:blipFill>
          <a:blip r:embed="rId3">
            <a:alphaModFix/>
          </a:blip>
          <a:stretch>
            <a:fillRect/>
          </a:stretch>
        </p:blipFill>
        <p:spPr>
          <a:xfrm>
            <a:off x="152425" y="1019025"/>
            <a:ext cx="11887200" cy="27248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4"/>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Data Analysis Results</a:t>
            </a:r>
            <a:endParaRPr/>
          </a:p>
        </p:txBody>
      </p:sp>
      <p:pic>
        <p:nvPicPr>
          <p:cNvPr id="593" name="Google Shape;593;p54"/>
          <p:cNvPicPr preferRelativeResize="0"/>
          <p:nvPr/>
        </p:nvPicPr>
        <p:blipFill>
          <a:blip r:embed="rId3">
            <a:alphaModFix/>
          </a:blip>
          <a:stretch>
            <a:fillRect/>
          </a:stretch>
        </p:blipFill>
        <p:spPr>
          <a:xfrm>
            <a:off x="152388" y="3980169"/>
            <a:ext cx="11887201" cy="1779950"/>
          </a:xfrm>
          <a:prstGeom prst="rect">
            <a:avLst/>
          </a:prstGeom>
          <a:noFill/>
          <a:ln>
            <a:noFill/>
          </a:ln>
        </p:spPr>
      </p:pic>
      <p:sp>
        <p:nvSpPr>
          <p:cNvPr id="594" name="Google Shape;594;p54"/>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595" name="Google Shape;595;p54"/>
          <p:cNvSpPr txBox="1"/>
          <p:nvPr/>
        </p:nvSpPr>
        <p:spPr>
          <a:xfrm>
            <a:off x="4582150" y="3654963"/>
            <a:ext cx="15951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t>….</a:t>
            </a:r>
            <a:endParaRPr b="1" sz="700"/>
          </a:p>
        </p:txBody>
      </p:sp>
      <p:pic>
        <p:nvPicPr>
          <p:cNvPr id="596" name="Google Shape;596;p54"/>
          <p:cNvPicPr preferRelativeResize="0"/>
          <p:nvPr/>
        </p:nvPicPr>
        <p:blipFill>
          <a:blip r:embed="rId4">
            <a:alphaModFix/>
          </a:blip>
          <a:stretch>
            <a:fillRect/>
          </a:stretch>
        </p:blipFill>
        <p:spPr>
          <a:xfrm>
            <a:off x="152425" y="1019025"/>
            <a:ext cx="11887200" cy="27248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55"/>
          <p:cNvSpPr txBox="1"/>
          <p:nvPr/>
        </p:nvSpPr>
        <p:spPr>
          <a:xfrm>
            <a:off x="0" y="0"/>
            <a:ext cx="12192000" cy="6085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976"/>
              <a:buFont typeface="Roboto Slab"/>
              <a:buNone/>
            </a:pPr>
            <a:r>
              <a:rPr i="1" lang="nl-NL" sz="3775">
                <a:solidFill>
                  <a:schemeClr val="accent1"/>
                </a:solidFill>
                <a:latin typeface="Roboto Slab"/>
                <a:ea typeface="Roboto Slab"/>
                <a:cs typeface="Roboto Slab"/>
                <a:sym typeface="Roboto Slab"/>
              </a:rPr>
              <a:t>Timeouts</a:t>
            </a:r>
            <a:endParaRPr sz="2200"/>
          </a:p>
        </p:txBody>
      </p:sp>
      <p:sp>
        <p:nvSpPr>
          <p:cNvPr id="602" name="Google Shape;602;p55"/>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6"/>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Timeouts</a:t>
            </a:r>
            <a:endParaRPr/>
          </a:p>
        </p:txBody>
      </p:sp>
      <p:sp>
        <p:nvSpPr>
          <p:cNvPr id="608" name="Google Shape;608;p56"/>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609" name="Google Shape;609;p56"/>
          <p:cNvSpPr txBox="1"/>
          <p:nvPr/>
        </p:nvSpPr>
        <p:spPr>
          <a:xfrm>
            <a:off x="883925" y="1224300"/>
            <a:ext cx="100989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000"/>
              <a:t>2 timeout types are considered.</a:t>
            </a:r>
            <a:endParaRPr sz="20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7"/>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Timeouts</a:t>
            </a:r>
            <a:endParaRPr/>
          </a:p>
        </p:txBody>
      </p:sp>
      <p:sp>
        <p:nvSpPr>
          <p:cNvPr id="615" name="Google Shape;615;p57"/>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616" name="Google Shape;616;p57"/>
          <p:cNvSpPr txBox="1"/>
          <p:nvPr/>
        </p:nvSpPr>
        <p:spPr>
          <a:xfrm>
            <a:off x="883925" y="1224300"/>
            <a:ext cx="10098900" cy="4409400"/>
          </a:xfrm>
          <a:prstGeom prst="rect">
            <a:avLst/>
          </a:prstGeom>
          <a:noFill/>
          <a:ln>
            <a:noFill/>
          </a:ln>
        </p:spPr>
        <p:txBody>
          <a:bodyPr anchorCtr="0" anchor="ctr" bIns="91425" lIns="91425" spcFirstLastPara="1" rIns="91425" wrap="square" tIns="91425">
            <a:noAutofit/>
          </a:bodyPr>
          <a:lstStyle/>
          <a:p>
            <a:pPr indent="-355600" lvl="0" marL="457200" rtl="0" algn="l">
              <a:spcBef>
                <a:spcPts val="0"/>
              </a:spcBef>
              <a:spcAft>
                <a:spcPts val="0"/>
              </a:spcAft>
              <a:buClr>
                <a:schemeClr val="accent1"/>
              </a:buClr>
              <a:buSzPts val="2000"/>
              <a:buChar char="●"/>
            </a:pPr>
            <a:r>
              <a:rPr lang="nl-NL" sz="2000"/>
              <a:t>2 Timeout types</a:t>
            </a:r>
            <a:endParaRPr sz="2000"/>
          </a:p>
          <a:p>
            <a:pPr indent="-355600" lvl="1" marL="914400" rtl="0" algn="l">
              <a:spcBef>
                <a:spcPts val="0"/>
              </a:spcBef>
              <a:spcAft>
                <a:spcPts val="0"/>
              </a:spcAft>
              <a:buClr>
                <a:schemeClr val="accent1"/>
              </a:buClr>
              <a:buSzPts val="2000"/>
              <a:buChar char="○"/>
            </a:pPr>
            <a:r>
              <a:rPr lang="nl-NL" sz="2000"/>
              <a:t>Connection Initiation </a:t>
            </a:r>
            <a:r>
              <a:rPr lang="nl-NL" sz="2000">
                <a:solidFill>
                  <a:schemeClr val="accent1"/>
                </a:solidFill>
              </a:rPr>
              <a:t>⇒</a:t>
            </a:r>
            <a:r>
              <a:rPr lang="nl-NL" sz="2000"/>
              <a:t> How long the NAT mapping will remain when no initial response is received </a:t>
            </a:r>
            <a:endParaRPr sz="20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8"/>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Timeouts</a:t>
            </a:r>
            <a:endParaRPr/>
          </a:p>
        </p:txBody>
      </p:sp>
      <p:sp>
        <p:nvSpPr>
          <p:cNvPr id="622" name="Google Shape;622;p58"/>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623" name="Google Shape;623;p58"/>
          <p:cNvSpPr txBox="1"/>
          <p:nvPr/>
        </p:nvSpPr>
        <p:spPr>
          <a:xfrm>
            <a:off x="883925" y="1224300"/>
            <a:ext cx="10098900" cy="4409400"/>
          </a:xfrm>
          <a:prstGeom prst="rect">
            <a:avLst/>
          </a:prstGeom>
          <a:noFill/>
          <a:ln>
            <a:noFill/>
          </a:ln>
        </p:spPr>
        <p:txBody>
          <a:bodyPr anchorCtr="0" anchor="ctr" bIns="91425" lIns="91425" spcFirstLastPara="1" rIns="91425" wrap="square" tIns="91425">
            <a:noAutofit/>
          </a:bodyPr>
          <a:lstStyle/>
          <a:p>
            <a:pPr indent="-355600" lvl="0" marL="457200" rtl="0" algn="l">
              <a:spcBef>
                <a:spcPts val="0"/>
              </a:spcBef>
              <a:spcAft>
                <a:spcPts val="0"/>
              </a:spcAft>
              <a:buClr>
                <a:schemeClr val="accent1"/>
              </a:buClr>
              <a:buSzPts val="2000"/>
              <a:buChar char="●"/>
            </a:pPr>
            <a:r>
              <a:rPr lang="nl-NL" sz="2000"/>
              <a:t>2 Timeout types</a:t>
            </a:r>
            <a:endParaRPr sz="2000"/>
          </a:p>
          <a:p>
            <a:pPr indent="-355600" lvl="1" marL="914400" rtl="0" algn="l">
              <a:spcBef>
                <a:spcPts val="0"/>
              </a:spcBef>
              <a:spcAft>
                <a:spcPts val="0"/>
              </a:spcAft>
              <a:buClr>
                <a:schemeClr val="accent1"/>
              </a:buClr>
              <a:buSzPts val="2000"/>
              <a:buChar char="○"/>
            </a:pPr>
            <a:r>
              <a:rPr lang="nl-NL" sz="2000"/>
              <a:t>Connection Initiation </a:t>
            </a:r>
            <a:r>
              <a:rPr lang="nl-NL" sz="2000">
                <a:solidFill>
                  <a:schemeClr val="accent1"/>
                </a:solidFill>
              </a:rPr>
              <a:t>⇒</a:t>
            </a:r>
            <a:r>
              <a:rPr lang="nl-NL" sz="2000"/>
              <a:t> How long the NAT mapping will remain when no initial response is received </a:t>
            </a:r>
            <a:endParaRPr sz="2000"/>
          </a:p>
          <a:p>
            <a:pPr indent="-355600" lvl="1" marL="914400" rtl="0" algn="l">
              <a:spcBef>
                <a:spcPts val="0"/>
              </a:spcBef>
              <a:spcAft>
                <a:spcPts val="0"/>
              </a:spcAft>
              <a:buClr>
                <a:schemeClr val="accent1"/>
              </a:buClr>
              <a:buSzPts val="2000"/>
              <a:buChar char="○"/>
            </a:pPr>
            <a:r>
              <a:rPr lang="nl-NL" sz="2000"/>
              <a:t>Idleness </a:t>
            </a:r>
            <a:r>
              <a:rPr lang="nl-NL" sz="2000">
                <a:solidFill>
                  <a:schemeClr val="accent1"/>
                </a:solidFill>
              </a:rPr>
              <a:t>⇒</a:t>
            </a:r>
            <a:r>
              <a:rPr lang="nl-NL" sz="2000"/>
              <a:t> How long the NAT mapping will remain if communication suddenly paused</a:t>
            </a:r>
            <a:endParaRPr sz="2000">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9"/>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Timeouts</a:t>
            </a:r>
            <a:endParaRPr/>
          </a:p>
        </p:txBody>
      </p:sp>
      <p:sp>
        <p:nvSpPr>
          <p:cNvPr id="629" name="Google Shape;629;p59"/>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630" name="Google Shape;630;p59"/>
          <p:cNvSpPr txBox="1"/>
          <p:nvPr/>
        </p:nvSpPr>
        <p:spPr>
          <a:xfrm>
            <a:off x="883925" y="1224300"/>
            <a:ext cx="100989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000">
                <a:solidFill>
                  <a:schemeClr val="accent2"/>
                </a:solidFill>
              </a:rPr>
              <a:t>Connection Initiation :</a:t>
            </a:r>
            <a:r>
              <a:rPr lang="nl-NL" sz="2000">
                <a:solidFill>
                  <a:schemeClr val="dk1"/>
                </a:solidFill>
              </a:rPr>
              <a:t>Gives an estimate of the time needed to connect</a:t>
            </a:r>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5"/>
          <p:cNvSpPr txBox="1"/>
          <p:nvPr>
            <p:ph type="title"/>
          </p:nvPr>
        </p:nvSpPr>
        <p:spPr>
          <a:xfrm>
            <a:off x="698500" y="741499"/>
            <a:ext cx="31479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3200"/>
              <a:buFont typeface="Roboto Slab"/>
              <a:buNone/>
            </a:pPr>
            <a:r>
              <a:rPr i="1" lang="nl-NL"/>
              <a:t>Introduction</a:t>
            </a:r>
            <a:endParaRPr/>
          </a:p>
        </p:txBody>
      </p:sp>
      <p:sp>
        <p:nvSpPr>
          <p:cNvPr id="331" name="Google Shape;331;p15"/>
          <p:cNvSpPr txBox="1"/>
          <p:nvPr>
            <p:ph idx="12" type="sldNum"/>
          </p:nvPr>
        </p:nvSpPr>
        <p:spPr>
          <a:xfrm>
            <a:off x="11289785" y="6246130"/>
            <a:ext cx="182100" cy="17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nl-NL"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332" name="Google Shape;332;p15"/>
          <p:cNvSpPr txBox="1"/>
          <p:nvPr/>
        </p:nvSpPr>
        <p:spPr>
          <a:xfrm>
            <a:off x="4968696" y="1231900"/>
            <a:ext cx="6321000" cy="4356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None/>
            </a:pPr>
            <a:r>
              <a:t/>
            </a:r>
            <a:endParaRPr/>
          </a:p>
        </p:txBody>
      </p:sp>
      <p:sp>
        <p:nvSpPr>
          <p:cNvPr id="333" name="Google Shape;333;p15"/>
          <p:cNvSpPr txBox="1"/>
          <p:nvPr/>
        </p:nvSpPr>
        <p:spPr>
          <a:xfrm>
            <a:off x="4470400" y="10150"/>
            <a:ext cx="7721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2900">
                <a:solidFill>
                  <a:schemeClr val="dk1"/>
                </a:solidFill>
              </a:rPr>
              <a:t>Applications are controlled by </a:t>
            </a:r>
            <a:r>
              <a:rPr lang="nl-NL" sz="2900">
                <a:solidFill>
                  <a:schemeClr val="accent1"/>
                </a:solidFill>
              </a:rPr>
              <a:t>few</a:t>
            </a:r>
            <a:endParaRPr sz="2900">
              <a:solidFill>
                <a:schemeClr val="accent1"/>
              </a:solidFill>
            </a:endParaRPr>
          </a:p>
          <a:p>
            <a:pPr indent="0" lvl="0" marL="0" rtl="0" algn="ctr">
              <a:spcBef>
                <a:spcPts val="0"/>
              </a:spcBef>
              <a:spcAft>
                <a:spcPts val="0"/>
              </a:spcAft>
              <a:buNone/>
            </a:pPr>
            <a:r>
              <a:t/>
            </a:r>
            <a:endParaRPr sz="2900">
              <a:solidFill>
                <a:schemeClr val="dk1"/>
              </a:solidFill>
            </a:endParaRPr>
          </a:p>
          <a:p>
            <a:pPr indent="0" lvl="0" marL="0" rtl="0" algn="ctr">
              <a:spcBef>
                <a:spcPts val="0"/>
              </a:spcBef>
              <a:spcAft>
                <a:spcPts val="0"/>
              </a:spcAft>
              <a:buNone/>
            </a:pPr>
            <a:r>
              <a:rPr lang="nl-NL" sz="2900">
                <a:solidFill>
                  <a:schemeClr val="dk1"/>
                </a:solidFill>
              </a:rPr>
              <a:t>Social media is a </a:t>
            </a:r>
            <a:r>
              <a:rPr lang="nl-NL" sz="2900">
                <a:solidFill>
                  <a:schemeClr val="accent2"/>
                </a:solidFill>
              </a:rPr>
              <a:t>monopoly</a:t>
            </a:r>
            <a:endParaRPr sz="2900">
              <a:solidFill>
                <a:schemeClr val="accent2"/>
              </a:solidFill>
            </a:endParaRPr>
          </a:p>
          <a:p>
            <a:pPr indent="0" lvl="0" marL="0" rtl="0" algn="ctr">
              <a:spcBef>
                <a:spcPts val="0"/>
              </a:spcBef>
              <a:spcAft>
                <a:spcPts val="0"/>
              </a:spcAft>
              <a:buNone/>
            </a:pPr>
            <a:r>
              <a:t/>
            </a:r>
            <a:endParaRPr sz="2900">
              <a:solidFill>
                <a:schemeClr val="dk1"/>
              </a:solidFill>
            </a:endParaRPr>
          </a:p>
          <a:p>
            <a:pPr indent="0" lvl="0" marL="0" rtl="0" algn="ctr">
              <a:spcBef>
                <a:spcPts val="0"/>
              </a:spcBef>
              <a:spcAft>
                <a:spcPts val="0"/>
              </a:spcAft>
              <a:buNone/>
            </a:pPr>
            <a:r>
              <a:rPr lang="nl-NL" sz="2900">
                <a:solidFill>
                  <a:schemeClr val="dk1"/>
                </a:solidFill>
              </a:rPr>
              <a:t>AI training has a </a:t>
            </a:r>
            <a:r>
              <a:rPr lang="nl-NL" sz="2900">
                <a:solidFill>
                  <a:schemeClr val="accent4"/>
                </a:solidFill>
              </a:rPr>
              <a:t>huge</a:t>
            </a:r>
            <a:r>
              <a:rPr lang="nl-NL" sz="2900">
                <a:solidFill>
                  <a:schemeClr val="dk1"/>
                </a:solidFill>
              </a:rPr>
              <a:t> barrier to entry</a:t>
            </a:r>
            <a:endParaRPr sz="2900">
              <a:solidFill>
                <a:schemeClr val="dk1"/>
              </a:solidFill>
            </a:endParaRPr>
          </a:p>
          <a:p>
            <a:pPr indent="0" lvl="0" marL="0" rtl="0" algn="ctr">
              <a:spcBef>
                <a:spcPts val="0"/>
              </a:spcBef>
              <a:spcAft>
                <a:spcPts val="0"/>
              </a:spcAft>
              <a:buNone/>
            </a:pPr>
            <a:r>
              <a:t/>
            </a:r>
            <a:endParaRPr sz="29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0"/>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Timeouts</a:t>
            </a:r>
            <a:endParaRPr/>
          </a:p>
        </p:txBody>
      </p:sp>
      <p:sp>
        <p:nvSpPr>
          <p:cNvPr id="636" name="Google Shape;636;p60"/>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637" name="Google Shape;637;p60"/>
          <p:cNvSpPr txBox="1"/>
          <p:nvPr/>
        </p:nvSpPr>
        <p:spPr>
          <a:xfrm>
            <a:off x="883925" y="1224300"/>
            <a:ext cx="100989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000">
                <a:solidFill>
                  <a:schemeClr val="accent2"/>
                </a:solidFill>
              </a:rPr>
              <a:t>Idleness: </a:t>
            </a:r>
            <a:r>
              <a:rPr lang="nl-NL" sz="2000">
                <a:solidFill>
                  <a:schemeClr val="dk1"/>
                </a:solidFill>
              </a:rPr>
              <a:t>Connecting is “expensive”. How often to send packets to maintain the connection</a:t>
            </a:r>
            <a:endParaRPr sz="20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1"/>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Timeouts</a:t>
            </a:r>
            <a:endParaRPr/>
          </a:p>
        </p:txBody>
      </p:sp>
      <p:sp>
        <p:nvSpPr>
          <p:cNvPr id="643" name="Google Shape;643;p61"/>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644" name="Google Shape;644;p61"/>
          <p:cNvSpPr txBox="1"/>
          <p:nvPr/>
        </p:nvSpPr>
        <p:spPr>
          <a:xfrm>
            <a:off x="883925" y="1224300"/>
            <a:ext cx="100989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000">
                <a:solidFill>
                  <a:schemeClr val="accent2"/>
                </a:solidFill>
              </a:rPr>
              <a:t>Connection Initiation :</a:t>
            </a:r>
            <a:r>
              <a:rPr lang="nl-NL" sz="2000">
                <a:solidFill>
                  <a:schemeClr val="dk1"/>
                </a:solidFill>
              </a:rPr>
              <a:t>Gives an estimate of the time needed to connect</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nl-NL" sz="2000">
                <a:solidFill>
                  <a:schemeClr val="accent2"/>
                </a:solidFill>
              </a:rPr>
              <a:t>Idleness: </a:t>
            </a:r>
            <a:r>
              <a:rPr lang="nl-NL" sz="2000">
                <a:solidFill>
                  <a:schemeClr val="dk1"/>
                </a:solidFill>
              </a:rPr>
              <a:t>Connecting is “expensive”. How often to send packets to maintain the connection</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nl-NL" sz="2000">
                <a:solidFill>
                  <a:schemeClr val="accent4"/>
                </a:solidFill>
              </a:rPr>
              <a:t>Process:</a:t>
            </a:r>
            <a:endParaRPr sz="2000">
              <a:solidFill>
                <a:schemeClr val="dk1"/>
              </a:solidFill>
            </a:endParaRPr>
          </a:p>
          <a:p>
            <a:pPr indent="-355600" lvl="0" marL="457200" rtl="0" algn="l">
              <a:spcBef>
                <a:spcPts val="0"/>
              </a:spcBef>
              <a:spcAft>
                <a:spcPts val="0"/>
              </a:spcAft>
              <a:buClr>
                <a:schemeClr val="accent1"/>
              </a:buClr>
              <a:buSzPts val="2000"/>
              <a:buChar char="●"/>
            </a:pPr>
            <a:r>
              <a:rPr lang="nl-NL" sz="2000">
                <a:solidFill>
                  <a:schemeClr val="dk1"/>
                </a:solidFill>
              </a:rPr>
              <a:t>Phone and server exchange packets with an ever increasing delay.</a:t>
            </a:r>
            <a:endParaRPr sz="20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2"/>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Timeouts</a:t>
            </a:r>
            <a:endParaRPr/>
          </a:p>
        </p:txBody>
      </p:sp>
      <p:sp>
        <p:nvSpPr>
          <p:cNvPr id="650" name="Google Shape;650;p62"/>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651" name="Google Shape;651;p62"/>
          <p:cNvSpPr txBox="1"/>
          <p:nvPr/>
        </p:nvSpPr>
        <p:spPr>
          <a:xfrm>
            <a:off x="883925" y="1224300"/>
            <a:ext cx="100989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000">
                <a:solidFill>
                  <a:schemeClr val="accent2"/>
                </a:solidFill>
              </a:rPr>
              <a:t>Connection Initiation :</a:t>
            </a:r>
            <a:r>
              <a:rPr lang="nl-NL" sz="2000">
                <a:solidFill>
                  <a:schemeClr val="dk1"/>
                </a:solidFill>
              </a:rPr>
              <a:t>Gives an estimate of the time needed to connect</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nl-NL" sz="2000">
                <a:solidFill>
                  <a:schemeClr val="accent2"/>
                </a:solidFill>
              </a:rPr>
              <a:t>Idleness: </a:t>
            </a:r>
            <a:r>
              <a:rPr lang="nl-NL" sz="2000">
                <a:solidFill>
                  <a:schemeClr val="dk1"/>
                </a:solidFill>
              </a:rPr>
              <a:t>Connecting is “expensive”. How often to send packets to maintain the connection</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nl-NL" sz="2000">
                <a:solidFill>
                  <a:schemeClr val="accent4"/>
                </a:solidFill>
              </a:rPr>
              <a:t>Process:</a:t>
            </a:r>
            <a:endParaRPr sz="2000">
              <a:solidFill>
                <a:schemeClr val="dk1"/>
              </a:solidFill>
            </a:endParaRPr>
          </a:p>
          <a:p>
            <a:pPr indent="-355600" lvl="0" marL="457200" rtl="0" algn="l">
              <a:spcBef>
                <a:spcPts val="0"/>
              </a:spcBef>
              <a:spcAft>
                <a:spcPts val="0"/>
              </a:spcAft>
              <a:buClr>
                <a:schemeClr val="accent1"/>
              </a:buClr>
              <a:buSzPts val="2000"/>
              <a:buChar char="●"/>
            </a:pPr>
            <a:r>
              <a:rPr lang="nl-NL" sz="2000">
                <a:solidFill>
                  <a:schemeClr val="dk1"/>
                </a:solidFill>
              </a:rPr>
              <a:t>Phone and server exchange packets with an ever increasing delay.</a:t>
            </a:r>
            <a:endParaRPr sz="2000">
              <a:solidFill>
                <a:schemeClr val="dk1"/>
              </a:solidFill>
            </a:endParaRPr>
          </a:p>
          <a:p>
            <a:pPr indent="-355600" lvl="0" marL="457200" rtl="0" algn="l">
              <a:spcBef>
                <a:spcPts val="0"/>
              </a:spcBef>
              <a:spcAft>
                <a:spcPts val="0"/>
              </a:spcAft>
              <a:buClr>
                <a:schemeClr val="accent1"/>
              </a:buClr>
              <a:buSzPts val="2000"/>
              <a:buChar char="●"/>
            </a:pPr>
            <a:r>
              <a:rPr lang="nl-NL" sz="2000">
                <a:solidFill>
                  <a:schemeClr val="dk1"/>
                </a:solidFill>
              </a:rPr>
              <a:t>For connection initiation the server waits</a:t>
            </a:r>
            <a:endParaRPr sz="20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63"/>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Timeouts</a:t>
            </a:r>
            <a:endParaRPr/>
          </a:p>
        </p:txBody>
      </p:sp>
      <p:sp>
        <p:nvSpPr>
          <p:cNvPr id="657" name="Google Shape;657;p63"/>
          <p:cNvSpPr txBox="1"/>
          <p:nvPr/>
        </p:nvSpPr>
        <p:spPr>
          <a:xfrm>
            <a:off x="3860800" y="3837863"/>
            <a:ext cx="1899900" cy="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658" name="Google Shape;658;p63"/>
          <p:cNvSpPr txBox="1"/>
          <p:nvPr/>
        </p:nvSpPr>
        <p:spPr>
          <a:xfrm>
            <a:off x="883925" y="1224300"/>
            <a:ext cx="100989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000">
                <a:solidFill>
                  <a:schemeClr val="accent2"/>
                </a:solidFill>
              </a:rPr>
              <a:t>Connection Initiation :</a:t>
            </a:r>
            <a:r>
              <a:rPr lang="nl-NL" sz="2000">
                <a:solidFill>
                  <a:schemeClr val="dk1"/>
                </a:solidFill>
              </a:rPr>
              <a:t>Gives an estimate of the time needed to connect</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nl-NL" sz="2000">
                <a:solidFill>
                  <a:schemeClr val="accent2"/>
                </a:solidFill>
              </a:rPr>
              <a:t>Idleness: </a:t>
            </a:r>
            <a:r>
              <a:rPr lang="nl-NL" sz="2000">
                <a:solidFill>
                  <a:schemeClr val="dk1"/>
                </a:solidFill>
              </a:rPr>
              <a:t>Connecting is “expensive”. How often to send packets to maintain the connection</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nl-NL" sz="2000">
                <a:solidFill>
                  <a:schemeClr val="accent4"/>
                </a:solidFill>
              </a:rPr>
              <a:t>Process:</a:t>
            </a:r>
            <a:endParaRPr sz="2000">
              <a:solidFill>
                <a:schemeClr val="dk1"/>
              </a:solidFill>
            </a:endParaRPr>
          </a:p>
          <a:p>
            <a:pPr indent="-355600" lvl="0" marL="457200" rtl="0" algn="l">
              <a:spcBef>
                <a:spcPts val="0"/>
              </a:spcBef>
              <a:spcAft>
                <a:spcPts val="0"/>
              </a:spcAft>
              <a:buClr>
                <a:schemeClr val="accent1"/>
              </a:buClr>
              <a:buSzPts val="2000"/>
              <a:buChar char="●"/>
            </a:pPr>
            <a:r>
              <a:rPr lang="nl-NL" sz="2000">
                <a:solidFill>
                  <a:schemeClr val="dk1"/>
                </a:solidFill>
              </a:rPr>
              <a:t>Phone and server exchange packets with an ever increasing delay.</a:t>
            </a:r>
            <a:endParaRPr sz="2000">
              <a:solidFill>
                <a:schemeClr val="dk1"/>
              </a:solidFill>
            </a:endParaRPr>
          </a:p>
          <a:p>
            <a:pPr indent="-355600" lvl="0" marL="457200" rtl="0" algn="l">
              <a:spcBef>
                <a:spcPts val="0"/>
              </a:spcBef>
              <a:spcAft>
                <a:spcPts val="0"/>
              </a:spcAft>
              <a:buClr>
                <a:schemeClr val="accent1"/>
              </a:buClr>
              <a:buSzPts val="2000"/>
              <a:buChar char="●"/>
            </a:pPr>
            <a:r>
              <a:rPr lang="nl-NL" sz="2000">
                <a:solidFill>
                  <a:schemeClr val="dk1"/>
                </a:solidFill>
              </a:rPr>
              <a:t>For connection initiation the server waits</a:t>
            </a:r>
            <a:endParaRPr sz="2000">
              <a:solidFill>
                <a:schemeClr val="dk1"/>
              </a:solidFill>
            </a:endParaRPr>
          </a:p>
          <a:p>
            <a:pPr indent="-355600" lvl="0" marL="457200" rtl="0" algn="l">
              <a:spcBef>
                <a:spcPts val="0"/>
              </a:spcBef>
              <a:spcAft>
                <a:spcPts val="0"/>
              </a:spcAft>
              <a:buClr>
                <a:schemeClr val="accent1"/>
              </a:buClr>
              <a:buSzPts val="2000"/>
              <a:buChar char="●"/>
            </a:pPr>
            <a:r>
              <a:rPr lang="nl-NL" sz="2000">
                <a:solidFill>
                  <a:schemeClr val="dk1"/>
                </a:solidFill>
              </a:rPr>
              <a:t>For Idleness the phone waits </a:t>
            </a:r>
            <a:endParaRPr sz="20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4"/>
          <p:cNvSpPr txBox="1"/>
          <p:nvPr/>
        </p:nvSpPr>
        <p:spPr>
          <a:xfrm>
            <a:off x="705150" y="579441"/>
            <a:ext cx="11039700" cy="52221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976"/>
              <a:buFont typeface="Roboto Slab"/>
              <a:buNone/>
            </a:pPr>
            <a:r>
              <a:rPr i="1" lang="nl-NL" sz="3975">
                <a:solidFill>
                  <a:schemeClr val="accent1"/>
                </a:solidFill>
                <a:latin typeface="Roboto Slab"/>
                <a:ea typeface="Roboto Slab"/>
                <a:cs typeface="Roboto Slab"/>
                <a:sym typeface="Roboto Slab"/>
              </a:rPr>
              <a:t>NAT Puncturing Library</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5"/>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Library</a:t>
            </a:r>
            <a:endParaRPr/>
          </a:p>
        </p:txBody>
      </p:sp>
      <p:sp>
        <p:nvSpPr>
          <p:cNvPr id="669" name="Google Shape;669;p65"/>
          <p:cNvSpPr txBox="1"/>
          <p:nvPr/>
        </p:nvSpPr>
        <p:spPr>
          <a:xfrm>
            <a:off x="883925" y="1153175"/>
            <a:ext cx="103023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200">
                <a:solidFill>
                  <a:schemeClr val="accent2"/>
                </a:solidFill>
              </a:rPr>
              <a:t>Inputs: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User’s Cellular Carrier Name</a:t>
            </a:r>
            <a:endParaRPr sz="2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6"/>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Library</a:t>
            </a:r>
            <a:endParaRPr/>
          </a:p>
        </p:txBody>
      </p:sp>
      <p:sp>
        <p:nvSpPr>
          <p:cNvPr id="675" name="Google Shape;675;p66"/>
          <p:cNvSpPr txBox="1"/>
          <p:nvPr/>
        </p:nvSpPr>
        <p:spPr>
          <a:xfrm>
            <a:off x="883925" y="1153175"/>
            <a:ext cx="103023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200">
                <a:solidFill>
                  <a:schemeClr val="accent2"/>
                </a:solidFill>
              </a:rPr>
              <a:t>Inputs: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User’s Cellular Carrier Name</a:t>
            </a:r>
            <a:endParaRPr sz="2200"/>
          </a:p>
          <a:p>
            <a:pPr indent="-368300" lvl="0" marL="457200" rtl="0" algn="l">
              <a:spcBef>
                <a:spcPts val="0"/>
              </a:spcBef>
              <a:spcAft>
                <a:spcPts val="0"/>
              </a:spcAft>
              <a:buClr>
                <a:schemeClr val="accent1"/>
              </a:buClr>
              <a:buSzPts val="2200"/>
              <a:buChar char="●"/>
            </a:pPr>
            <a:r>
              <a:rPr lang="nl-NL" sz="2200"/>
              <a:t>Peer’s IPv4 address</a:t>
            </a:r>
            <a:endParaRPr sz="22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7"/>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Library</a:t>
            </a:r>
            <a:endParaRPr/>
          </a:p>
        </p:txBody>
      </p:sp>
      <p:sp>
        <p:nvSpPr>
          <p:cNvPr id="681" name="Google Shape;681;p67"/>
          <p:cNvSpPr txBox="1"/>
          <p:nvPr/>
        </p:nvSpPr>
        <p:spPr>
          <a:xfrm>
            <a:off x="883925" y="1153175"/>
            <a:ext cx="103023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200">
                <a:solidFill>
                  <a:schemeClr val="accent2"/>
                </a:solidFill>
              </a:rPr>
              <a:t>Inputs: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User’s Cellular Carrier Name</a:t>
            </a:r>
            <a:endParaRPr sz="2200"/>
          </a:p>
          <a:p>
            <a:pPr indent="-368300" lvl="0" marL="457200" rtl="0" algn="l">
              <a:spcBef>
                <a:spcPts val="0"/>
              </a:spcBef>
              <a:spcAft>
                <a:spcPts val="0"/>
              </a:spcAft>
              <a:buClr>
                <a:schemeClr val="accent1"/>
              </a:buClr>
              <a:buSzPts val="2200"/>
              <a:buChar char="●"/>
            </a:pPr>
            <a:r>
              <a:rPr lang="nl-NL" sz="2200"/>
              <a:t>Peer’s IPv4 address</a:t>
            </a:r>
            <a:endParaRPr sz="2200"/>
          </a:p>
          <a:p>
            <a:pPr indent="-368300" lvl="0" marL="457200" rtl="0" algn="l">
              <a:spcBef>
                <a:spcPts val="0"/>
              </a:spcBef>
              <a:spcAft>
                <a:spcPts val="0"/>
              </a:spcAft>
              <a:buClr>
                <a:schemeClr val="accent1"/>
              </a:buClr>
              <a:buSzPts val="2200"/>
              <a:buChar char="●"/>
            </a:pPr>
            <a:r>
              <a:rPr lang="nl-NL" sz="2200"/>
              <a:t>Peer’s </a:t>
            </a:r>
            <a:r>
              <a:rPr lang="nl-NL" sz="2200">
                <a:solidFill>
                  <a:schemeClr val="dk1"/>
                </a:solidFill>
              </a:rPr>
              <a:t>Cellular </a:t>
            </a:r>
            <a:r>
              <a:rPr lang="nl-NL" sz="2200"/>
              <a:t>Carrier Name</a:t>
            </a:r>
            <a:endParaRPr sz="22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68"/>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Library</a:t>
            </a:r>
            <a:endParaRPr/>
          </a:p>
        </p:txBody>
      </p:sp>
      <p:sp>
        <p:nvSpPr>
          <p:cNvPr id="687" name="Google Shape;687;p68"/>
          <p:cNvSpPr txBox="1"/>
          <p:nvPr/>
        </p:nvSpPr>
        <p:spPr>
          <a:xfrm>
            <a:off x="883925" y="1153175"/>
            <a:ext cx="103023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200">
                <a:solidFill>
                  <a:schemeClr val="accent2"/>
                </a:solidFill>
              </a:rPr>
              <a:t>How does it work ?</a:t>
            </a:r>
            <a:endParaRPr sz="22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69"/>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Library</a:t>
            </a:r>
            <a:endParaRPr/>
          </a:p>
        </p:txBody>
      </p:sp>
      <p:sp>
        <p:nvSpPr>
          <p:cNvPr id="693" name="Google Shape;693;p69"/>
          <p:cNvSpPr txBox="1"/>
          <p:nvPr/>
        </p:nvSpPr>
        <p:spPr>
          <a:xfrm>
            <a:off x="883925" y="1153175"/>
            <a:ext cx="10302300" cy="44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2200">
                <a:solidFill>
                  <a:schemeClr val="accent2"/>
                </a:solidFill>
              </a:rPr>
              <a:t>Inputs: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User’s Cellular Carrier Name</a:t>
            </a:r>
            <a:endParaRPr sz="2200"/>
          </a:p>
          <a:p>
            <a:pPr indent="-368300" lvl="0" marL="457200" rtl="0" algn="l">
              <a:spcBef>
                <a:spcPts val="0"/>
              </a:spcBef>
              <a:spcAft>
                <a:spcPts val="0"/>
              </a:spcAft>
              <a:buClr>
                <a:schemeClr val="accent1"/>
              </a:buClr>
              <a:buSzPts val="2200"/>
              <a:buChar char="●"/>
            </a:pPr>
            <a:r>
              <a:rPr lang="nl-NL" sz="2200"/>
              <a:t>Peer’s IPv4 address</a:t>
            </a:r>
            <a:endParaRPr sz="2200"/>
          </a:p>
          <a:p>
            <a:pPr indent="-368300" lvl="0" marL="457200" rtl="0" algn="l">
              <a:spcBef>
                <a:spcPts val="0"/>
              </a:spcBef>
              <a:spcAft>
                <a:spcPts val="0"/>
              </a:spcAft>
              <a:buClr>
                <a:schemeClr val="accent1"/>
              </a:buClr>
              <a:buSzPts val="2200"/>
              <a:buChar char="●"/>
            </a:pPr>
            <a:r>
              <a:rPr lang="nl-NL" sz="2200"/>
              <a:t>Peer’s </a:t>
            </a:r>
            <a:r>
              <a:rPr lang="nl-NL" sz="2200">
                <a:solidFill>
                  <a:schemeClr val="dk1"/>
                </a:solidFill>
              </a:rPr>
              <a:t>Cellular </a:t>
            </a:r>
            <a:r>
              <a:rPr lang="nl-NL" sz="2200"/>
              <a:t>Carrier Name</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nl-NL" sz="2200">
                <a:solidFill>
                  <a:schemeClr val="accent2"/>
                </a:solidFill>
              </a:rPr>
              <a:t>Process: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Open ≅ 500 sockets</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6"/>
          <p:cNvSpPr txBox="1"/>
          <p:nvPr>
            <p:ph type="title"/>
          </p:nvPr>
        </p:nvSpPr>
        <p:spPr>
          <a:xfrm>
            <a:off x="375775" y="3149550"/>
            <a:ext cx="4074300" cy="558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3200"/>
              <a:buFont typeface="Roboto Slab"/>
              <a:buNone/>
            </a:pPr>
            <a:r>
              <a:rPr i="1" lang="nl-NL"/>
              <a:t>Problem Description</a:t>
            </a:r>
            <a:endParaRPr/>
          </a:p>
        </p:txBody>
      </p:sp>
      <p:sp>
        <p:nvSpPr>
          <p:cNvPr id="339" name="Google Shape;339;p16"/>
          <p:cNvSpPr txBox="1"/>
          <p:nvPr>
            <p:ph idx="12" type="sldNum"/>
          </p:nvPr>
        </p:nvSpPr>
        <p:spPr>
          <a:xfrm>
            <a:off x="11289785" y="6246130"/>
            <a:ext cx="182100" cy="17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nl-NL"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
        <p:nvSpPr>
          <p:cNvPr id="340" name="Google Shape;340;p16"/>
          <p:cNvSpPr txBox="1"/>
          <p:nvPr/>
        </p:nvSpPr>
        <p:spPr>
          <a:xfrm>
            <a:off x="4450075" y="0"/>
            <a:ext cx="7741800" cy="6858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1800"/>
              <a:buFont typeface="Arial"/>
              <a:buNone/>
            </a:pPr>
            <a:r>
              <a:rPr lang="nl-NL" sz="2900"/>
              <a:t>We want to </a:t>
            </a:r>
            <a:r>
              <a:rPr lang="nl-NL" sz="2900">
                <a:solidFill>
                  <a:schemeClr val="accent1"/>
                </a:solidFill>
              </a:rPr>
              <a:t>re</a:t>
            </a:r>
            <a:r>
              <a:rPr lang="nl-NL" sz="2900"/>
              <a:t>-decentralize the internet by overcoming restricted communications in </a:t>
            </a:r>
            <a:r>
              <a:rPr lang="nl-NL" sz="2900">
                <a:solidFill>
                  <a:schemeClr val="accent1"/>
                </a:solidFill>
              </a:rPr>
              <a:t>cellular networks</a:t>
            </a:r>
            <a:r>
              <a:rPr lang="nl-NL" sz="2900"/>
              <a:t> with </a:t>
            </a:r>
            <a:r>
              <a:rPr lang="nl-NL" sz="2900">
                <a:solidFill>
                  <a:schemeClr val="accent2"/>
                </a:solidFill>
              </a:rPr>
              <a:t>symmetric NATs</a:t>
            </a:r>
            <a:r>
              <a:rPr lang="nl-NL" sz="2900"/>
              <a:t> on </a:t>
            </a:r>
            <a:r>
              <a:rPr lang="nl-NL" sz="2900">
                <a:solidFill>
                  <a:schemeClr val="accent3"/>
                </a:solidFill>
              </a:rPr>
              <a:t>user’s space</a:t>
            </a:r>
            <a:r>
              <a:rPr lang="nl-NL" sz="2900">
                <a:solidFill>
                  <a:schemeClr val="accent2"/>
                </a:solidFill>
              </a:rPr>
              <a:t> </a:t>
            </a:r>
            <a:r>
              <a:rPr lang="nl-NL" sz="2900">
                <a:solidFill>
                  <a:schemeClr val="accent3"/>
                </a:solidFill>
              </a:rPr>
              <a:t>networking</a:t>
            </a:r>
            <a:r>
              <a:rPr lang="nl-NL" sz="2900"/>
              <a:t> on phones with their </a:t>
            </a:r>
            <a:r>
              <a:rPr lang="nl-NL" sz="2900">
                <a:solidFill>
                  <a:schemeClr val="accent4"/>
                </a:solidFill>
              </a:rPr>
              <a:t>original OS</a:t>
            </a:r>
            <a:endParaRPr sz="2900">
              <a:solidFill>
                <a:schemeClr val="accent4"/>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70"/>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Library</a:t>
            </a:r>
            <a:endParaRPr/>
          </a:p>
        </p:txBody>
      </p:sp>
      <p:sp>
        <p:nvSpPr>
          <p:cNvPr id="699" name="Google Shape;699;p70"/>
          <p:cNvSpPr txBox="1"/>
          <p:nvPr/>
        </p:nvSpPr>
        <p:spPr>
          <a:xfrm>
            <a:off x="883925" y="1153175"/>
            <a:ext cx="103023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200">
                <a:solidFill>
                  <a:schemeClr val="accent2"/>
                </a:solidFill>
              </a:rPr>
              <a:t>Inputs: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User’s Cellular Carrier Name</a:t>
            </a:r>
            <a:endParaRPr sz="2200"/>
          </a:p>
          <a:p>
            <a:pPr indent="-368300" lvl="0" marL="457200" rtl="0" algn="l">
              <a:spcBef>
                <a:spcPts val="0"/>
              </a:spcBef>
              <a:spcAft>
                <a:spcPts val="0"/>
              </a:spcAft>
              <a:buClr>
                <a:schemeClr val="accent1"/>
              </a:buClr>
              <a:buSzPts val="2200"/>
              <a:buChar char="●"/>
            </a:pPr>
            <a:r>
              <a:rPr lang="nl-NL" sz="2200"/>
              <a:t>Peer’s IPv4 address</a:t>
            </a:r>
            <a:endParaRPr sz="2200"/>
          </a:p>
          <a:p>
            <a:pPr indent="-368300" lvl="0" marL="457200" rtl="0" algn="l">
              <a:spcBef>
                <a:spcPts val="0"/>
              </a:spcBef>
              <a:spcAft>
                <a:spcPts val="0"/>
              </a:spcAft>
              <a:buClr>
                <a:schemeClr val="accent1"/>
              </a:buClr>
              <a:buSzPts val="2200"/>
              <a:buChar char="●"/>
            </a:pPr>
            <a:r>
              <a:rPr lang="nl-NL" sz="2200"/>
              <a:t>Peer’s </a:t>
            </a:r>
            <a:r>
              <a:rPr lang="nl-NL" sz="2200">
                <a:solidFill>
                  <a:schemeClr val="dk1"/>
                </a:solidFill>
              </a:rPr>
              <a:t>Cellular </a:t>
            </a:r>
            <a:r>
              <a:rPr lang="nl-NL" sz="2200"/>
              <a:t>Carrier Name</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nl-NL" sz="2200">
                <a:solidFill>
                  <a:schemeClr val="accent2"/>
                </a:solidFill>
              </a:rPr>
              <a:t>Process: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Open ≅ 500 sockets</a:t>
            </a:r>
            <a:endParaRPr sz="2200"/>
          </a:p>
          <a:p>
            <a:pPr indent="-368300" lvl="0" marL="457200" rtl="0" algn="l">
              <a:spcBef>
                <a:spcPts val="0"/>
              </a:spcBef>
              <a:spcAft>
                <a:spcPts val="0"/>
              </a:spcAft>
              <a:buClr>
                <a:schemeClr val="accent1"/>
              </a:buClr>
              <a:buSzPts val="2200"/>
              <a:buChar char="●"/>
            </a:pPr>
            <a:r>
              <a:rPr lang="nl-NL" sz="2200"/>
              <a:t>A percentage of time, chooses a port based on peer’s NAT algorithm</a:t>
            </a:r>
            <a:endParaRPr sz="2200"/>
          </a:p>
          <a:p>
            <a:pPr indent="0" lvl="0" marL="0" rtl="0" algn="l">
              <a:spcBef>
                <a:spcPts val="0"/>
              </a:spcBef>
              <a:spcAft>
                <a:spcPts val="0"/>
              </a:spcAft>
              <a:buNone/>
            </a:pPr>
            <a:r>
              <a:t/>
            </a:r>
            <a:endParaRPr sz="22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71"/>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Library</a:t>
            </a:r>
            <a:endParaRPr/>
          </a:p>
        </p:txBody>
      </p:sp>
      <p:sp>
        <p:nvSpPr>
          <p:cNvPr id="705" name="Google Shape;705;p71"/>
          <p:cNvSpPr txBox="1"/>
          <p:nvPr/>
        </p:nvSpPr>
        <p:spPr>
          <a:xfrm>
            <a:off x="883925" y="1153175"/>
            <a:ext cx="10302300" cy="440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200">
                <a:solidFill>
                  <a:schemeClr val="accent2"/>
                </a:solidFill>
              </a:rPr>
              <a:t>Inputs: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User’s Cellular Carrier Name</a:t>
            </a:r>
            <a:endParaRPr sz="2200"/>
          </a:p>
          <a:p>
            <a:pPr indent="-368300" lvl="0" marL="457200" rtl="0" algn="l">
              <a:spcBef>
                <a:spcPts val="0"/>
              </a:spcBef>
              <a:spcAft>
                <a:spcPts val="0"/>
              </a:spcAft>
              <a:buClr>
                <a:schemeClr val="accent1"/>
              </a:buClr>
              <a:buSzPts val="2200"/>
              <a:buChar char="●"/>
            </a:pPr>
            <a:r>
              <a:rPr lang="nl-NL" sz="2200"/>
              <a:t>Peer’s IPv4 address</a:t>
            </a:r>
            <a:endParaRPr sz="2200"/>
          </a:p>
          <a:p>
            <a:pPr indent="-368300" lvl="0" marL="457200" rtl="0" algn="l">
              <a:spcBef>
                <a:spcPts val="0"/>
              </a:spcBef>
              <a:spcAft>
                <a:spcPts val="0"/>
              </a:spcAft>
              <a:buClr>
                <a:schemeClr val="accent1"/>
              </a:buClr>
              <a:buSzPts val="2200"/>
              <a:buChar char="●"/>
            </a:pPr>
            <a:r>
              <a:rPr lang="nl-NL" sz="2200"/>
              <a:t>Peer’s </a:t>
            </a:r>
            <a:r>
              <a:rPr lang="nl-NL" sz="2200">
                <a:solidFill>
                  <a:schemeClr val="dk1"/>
                </a:solidFill>
              </a:rPr>
              <a:t>Cellular </a:t>
            </a:r>
            <a:r>
              <a:rPr lang="nl-NL" sz="2200"/>
              <a:t>Carrier Name</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nl-NL" sz="2200">
                <a:solidFill>
                  <a:schemeClr val="accent2"/>
                </a:solidFill>
              </a:rPr>
              <a:t>Process: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Open ≅ 500 sockets</a:t>
            </a:r>
            <a:endParaRPr sz="2200"/>
          </a:p>
          <a:p>
            <a:pPr indent="-368300" lvl="0" marL="457200" rtl="0" algn="l">
              <a:spcBef>
                <a:spcPts val="0"/>
              </a:spcBef>
              <a:spcAft>
                <a:spcPts val="0"/>
              </a:spcAft>
              <a:buClr>
                <a:schemeClr val="accent1"/>
              </a:buClr>
              <a:buSzPts val="2200"/>
              <a:buChar char="●"/>
            </a:pPr>
            <a:r>
              <a:rPr lang="nl-NL" sz="2200">
                <a:solidFill>
                  <a:schemeClr val="dk1"/>
                </a:solidFill>
              </a:rPr>
              <a:t>A percentage of time, chooses a port based on peer’s NAT algorithm</a:t>
            </a:r>
            <a:endParaRPr sz="2200"/>
          </a:p>
          <a:p>
            <a:pPr indent="-368300" lvl="0" marL="457200" rtl="0" algn="l">
              <a:spcBef>
                <a:spcPts val="0"/>
              </a:spcBef>
              <a:spcAft>
                <a:spcPts val="0"/>
              </a:spcAft>
              <a:buClr>
                <a:schemeClr val="accent1"/>
              </a:buClr>
              <a:buSzPts val="2200"/>
              <a:buChar char="●"/>
            </a:pPr>
            <a:r>
              <a:rPr lang="nl-NL" sz="2200"/>
              <a:t>Random ports the rest of the time </a:t>
            </a:r>
            <a:endParaRPr sz="2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2"/>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NAT Puncturing Library</a:t>
            </a:r>
            <a:endParaRPr/>
          </a:p>
        </p:txBody>
      </p:sp>
      <p:sp>
        <p:nvSpPr>
          <p:cNvPr id="711" name="Google Shape;711;p72"/>
          <p:cNvSpPr txBox="1"/>
          <p:nvPr/>
        </p:nvSpPr>
        <p:spPr>
          <a:xfrm>
            <a:off x="883925" y="1153175"/>
            <a:ext cx="10302300" cy="44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2200">
                <a:solidFill>
                  <a:schemeClr val="accent2"/>
                </a:solidFill>
              </a:rPr>
              <a:t>Inputs: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User’s Cellular Carrier Name</a:t>
            </a:r>
            <a:endParaRPr sz="2200"/>
          </a:p>
          <a:p>
            <a:pPr indent="-368300" lvl="0" marL="457200" rtl="0" algn="l">
              <a:spcBef>
                <a:spcPts val="0"/>
              </a:spcBef>
              <a:spcAft>
                <a:spcPts val="0"/>
              </a:spcAft>
              <a:buClr>
                <a:schemeClr val="accent1"/>
              </a:buClr>
              <a:buSzPts val="2200"/>
              <a:buChar char="●"/>
            </a:pPr>
            <a:r>
              <a:rPr lang="nl-NL" sz="2200"/>
              <a:t>Peer’s IPv4 address</a:t>
            </a:r>
            <a:endParaRPr sz="2200"/>
          </a:p>
          <a:p>
            <a:pPr indent="-368300" lvl="0" marL="457200" rtl="0" algn="l">
              <a:spcBef>
                <a:spcPts val="0"/>
              </a:spcBef>
              <a:spcAft>
                <a:spcPts val="0"/>
              </a:spcAft>
              <a:buClr>
                <a:schemeClr val="accent1"/>
              </a:buClr>
              <a:buSzPts val="2200"/>
              <a:buChar char="●"/>
            </a:pPr>
            <a:r>
              <a:rPr lang="nl-NL" sz="2200"/>
              <a:t>Peer’s </a:t>
            </a:r>
            <a:r>
              <a:rPr lang="nl-NL" sz="2200">
                <a:solidFill>
                  <a:schemeClr val="dk1"/>
                </a:solidFill>
              </a:rPr>
              <a:t>Cellular </a:t>
            </a:r>
            <a:r>
              <a:rPr lang="nl-NL" sz="2200"/>
              <a:t>Carrier Name</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nl-NL" sz="2200">
                <a:solidFill>
                  <a:schemeClr val="accent2"/>
                </a:solidFill>
              </a:rPr>
              <a:t>Process:</a:t>
            </a:r>
            <a:endParaRPr sz="2200">
              <a:solidFill>
                <a:schemeClr val="accent2"/>
              </a:solidFill>
            </a:endParaRPr>
          </a:p>
          <a:p>
            <a:pPr indent="-368300" lvl="0" marL="457200" rtl="0" algn="l">
              <a:spcBef>
                <a:spcPts val="0"/>
              </a:spcBef>
              <a:spcAft>
                <a:spcPts val="0"/>
              </a:spcAft>
              <a:buClr>
                <a:schemeClr val="accent1"/>
              </a:buClr>
              <a:buSzPts val="2200"/>
              <a:buChar char="●"/>
            </a:pPr>
            <a:r>
              <a:rPr lang="nl-NL" sz="2200"/>
              <a:t>Open ≅ 500 sockets</a:t>
            </a:r>
            <a:endParaRPr sz="2200"/>
          </a:p>
          <a:p>
            <a:pPr indent="-368300" lvl="0" marL="457200" rtl="0" algn="l">
              <a:spcBef>
                <a:spcPts val="0"/>
              </a:spcBef>
              <a:spcAft>
                <a:spcPts val="0"/>
              </a:spcAft>
              <a:buClr>
                <a:schemeClr val="accent1"/>
              </a:buClr>
              <a:buSzPts val="2200"/>
              <a:buChar char="●"/>
            </a:pPr>
            <a:r>
              <a:rPr lang="nl-NL" sz="2200"/>
              <a:t>Predict ports based on peer’s NAT algorithm some time </a:t>
            </a:r>
            <a:endParaRPr sz="2200"/>
          </a:p>
          <a:p>
            <a:pPr indent="-368300" lvl="0" marL="457200" rtl="0" algn="l">
              <a:spcBef>
                <a:spcPts val="0"/>
              </a:spcBef>
              <a:spcAft>
                <a:spcPts val="0"/>
              </a:spcAft>
              <a:buClr>
                <a:schemeClr val="accent1"/>
              </a:buClr>
              <a:buSzPts val="2200"/>
              <a:buChar char="●"/>
            </a:pPr>
            <a:r>
              <a:rPr lang="nl-NL" sz="2200"/>
              <a:t>Random ports rest of the time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nl-NL" sz="2200">
                <a:solidFill>
                  <a:schemeClr val="accent2"/>
                </a:solidFill>
              </a:rPr>
              <a:t>Return</a:t>
            </a:r>
            <a:r>
              <a:rPr lang="nl-NL" sz="2200">
                <a:solidFill>
                  <a:schemeClr val="accent2"/>
                </a:solidFill>
              </a:rPr>
              <a:t>:</a:t>
            </a:r>
            <a:endParaRPr sz="2200">
              <a:solidFill>
                <a:schemeClr val="accent2"/>
              </a:solidFill>
            </a:endParaRPr>
          </a:p>
          <a:p>
            <a:pPr indent="0" lvl="0" marL="0" rtl="0" algn="l">
              <a:spcBef>
                <a:spcPts val="0"/>
              </a:spcBef>
              <a:spcAft>
                <a:spcPts val="0"/>
              </a:spcAft>
              <a:buNone/>
            </a:pPr>
            <a:r>
              <a:rPr lang="nl-NL" sz="2200">
                <a:solidFill>
                  <a:schemeClr val="accent1"/>
                </a:solidFill>
              </a:rPr>
              <a:t>⇒</a:t>
            </a:r>
            <a:r>
              <a:rPr lang="nl-NL" sz="2200"/>
              <a:t> Peer’s port number and the socket where the connection is occured from</a:t>
            </a:r>
            <a:endParaRPr sz="22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73"/>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Reminder before results!!!</a:t>
            </a:r>
            <a:endParaRPr/>
          </a:p>
        </p:txBody>
      </p:sp>
      <p:sp>
        <p:nvSpPr>
          <p:cNvPr id="717" name="Google Shape;717;p73"/>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2100"/>
              <a:t>An </a:t>
            </a:r>
            <a:r>
              <a:rPr lang="nl-NL" sz="2100">
                <a:solidFill>
                  <a:schemeClr val="accent2"/>
                </a:solidFill>
              </a:rPr>
              <a:t>attempt</a:t>
            </a:r>
            <a:r>
              <a:rPr lang="nl-NL" sz="2100"/>
              <a:t> is comprised of </a:t>
            </a:r>
            <a:endParaRPr sz="2100"/>
          </a:p>
          <a:p>
            <a:pPr indent="0" lvl="0" marL="0" marR="0" rtl="0" algn="ctr">
              <a:lnSpc>
                <a:spcPct val="100000"/>
              </a:lnSpc>
              <a:spcBef>
                <a:spcPts val="0"/>
              </a:spcBef>
              <a:spcAft>
                <a:spcPts val="0"/>
              </a:spcAft>
              <a:buNone/>
            </a:pPr>
            <a:r>
              <a:rPr b="1" lang="nl-NL" sz="2100"/>
              <a:t>at most</a:t>
            </a:r>
            <a:r>
              <a:rPr lang="nl-NL" sz="2100"/>
              <a:t> </a:t>
            </a:r>
            <a:r>
              <a:rPr lang="nl-NL" sz="2100">
                <a:solidFill>
                  <a:schemeClr val="accent3"/>
                </a:solidFill>
              </a:rPr>
              <a:t>243587</a:t>
            </a:r>
            <a:r>
              <a:rPr lang="nl-NL" sz="2100">
                <a:solidFill>
                  <a:schemeClr val="accent6"/>
                </a:solidFill>
              </a:rPr>
              <a:t>*</a:t>
            </a:r>
            <a:r>
              <a:rPr lang="nl-NL" sz="2100"/>
              <a:t> connection initiation packets</a:t>
            </a:r>
            <a:endParaRPr sz="2100"/>
          </a:p>
          <a:p>
            <a:pPr indent="0" lvl="0" marL="0" marR="0" rtl="0" algn="ctr">
              <a:lnSpc>
                <a:spcPct val="100000"/>
              </a:lnSpc>
              <a:spcBef>
                <a:spcPts val="0"/>
              </a:spcBef>
              <a:spcAft>
                <a:spcPts val="0"/>
              </a:spcAft>
              <a:buNone/>
            </a:pPr>
            <a:r>
              <a:rPr lang="nl-NL" sz="2100"/>
              <a:t>sequentially transmitted at minimum possible interval</a:t>
            </a:r>
            <a:endParaRPr sz="2100"/>
          </a:p>
          <a:p>
            <a:pPr indent="0" lvl="0" marL="0" marR="0" rtl="0" algn="ctr">
              <a:lnSpc>
                <a:spcPct val="100000"/>
              </a:lnSpc>
              <a:spcBef>
                <a:spcPts val="0"/>
              </a:spcBef>
              <a:spcAft>
                <a:spcPts val="0"/>
              </a:spcAft>
              <a:buNone/>
            </a:pPr>
            <a:r>
              <a:t/>
            </a:r>
            <a:endParaRPr sz="2100"/>
          </a:p>
          <a:p>
            <a:pPr indent="0" lvl="0" marL="0" marR="0" rtl="0" algn="ctr">
              <a:lnSpc>
                <a:spcPct val="100000"/>
              </a:lnSpc>
              <a:spcBef>
                <a:spcPts val="0"/>
              </a:spcBef>
              <a:spcAft>
                <a:spcPts val="0"/>
              </a:spcAft>
              <a:buNone/>
            </a:pPr>
            <a:r>
              <a:t/>
            </a:r>
            <a:endParaRPr sz="2100"/>
          </a:p>
          <a:p>
            <a:pPr indent="0" lvl="0" marL="0" marR="0" rtl="0" algn="l">
              <a:lnSpc>
                <a:spcPct val="100000"/>
              </a:lnSpc>
              <a:spcBef>
                <a:spcPts val="0"/>
              </a:spcBef>
              <a:spcAft>
                <a:spcPts val="0"/>
              </a:spcAft>
              <a:buNone/>
            </a:pPr>
            <a:r>
              <a:t/>
            </a:r>
            <a:endParaRPr sz="2100"/>
          </a:p>
          <a:p>
            <a:pPr indent="0" lvl="0" marL="0" marR="0" rtl="0" algn="ctr">
              <a:lnSpc>
                <a:spcPct val="100000"/>
              </a:lnSpc>
              <a:spcBef>
                <a:spcPts val="0"/>
              </a:spcBef>
              <a:spcAft>
                <a:spcPts val="0"/>
              </a:spcAft>
              <a:buNone/>
            </a:pPr>
            <a:r>
              <a:rPr lang="nl-NL" sz="2100"/>
              <a:t>An </a:t>
            </a:r>
            <a:r>
              <a:rPr lang="nl-NL" sz="2100">
                <a:solidFill>
                  <a:schemeClr val="accent2"/>
                </a:solidFill>
              </a:rPr>
              <a:t>attempt</a:t>
            </a:r>
            <a:r>
              <a:rPr lang="nl-NL" sz="2100"/>
              <a:t> ends </a:t>
            </a:r>
            <a:endParaRPr sz="2100"/>
          </a:p>
          <a:p>
            <a:pPr indent="0" lvl="0" marL="0" marR="0" rtl="0" algn="ctr">
              <a:lnSpc>
                <a:spcPct val="100000"/>
              </a:lnSpc>
              <a:spcBef>
                <a:spcPts val="0"/>
              </a:spcBef>
              <a:spcAft>
                <a:spcPts val="0"/>
              </a:spcAft>
              <a:buNone/>
            </a:pPr>
            <a:r>
              <a:rPr lang="nl-NL" sz="2100"/>
              <a:t>as soon as a response is </a:t>
            </a:r>
            <a:r>
              <a:rPr lang="nl-NL" sz="2100">
                <a:solidFill>
                  <a:schemeClr val="accent4"/>
                </a:solidFill>
              </a:rPr>
              <a:t>received</a:t>
            </a:r>
            <a:endParaRPr sz="2100">
              <a:solidFill>
                <a:schemeClr val="accent4"/>
              </a:solidFill>
            </a:endParaRPr>
          </a:p>
          <a:p>
            <a:pPr indent="0" lvl="0" marL="0" marR="0" rtl="0" algn="ctr">
              <a:lnSpc>
                <a:spcPct val="100000"/>
              </a:lnSpc>
              <a:spcBef>
                <a:spcPts val="0"/>
              </a:spcBef>
              <a:spcAft>
                <a:spcPts val="0"/>
              </a:spcAft>
              <a:buNone/>
            </a:pPr>
            <a:r>
              <a:rPr lang="nl-NL" sz="2100"/>
              <a:t>or</a:t>
            </a:r>
            <a:endParaRPr sz="2100"/>
          </a:p>
          <a:p>
            <a:pPr indent="0" lvl="0" marL="0" marR="0" rtl="0" algn="ctr">
              <a:lnSpc>
                <a:spcPct val="100000"/>
              </a:lnSpc>
              <a:spcBef>
                <a:spcPts val="0"/>
              </a:spcBef>
              <a:spcAft>
                <a:spcPts val="0"/>
              </a:spcAft>
              <a:buNone/>
            </a:pPr>
            <a:r>
              <a:rPr lang="nl-NL" sz="2100"/>
              <a:t>no response is received </a:t>
            </a:r>
            <a:r>
              <a:rPr lang="nl-NL" sz="2100">
                <a:solidFill>
                  <a:schemeClr val="accent4"/>
                </a:solidFill>
              </a:rPr>
              <a:t>60 seconds after sending the last packet</a:t>
            </a:r>
            <a:endParaRPr sz="2100">
              <a:solidFill>
                <a:schemeClr val="accent4"/>
              </a:solidFill>
            </a:endParaRPr>
          </a:p>
        </p:txBody>
      </p:sp>
      <p:sp>
        <p:nvSpPr>
          <p:cNvPr id="718" name="Google Shape;718;p73"/>
          <p:cNvSpPr txBox="1"/>
          <p:nvPr/>
        </p:nvSpPr>
        <p:spPr>
          <a:xfrm>
            <a:off x="8453125" y="5567675"/>
            <a:ext cx="2987100" cy="711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nl-NL" sz="1300">
                <a:solidFill>
                  <a:schemeClr val="accent6"/>
                </a:solidFill>
              </a:rPr>
              <a:t>*</a:t>
            </a:r>
            <a:r>
              <a:rPr lang="nl-NL" sz="1300">
                <a:solidFill>
                  <a:schemeClr val="dk1"/>
                </a:solidFill>
              </a:rPr>
              <a:t> 243587 is the birthday-paradox based 99.9% probability</a:t>
            </a:r>
            <a:endParaRPr sz="1300">
              <a:solidFill>
                <a:schemeClr val="dk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4"/>
          <p:cNvSpPr txBox="1"/>
          <p:nvPr/>
        </p:nvSpPr>
        <p:spPr>
          <a:xfrm>
            <a:off x="705150" y="579439"/>
            <a:ext cx="10989000" cy="5151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976"/>
              <a:buFont typeface="Roboto Slab"/>
              <a:buNone/>
            </a:pPr>
            <a:r>
              <a:rPr i="1" lang="nl-NL" sz="4376">
                <a:solidFill>
                  <a:schemeClr val="accent1"/>
                </a:solidFill>
                <a:latin typeface="Roboto Slab"/>
                <a:ea typeface="Roboto Slab"/>
                <a:cs typeface="Roboto Slab"/>
                <a:sym typeface="Roboto Slab"/>
              </a:rPr>
              <a:t>Random vs cellular provider aware NAT Puncturing</a:t>
            </a:r>
            <a:r>
              <a:rPr i="1" lang="nl-NL" sz="4376">
                <a:solidFill>
                  <a:schemeClr val="accent1"/>
                </a:solidFill>
                <a:latin typeface="Roboto Slab"/>
                <a:ea typeface="Roboto Slab"/>
                <a:cs typeface="Roboto Slab"/>
                <a:sym typeface="Roboto Slab"/>
              </a:rPr>
              <a:t> </a:t>
            </a:r>
            <a:endParaRPr sz="2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75"/>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29" name="Google Shape;729;p75"/>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solidFill>
                <a:schemeClr val="dk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76"/>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35" name="Google Shape;735;p76"/>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solidFill>
                <a:schemeClr val="dk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77"/>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41" name="Google Shape;741;p77"/>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p>
          <a:p>
            <a:pPr indent="-361950" lvl="0" marL="457200" rtl="0" algn="l">
              <a:spcBef>
                <a:spcPts val="0"/>
              </a:spcBef>
              <a:spcAft>
                <a:spcPts val="0"/>
              </a:spcAft>
              <a:buClr>
                <a:schemeClr val="accent1"/>
              </a:buClr>
              <a:buSzPts val="2100"/>
              <a:buChar char="●"/>
            </a:pPr>
            <a:r>
              <a:rPr lang="nl-NL" sz="2100">
                <a:solidFill>
                  <a:schemeClr val="dk1"/>
                </a:solidFill>
              </a:rPr>
              <a:t>Lebara - Odido (Netherlands): Success Rate:    0% </a:t>
            </a:r>
            <a:r>
              <a:rPr lang="nl-NL" sz="2100">
                <a:solidFill>
                  <a:schemeClr val="accent1"/>
                </a:solidFill>
              </a:rPr>
              <a:t>⇒</a:t>
            </a:r>
            <a:r>
              <a:rPr lang="nl-NL" sz="2100">
                <a:solidFill>
                  <a:schemeClr val="dk1"/>
                </a:solidFill>
              </a:rPr>
              <a:t> 60%</a:t>
            </a:r>
            <a:endParaRPr sz="2100">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78"/>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47" name="Google Shape;747;p78"/>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p>
          <a:p>
            <a:pPr indent="-361950" lvl="0" marL="457200" rtl="0" algn="l">
              <a:spcBef>
                <a:spcPts val="0"/>
              </a:spcBef>
              <a:spcAft>
                <a:spcPts val="0"/>
              </a:spcAft>
              <a:buClr>
                <a:schemeClr val="accent1"/>
              </a:buClr>
              <a:buSzPts val="2100"/>
              <a:buChar char="●"/>
            </a:pPr>
            <a:r>
              <a:rPr lang="nl-NL" sz="2100">
                <a:solidFill>
                  <a:schemeClr val="dk1"/>
                </a:solidFill>
              </a:rPr>
              <a:t>Lebara - Odido (Netherlands): Success Rate:    0% </a:t>
            </a:r>
            <a:r>
              <a:rPr lang="nl-NL" sz="2100">
                <a:solidFill>
                  <a:schemeClr val="accent1"/>
                </a:solidFill>
              </a:rPr>
              <a:t>⇒</a:t>
            </a:r>
            <a:r>
              <a:rPr lang="nl-NL" sz="2100">
                <a:solidFill>
                  <a:schemeClr val="dk1"/>
                </a:solidFill>
              </a:rPr>
              <a:t> 60%</a:t>
            </a:r>
            <a:endParaRPr sz="2100"/>
          </a:p>
          <a:p>
            <a:pPr indent="-361950" lvl="0" marL="457200" rtl="0" algn="l">
              <a:spcBef>
                <a:spcPts val="0"/>
              </a:spcBef>
              <a:spcAft>
                <a:spcPts val="0"/>
              </a:spcAft>
              <a:buClr>
                <a:schemeClr val="accent1"/>
              </a:buClr>
              <a:buSzPts val="2100"/>
              <a:buChar char="●"/>
            </a:pPr>
            <a:r>
              <a:rPr lang="nl-NL" sz="2100"/>
              <a:t>Lebara - VodaFone (Netherlands): Success Rate:   10% </a:t>
            </a:r>
            <a:r>
              <a:rPr lang="nl-NL" sz="2100">
                <a:solidFill>
                  <a:schemeClr val="accent1"/>
                </a:solidFill>
              </a:rPr>
              <a:t>⇒</a:t>
            </a:r>
            <a:r>
              <a:rPr lang="nl-NL" sz="2100"/>
              <a:t> 60%</a:t>
            </a:r>
            <a:endParaRPr sz="2100">
              <a:solidFill>
                <a:schemeClr val="dk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79"/>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53" name="Google Shape;753;p79"/>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p>
          <a:p>
            <a:pPr indent="-361950" lvl="0" marL="457200" rtl="0" algn="l">
              <a:spcBef>
                <a:spcPts val="0"/>
              </a:spcBef>
              <a:spcAft>
                <a:spcPts val="0"/>
              </a:spcAft>
              <a:buClr>
                <a:schemeClr val="accent1"/>
              </a:buClr>
              <a:buSzPts val="2100"/>
              <a:buChar char="●"/>
            </a:pPr>
            <a:r>
              <a:rPr lang="nl-NL" sz="2100">
                <a:solidFill>
                  <a:schemeClr val="dk1"/>
                </a:solidFill>
              </a:rPr>
              <a:t>Lebara - Odido (Netherlands): Success Rate:    0% </a:t>
            </a:r>
            <a:r>
              <a:rPr lang="nl-NL" sz="2100">
                <a:solidFill>
                  <a:schemeClr val="accent1"/>
                </a:solidFill>
              </a:rPr>
              <a:t>⇒</a:t>
            </a:r>
            <a:r>
              <a:rPr lang="nl-NL" sz="2100">
                <a:solidFill>
                  <a:schemeClr val="dk1"/>
                </a:solidFill>
              </a:rPr>
              <a:t> 60%</a:t>
            </a:r>
            <a:endParaRPr sz="2100"/>
          </a:p>
          <a:p>
            <a:pPr indent="-361950" lvl="0" marL="457200" rtl="0" algn="l">
              <a:spcBef>
                <a:spcPts val="0"/>
              </a:spcBef>
              <a:spcAft>
                <a:spcPts val="0"/>
              </a:spcAft>
              <a:buClr>
                <a:schemeClr val="accent1"/>
              </a:buClr>
              <a:buSzPts val="2100"/>
              <a:buChar char="●"/>
            </a:pPr>
            <a:r>
              <a:rPr lang="nl-NL" sz="2100"/>
              <a:t>Lebara - VodaFone (Netherlands): Success Rate:   10% </a:t>
            </a:r>
            <a:r>
              <a:rPr lang="nl-NL" sz="2100">
                <a:solidFill>
                  <a:schemeClr val="accent1"/>
                </a:solidFill>
              </a:rPr>
              <a:t>⇒</a:t>
            </a:r>
            <a:r>
              <a:rPr lang="nl-NL" sz="2100"/>
              <a:t> 60%</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nl-NL" sz="2100">
                <a:solidFill>
                  <a:schemeClr val="accent2"/>
                </a:solidFill>
              </a:rPr>
              <a:t>General Improvements</a:t>
            </a:r>
            <a:endParaRPr sz="2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7"/>
          <p:cNvSpPr txBox="1"/>
          <p:nvPr>
            <p:ph type="title"/>
          </p:nvPr>
        </p:nvSpPr>
        <p:spPr>
          <a:xfrm>
            <a:off x="698500" y="741499"/>
            <a:ext cx="3147900" cy="490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nl-NL"/>
              <a:t>Solution	</a:t>
            </a:r>
            <a:endParaRPr/>
          </a:p>
        </p:txBody>
      </p:sp>
      <p:sp>
        <p:nvSpPr>
          <p:cNvPr id="346" name="Google Shape;346;p17"/>
          <p:cNvSpPr txBox="1"/>
          <p:nvPr/>
        </p:nvSpPr>
        <p:spPr>
          <a:xfrm>
            <a:off x="4470400" y="10150"/>
            <a:ext cx="7721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2900">
                <a:solidFill>
                  <a:schemeClr val="accent1"/>
                </a:solidFill>
              </a:rPr>
              <a:t>DeToks: </a:t>
            </a:r>
            <a:endParaRPr sz="2900">
              <a:solidFill>
                <a:schemeClr val="accent1"/>
              </a:solidFill>
            </a:endParaRPr>
          </a:p>
          <a:p>
            <a:pPr indent="0" lvl="0" marL="0" rtl="0" algn="ctr">
              <a:spcBef>
                <a:spcPts val="0"/>
              </a:spcBef>
              <a:spcAft>
                <a:spcPts val="0"/>
              </a:spcAft>
              <a:buNone/>
            </a:pPr>
            <a:r>
              <a:rPr lang="nl-NL" sz="2900"/>
              <a:t>Tribler lab’s Distributed </a:t>
            </a:r>
            <a:r>
              <a:rPr lang="nl-NL" sz="2900">
                <a:solidFill>
                  <a:schemeClr val="accent3"/>
                </a:solidFill>
              </a:rPr>
              <a:t>TikTok</a:t>
            </a:r>
            <a:r>
              <a:rPr lang="nl-NL" sz="2900"/>
              <a:t>-like </a:t>
            </a:r>
            <a:endParaRPr sz="2900"/>
          </a:p>
          <a:p>
            <a:pPr indent="0" lvl="0" marL="0" rtl="0" algn="ctr">
              <a:spcBef>
                <a:spcPts val="0"/>
              </a:spcBef>
              <a:spcAft>
                <a:spcPts val="0"/>
              </a:spcAft>
              <a:buNone/>
            </a:pPr>
            <a:r>
              <a:rPr lang="nl-NL" sz="2900">
                <a:solidFill>
                  <a:schemeClr val="accent4"/>
                </a:solidFill>
              </a:rPr>
              <a:t>Social Media </a:t>
            </a:r>
            <a:r>
              <a:rPr lang="nl-NL" sz="2900">
                <a:solidFill>
                  <a:schemeClr val="dk1"/>
                </a:solidFill>
              </a:rPr>
              <a:t>app</a:t>
            </a:r>
            <a:endParaRPr sz="2900">
              <a:solidFill>
                <a:schemeClr val="dk1"/>
              </a:solidFill>
            </a:endParaRPr>
          </a:p>
        </p:txBody>
      </p:sp>
      <p:pic>
        <p:nvPicPr>
          <p:cNvPr id="347" name="Google Shape;347;p17"/>
          <p:cNvPicPr preferRelativeResize="0"/>
          <p:nvPr/>
        </p:nvPicPr>
        <p:blipFill>
          <a:blip r:embed="rId3">
            <a:alphaModFix/>
          </a:blip>
          <a:stretch>
            <a:fillRect/>
          </a:stretch>
        </p:blipFill>
        <p:spPr>
          <a:xfrm>
            <a:off x="0" y="1931051"/>
            <a:ext cx="4470400" cy="33528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80"/>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59" name="Google Shape;759;p80"/>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p>
          <a:p>
            <a:pPr indent="-361950" lvl="0" marL="457200" rtl="0" algn="l">
              <a:spcBef>
                <a:spcPts val="0"/>
              </a:spcBef>
              <a:spcAft>
                <a:spcPts val="0"/>
              </a:spcAft>
              <a:buClr>
                <a:schemeClr val="accent1"/>
              </a:buClr>
              <a:buSzPts val="2100"/>
              <a:buChar char="●"/>
            </a:pPr>
            <a:r>
              <a:rPr lang="nl-NL" sz="2100">
                <a:solidFill>
                  <a:schemeClr val="dk1"/>
                </a:solidFill>
              </a:rPr>
              <a:t>Lebara - Odido (Netherlands): Success Rate:    0% </a:t>
            </a:r>
            <a:r>
              <a:rPr lang="nl-NL" sz="2100">
                <a:solidFill>
                  <a:schemeClr val="accent1"/>
                </a:solidFill>
              </a:rPr>
              <a:t>⇒</a:t>
            </a:r>
            <a:r>
              <a:rPr lang="nl-NL" sz="2100">
                <a:solidFill>
                  <a:schemeClr val="dk1"/>
                </a:solidFill>
              </a:rPr>
              <a:t> 60%</a:t>
            </a:r>
            <a:endParaRPr sz="2100"/>
          </a:p>
          <a:p>
            <a:pPr indent="-361950" lvl="0" marL="457200" rtl="0" algn="l">
              <a:spcBef>
                <a:spcPts val="0"/>
              </a:spcBef>
              <a:spcAft>
                <a:spcPts val="0"/>
              </a:spcAft>
              <a:buClr>
                <a:schemeClr val="accent1"/>
              </a:buClr>
              <a:buSzPts val="2100"/>
              <a:buChar char="●"/>
            </a:pPr>
            <a:r>
              <a:rPr lang="nl-NL" sz="2100"/>
              <a:t>Lebara - VodaFone (Netherlands): Success Rate:   10% </a:t>
            </a:r>
            <a:r>
              <a:rPr lang="nl-NL" sz="2100">
                <a:solidFill>
                  <a:schemeClr val="accent1"/>
                </a:solidFill>
              </a:rPr>
              <a:t>⇒</a:t>
            </a:r>
            <a:r>
              <a:rPr lang="nl-NL" sz="2100"/>
              <a:t> 60%</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nl-NL" sz="2100">
                <a:solidFill>
                  <a:schemeClr val="accent2"/>
                </a:solidFill>
              </a:rPr>
              <a:t>General Improvements</a:t>
            </a:r>
            <a:endParaRPr sz="2100">
              <a:solidFill>
                <a:schemeClr val="accent2"/>
              </a:solidFill>
            </a:endParaRPr>
          </a:p>
          <a:p>
            <a:pPr indent="0" lvl="0" marL="0" rtl="0" algn="l">
              <a:spcBef>
                <a:spcPts val="0"/>
              </a:spcBef>
              <a:spcAft>
                <a:spcPts val="0"/>
              </a:spcAft>
              <a:buNone/>
            </a:pPr>
            <a:r>
              <a:rPr lang="nl-NL" sz="2100">
                <a:solidFill>
                  <a:schemeClr val="dk1"/>
                </a:solidFill>
              </a:rPr>
              <a:t>Pairs that connected successfully </a:t>
            </a:r>
            <a:endParaRPr sz="2100">
              <a:solidFill>
                <a:schemeClr val="dk1"/>
              </a:solidFill>
            </a:endParaRPr>
          </a:p>
          <a:p>
            <a:pPr indent="-355600" lvl="0" marL="457200" rtl="0" algn="l">
              <a:spcBef>
                <a:spcPts val="0"/>
              </a:spcBef>
              <a:spcAft>
                <a:spcPts val="0"/>
              </a:spcAft>
              <a:buClr>
                <a:schemeClr val="accent1"/>
              </a:buClr>
              <a:buSzPts val="2000"/>
              <a:buChar char="●"/>
            </a:pPr>
            <a:r>
              <a:rPr lang="nl-NL" sz="2100">
                <a:solidFill>
                  <a:schemeClr val="dk1"/>
                </a:solidFill>
              </a:rPr>
              <a:t>Netherlands: 5/15 </a:t>
            </a:r>
            <a:r>
              <a:rPr lang="nl-NL" sz="2100">
                <a:solidFill>
                  <a:schemeClr val="accent1"/>
                </a:solidFill>
              </a:rPr>
              <a:t>⇒</a:t>
            </a:r>
            <a:r>
              <a:rPr lang="nl-NL" sz="2100">
                <a:solidFill>
                  <a:schemeClr val="dk1"/>
                </a:solidFill>
              </a:rPr>
              <a:t> 8/15                  </a:t>
            </a:r>
            <a:r>
              <a:rPr lang="nl-NL" sz="2500">
                <a:solidFill>
                  <a:schemeClr val="accent4"/>
                </a:solidFill>
              </a:rPr>
              <a:t>60%</a:t>
            </a:r>
            <a:r>
              <a:rPr lang="nl-NL" sz="2500">
                <a:solidFill>
                  <a:schemeClr val="dk1"/>
                </a:solidFill>
              </a:rPr>
              <a:t> </a:t>
            </a:r>
            <a:r>
              <a:rPr lang="nl-NL" sz="2500">
                <a:solidFill>
                  <a:schemeClr val="accent1"/>
                </a:solidFill>
              </a:rPr>
              <a:t>⇑</a:t>
            </a:r>
            <a:endParaRPr sz="2100">
              <a:solidFill>
                <a:schemeClr val="dk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81"/>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65" name="Google Shape;765;p81"/>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p>
          <a:p>
            <a:pPr indent="-361950" lvl="0" marL="457200" rtl="0" algn="l">
              <a:spcBef>
                <a:spcPts val="0"/>
              </a:spcBef>
              <a:spcAft>
                <a:spcPts val="0"/>
              </a:spcAft>
              <a:buClr>
                <a:schemeClr val="accent1"/>
              </a:buClr>
              <a:buSzPts val="2100"/>
              <a:buChar char="●"/>
            </a:pPr>
            <a:r>
              <a:rPr lang="nl-NL" sz="2100">
                <a:solidFill>
                  <a:schemeClr val="dk1"/>
                </a:solidFill>
              </a:rPr>
              <a:t>Lebara - Odido (Netherlands): Success Rate:    0% </a:t>
            </a:r>
            <a:r>
              <a:rPr lang="nl-NL" sz="2100">
                <a:solidFill>
                  <a:schemeClr val="accent1"/>
                </a:solidFill>
              </a:rPr>
              <a:t>⇒</a:t>
            </a:r>
            <a:r>
              <a:rPr lang="nl-NL" sz="2100">
                <a:solidFill>
                  <a:schemeClr val="dk1"/>
                </a:solidFill>
              </a:rPr>
              <a:t> 60%</a:t>
            </a:r>
            <a:endParaRPr sz="2100"/>
          </a:p>
          <a:p>
            <a:pPr indent="-361950" lvl="0" marL="457200" rtl="0" algn="l">
              <a:spcBef>
                <a:spcPts val="0"/>
              </a:spcBef>
              <a:spcAft>
                <a:spcPts val="0"/>
              </a:spcAft>
              <a:buClr>
                <a:schemeClr val="accent1"/>
              </a:buClr>
              <a:buSzPts val="2100"/>
              <a:buChar char="●"/>
            </a:pPr>
            <a:r>
              <a:rPr lang="nl-NL" sz="2100"/>
              <a:t>Lebara - VodaFone (Netherlands): Success Rate:   10% </a:t>
            </a:r>
            <a:r>
              <a:rPr lang="nl-NL" sz="2100">
                <a:solidFill>
                  <a:schemeClr val="accent1"/>
                </a:solidFill>
              </a:rPr>
              <a:t>⇒</a:t>
            </a:r>
            <a:r>
              <a:rPr lang="nl-NL" sz="2100"/>
              <a:t> 60%</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nl-NL" sz="2100">
                <a:solidFill>
                  <a:schemeClr val="accent2"/>
                </a:solidFill>
              </a:rPr>
              <a:t>General Improvements</a:t>
            </a:r>
            <a:endParaRPr sz="2100">
              <a:solidFill>
                <a:schemeClr val="accent2"/>
              </a:solidFill>
            </a:endParaRPr>
          </a:p>
          <a:p>
            <a:pPr indent="0" lvl="0" marL="0" rtl="0" algn="l">
              <a:spcBef>
                <a:spcPts val="0"/>
              </a:spcBef>
              <a:spcAft>
                <a:spcPts val="0"/>
              </a:spcAft>
              <a:buNone/>
            </a:pPr>
            <a:r>
              <a:rPr lang="nl-NL" sz="2100">
                <a:solidFill>
                  <a:schemeClr val="dk1"/>
                </a:solidFill>
              </a:rPr>
              <a:t>Pairs that connected successfully </a:t>
            </a:r>
            <a:endParaRPr sz="2100">
              <a:solidFill>
                <a:schemeClr val="dk1"/>
              </a:solidFill>
            </a:endParaRPr>
          </a:p>
          <a:p>
            <a:pPr indent="-355600" lvl="0" marL="457200" rtl="0" algn="l">
              <a:spcBef>
                <a:spcPts val="0"/>
              </a:spcBef>
              <a:spcAft>
                <a:spcPts val="0"/>
              </a:spcAft>
              <a:buClr>
                <a:schemeClr val="accent1"/>
              </a:buClr>
              <a:buSzPts val="2000"/>
              <a:buChar char="●"/>
            </a:pPr>
            <a:r>
              <a:rPr lang="nl-NL" sz="2100">
                <a:solidFill>
                  <a:schemeClr val="dk1"/>
                </a:solidFill>
              </a:rPr>
              <a:t>Netherlands: 5/15 </a:t>
            </a:r>
            <a:r>
              <a:rPr lang="nl-NL" sz="2100">
                <a:solidFill>
                  <a:schemeClr val="accent1"/>
                </a:solidFill>
              </a:rPr>
              <a:t>⇒</a:t>
            </a:r>
            <a:r>
              <a:rPr lang="nl-NL" sz="2100">
                <a:solidFill>
                  <a:schemeClr val="dk1"/>
                </a:solidFill>
              </a:rPr>
              <a:t> 8/15                  </a:t>
            </a:r>
            <a:r>
              <a:rPr lang="nl-NL" sz="2500">
                <a:solidFill>
                  <a:schemeClr val="accent4"/>
                </a:solidFill>
              </a:rPr>
              <a:t>60%</a:t>
            </a:r>
            <a:r>
              <a:rPr lang="nl-NL" sz="2500">
                <a:solidFill>
                  <a:schemeClr val="dk1"/>
                </a:solidFill>
              </a:rPr>
              <a:t> </a:t>
            </a:r>
            <a:r>
              <a:rPr lang="nl-NL" sz="2500">
                <a:solidFill>
                  <a:schemeClr val="accent1"/>
                </a:solidFill>
              </a:rPr>
              <a:t>⇑</a:t>
            </a:r>
            <a:endParaRPr sz="2500">
              <a:solidFill>
                <a:schemeClr val="accent1"/>
              </a:solidFill>
            </a:endParaRPr>
          </a:p>
          <a:p>
            <a:pPr indent="-355600" lvl="0" marL="457200" rtl="0" algn="l">
              <a:spcBef>
                <a:spcPts val="0"/>
              </a:spcBef>
              <a:spcAft>
                <a:spcPts val="0"/>
              </a:spcAft>
              <a:buClr>
                <a:schemeClr val="accent1"/>
              </a:buClr>
              <a:buSzPts val="2000"/>
              <a:buChar char="●"/>
            </a:pPr>
            <a:r>
              <a:rPr lang="nl-NL" sz="2100">
                <a:solidFill>
                  <a:schemeClr val="dk1"/>
                </a:solidFill>
              </a:rPr>
              <a:t>Cyprus: 1/10 </a:t>
            </a:r>
            <a:r>
              <a:rPr lang="nl-NL" sz="2100">
                <a:solidFill>
                  <a:schemeClr val="accent1"/>
                </a:solidFill>
              </a:rPr>
              <a:t>⇒</a:t>
            </a:r>
            <a:r>
              <a:rPr lang="nl-NL" sz="2100">
                <a:solidFill>
                  <a:schemeClr val="dk1"/>
                </a:solidFill>
              </a:rPr>
              <a:t> 4/10                        </a:t>
            </a:r>
            <a:r>
              <a:rPr lang="nl-NL" sz="2500">
                <a:solidFill>
                  <a:schemeClr val="accent4"/>
                </a:solidFill>
              </a:rPr>
              <a:t>3</a:t>
            </a:r>
            <a:r>
              <a:rPr lang="nl-NL" sz="2400">
                <a:solidFill>
                  <a:schemeClr val="accent4"/>
                </a:solidFill>
              </a:rPr>
              <a:t>00%</a:t>
            </a:r>
            <a:r>
              <a:rPr lang="nl-NL" sz="2400">
                <a:solidFill>
                  <a:schemeClr val="dk1"/>
                </a:solidFill>
              </a:rPr>
              <a:t> </a:t>
            </a:r>
            <a:r>
              <a:rPr lang="nl-NL" sz="2400">
                <a:solidFill>
                  <a:schemeClr val="accent1"/>
                </a:solidFill>
              </a:rPr>
              <a:t>⇑</a:t>
            </a:r>
            <a:endParaRPr sz="2100">
              <a:solidFill>
                <a:schemeClr val="dk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82"/>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71" name="Google Shape;771;p82"/>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p>
          <a:p>
            <a:pPr indent="-361950" lvl="0" marL="457200" rtl="0" algn="l">
              <a:spcBef>
                <a:spcPts val="0"/>
              </a:spcBef>
              <a:spcAft>
                <a:spcPts val="0"/>
              </a:spcAft>
              <a:buClr>
                <a:schemeClr val="accent1"/>
              </a:buClr>
              <a:buSzPts val="2100"/>
              <a:buChar char="●"/>
            </a:pPr>
            <a:r>
              <a:rPr lang="nl-NL" sz="2100">
                <a:solidFill>
                  <a:schemeClr val="dk1"/>
                </a:solidFill>
              </a:rPr>
              <a:t>Lebara - Odido (Netherlands): Success Rate:    0% </a:t>
            </a:r>
            <a:r>
              <a:rPr lang="nl-NL" sz="2100">
                <a:solidFill>
                  <a:schemeClr val="accent1"/>
                </a:solidFill>
              </a:rPr>
              <a:t>⇒</a:t>
            </a:r>
            <a:r>
              <a:rPr lang="nl-NL" sz="2100">
                <a:solidFill>
                  <a:schemeClr val="dk1"/>
                </a:solidFill>
              </a:rPr>
              <a:t> 60%</a:t>
            </a:r>
            <a:endParaRPr sz="2100"/>
          </a:p>
          <a:p>
            <a:pPr indent="-361950" lvl="0" marL="457200" rtl="0" algn="l">
              <a:spcBef>
                <a:spcPts val="0"/>
              </a:spcBef>
              <a:spcAft>
                <a:spcPts val="0"/>
              </a:spcAft>
              <a:buClr>
                <a:schemeClr val="accent1"/>
              </a:buClr>
              <a:buSzPts val="2100"/>
              <a:buChar char="●"/>
            </a:pPr>
            <a:r>
              <a:rPr lang="nl-NL" sz="2100"/>
              <a:t>Lebara - VodaFone (Netherlands): Success Rate:   10% </a:t>
            </a:r>
            <a:r>
              <a:rPr lang="nl-NL" sz="2100">
                <a:solidFill>
                  <a:schemeClr val="accent1"/>
                </a:solidFill>
              </a:rPr>
              <a:t>⇒</a:t>
            </a:r>
            <a:r>
              <a:rPr lang="nl-NL" sz="2100"/>
              <a:t> 60%</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nl-NL" sz="2100">
                <a:solidFill>
                  <a:schemeClr val="accent2"/>
                </a:solidFill>
              </a:rPr>
              <a:t>General Improvements</a:t>
            </a:r>
            <a:endParaRPr sz="2100">
              <a:solidFill>
                <a:schemeClr val="accent2"/>
              </a:solidFill>
            </a:endParaRPr>
          </a:p>
          <a:p>
            <a:pPr indent="0" lvl="0" marL="0" rtl="0" algn="l">
              <a:spcBef>
                <a:spcPts val="0"/>
              </a:spcBef>
              <a:spcAft>
                <a:spcPts val="0"/>
              </a:spcAft>
              <a:buNone/>
            </a:pPr>
            <a:r>
              <a:rPr lang="nl-NL" sz="2100">
                <a:solidFill>
                  <a:schemeClr val="dk1"/>
                </a:solidFill>
              </a:rPr>
              <a:t>Pairs that connected successfully </a:t>
            </a:r>
            <a:endParaRPr sz="2100">
              <a:solidFill>
                <a:schemeClr val="dk1"/>
              </a:solidFill>
            </a:endParaRPr>
          </a:p>
          <a:p>
            <a:pPr indent="-355600" lvl="0" marL="457200" rtl="0" algn="l">
              <a:spcBef>
                <a:spcPts val="0"/>
              </a:spcBef>
              <a:spcAft>
                <a:spcPts val="0"/>
              </a:spcAft>
              <a:buClr>
                <a:schemeClr val="accent1"/>
              </a:buClr>
              <a:buSzPts val="2000"/>
              <a:buChar char="●"/>
            </a:pPr>
            <a:r>
              <a:rPr lang="nl-NL" sz="2100">
                <a:solidFill>
                  <a:schemeClr val="dk1"/>
                </a:solidFill>
              </a:rPr>
              <a:t>Netherlands: 5/15 </a:t>
            </a:r>
            <a:r>
              <a:rPr lang="nl-NL" sz="2100">
                <a:solidFill>
                  <a:schemeClr val="accent1"/>
                </a:solidFill>
              </a:rPr>
              <a:t>⇒</a:t>
            </a:r>
            <a:r>
              <a:rPr lang="nl-NL" sz="2100">
                <a:solidFill>
                  <a:schemeClr val="dk1"/>
                </a:solidFill>
              </a:rPr>
              <a:t> 8/15                  </a:t>
            </a:r>
            <a:r>
              <a:rPr lang="nl-NL" sz="2500">
                <a:solidFill>
                  <a:schemeClr val="accent4"/>
                </a:solidFill>
              </a:rPr>
              <a:t>60%</a:t>
            </a:r>
            <a:r>
              <a:rPr lang="nl-NL" sz="2500">
                <a:solidFill>
                  <a:schemeClr val="dk1"/>
                </a:solidFill>
              </a:rPr>
              <a:t> </a:t>
            </a:r>
            <a:r>
              <a:rPr lang="nl-NL" sz="2500">
                <a:solidFill>
                  <a:schemeClr val="accent1"/>
                </a:solidFill>
              </a:rPr>
              <a:t>⇑</a:t>
            </a:r>
            <a:endParaRPr sz="2500">
              <a:solidFill>
                <a:schemeClr val="accent1"/>
              </a:solidFill>
            </a:endParaRPr>
          </a:p>
          <a:p>
            <a:pPr indent="-355600" lvl="0" marL="457200" rtl="0" algn="l">
              <a:spcBef>
                <a:spcPts val="0"/>
              </a:spcBef>
              <a:spcAft>
                <a:spcPts val="0"/>
              </a:spcAft>
              <a:buClr>
                <a:schemeClr val="accent1"/>
              </a:buClr>
              <a:buSzPts val="2000"/>
              <a:buChar char="●"/>
            </a:pPr>
            <a:r>
              <a:rPr lang="nl-NL" sz="2100">
                <a:solidFill>
                  <a:schemeClr val="dk1"/>
                </a:solidFill>
              </a:rPr>
              <a:t>Cyprus: 1/10 </a:t>
            </a:r>
            <a:r>
              <a:rPr lang="nl-NL" sz="2100">
                <a:solidFill>
                  <a:schemeClr val="accent1"/>
                </a:solidFill>
              </a:rPr>
              <a:t>⇒</a:t>
            </a:r>
            <a:r>
              <a:rPr lang="nl-NL" sz="2100">
                <a:solidFill>
                  <a:schemeClr val="dk1"/>
                </a:solidFill>
              </a:rPr>
              <a:t> 4/10                        </a:t>
            </a:r>
            <a:r>
              <a:rPr lang="nl-NL" sz="2500">
                <a:solidFill>
                  <a:schemeClr val="accent4"/>
                </a:solidFill>
              </a:rPr>
              <a:t>3</a:t>
            </a:r>
            <a:r>
              <a:rPr lang="nl-NL" sz="2400">
                <a:solidFill>
                  <a:schemeClr val="accent4"/>
                </a:solidFill>
              </a:rPr>
              <a:t>00%</a:t>
            </a:r>
            <a:r>
              <a:rPr lang="nl-NL" sz="2400">
                <a:solidFill>
                  <a:schemeClr val="dk1"/>
                </a:solidFill>
              </a:rPr>
              <a:t> </a:t>
            </a:r>
            <a:r>
              <a:rPr lang="nl-NL" sz="2400">
                <a:solidFill>
                  <a:schemeClr val="accent1"/>
                </a:solidFill>
              </a:rPr>
              <a:t>⇑</a:t>
            </a:r>
            <a:endParaRPr sz="24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nl-NL" sz="2100">
                <a:solidFill>
                  <a:schemeClr val="accent2"/>
                </a:solidFill>
              </a:rPr>
              <a:t>Connectivity Success Ratio (Pairs)</a:t>
            </a:r>
            <a:endParaRPr sz="2100">
              <a:solidFill>
                <a:schemeClr val="dk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83"/>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77" name="Google Shape;777;p83"/>
          <p:cNvSpPr txBox="1"/>
          <p:nvPr/>
        </p:nvSpPr>
        <p:spPr>
          <a:xfrm>
            <a:off x="853450" y="1361450"/>
            <a:ext cx="10221000" cy="4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p>
          <a:p>
            <a:pPr indent="-361950" lvl="0" marL="457200" rtl="0" algn="l">
              <a:spcBef>
                <a:spcPts val="0"/>
              </a:spcBef>
              <a:spcAft>
                <a:spcPts val="0"/>
              </a:spcAft>
              <a:buClr>
                <a:schemeClr val="accent1"/>
              </a:buClr>
              <a:buSzPts val="2100"/>
              <a:buChar char="●"/>
            </a:pPr>
            <a:r>
              <a:rPr lang="nl-NL" sz="2100">
                <a:solidFill>
                  <a:schemeClr val="dk1"/>
                </a:solidFill>
              </a:rPr>
              <a:t>Lebara - Odido (Netherlands): Success Rate:    0% </a:t>
            </a:r>
            <a:r>
              <a:rPr lang="nl-NL" sz="2100">
                <a:solidFill>
                  <a:schemeClr val="accent1"/>
                </a:solidFill>
              </a:rPr>
              <a:t>⇒</a:t>
            </a:r>
            <a:r>
              <a:rPr lang="nl-NL" sz="2100">
                <a:solidFill>
                  <a:schemeClr val="dk1"/>
                </a:solidFill>
              </a:rPr>
              <a:t> 60%</a:t>
            </a:r>
            <a:endParaRPr sz="2100"/>
          </a:p>
          <a:p>
            <a:pPr indent="-361950" lvl="0" marL="457200" rtl="0" algn="l">
              <a:spcBef>
                <a:spcPts val="0"/>
              </a:spcBef>
              <a:spcAft>
                <a:spcPts val="0"/>
              </a:spcAft>
              <a:buClr>
                <a:schemeClr val="accent1"/>
              </a:buClr>
              <a:buSzPts val="2100"/>
              <a:buChar char="●"/>
            </a:pPr>
            <a:r>
              <a:rPr lang="nl-NL" sz="2100"/>
              <a:t>Lebara - VodaFone (Netherlands): Success Rate:   10% </a:t>
            </a:r>
            <a:r>
              <a:rPr lang="nl-NL" sz="2100">
                <a:solidFill>
                  <a:schemeClr val="accent1"/>
                </a:solidFill>
              </a:rPr>
              <a:t>⇒</a:t>
            </a:r>
            <a:r>
              <a:rPr lang="nl-NL" sz="2100"/>
              <a:t> 60%</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nl-NL" sz="2100">
                <a:solidFill>
                  <a:schemeClr val="accent2"/>
                </a:solidFill>
              </a:rPr>
              <a:t>General Improvements</a:t>
            </a:r>
            <a:endParaRPr sz="2100">
              <a:solidFill>
                <a:schemeClr val="accent2"/>
              </a:solidFill>
            </a:endParaRPr>
          </a:p>
          <a:p>
            <a:pPr indent="0" lvl="0" marL="0" rtl="0" algn="l">
              <a:spcBef>
                <a:spcPts val="0"/>
              </a:spcBef>
              <a:spcAft>
                <a:spcPts val="0"/>
              </a:spcAft>
              <a:buNone/>
            </a:pPr>
            <a:r>
              <a:rPr lang="nl-NL" sz="2100">
                <a:solidFill>
                  <a:schemeClr val="dk1"/>
                </a:solidFill>
              </a:rPr>
              <a:t>Pairs that connected successfully </a:t>
            </a:r>
            <a:endParaRPr sz="2100">
              <a:solidFill>
                <a:schemeClr val="dk1"/>
              </a:solidFill>
            </a:endParaRPr>
          </a:p>
          <a:p>
            <a:pPr indent="-355600" lvl="0" marL="457200" rtl="0" algn="l">
              <a:spcBef>
                <a:spcPts val="0"/>
              </a:spcBef>
              <a:spcAft>
                <a:spcPts val="0"/>
              </a:spcAft>
              <a:buClr>
                <a:schemeClr val="accent1"/>
              </a:buClr>
              <a:buSzPts val="2000"/>
              <a:buChar char="●"/>
            </a:pPr>
            <a:r>
              <a:rPr lang="nl-NL" sz="2100">
                <a:solidFill>
                  <a:schemeClr val="dk1"/>
                </a:solidFill>
              </a:rPr>
              <a:t>Netherlands: 5/15 </a:t>
            </a:r>
            <a:r>
              <a:rPr lang="nl-NL" sz="2100">
                <a:solidFill>
                  <a:schemeClr val="accent1"/>
                </a:solidFill>
              </a:rPr>
              <a:t>⇒</a:t>
            </a:r>
            <a:r>
              <a:rPr lang="nl-NL" sz="2100">
                <a:solidFill>
                  <a:schemeClr val="dk1"/>
                </a:solidFill>
              </a:rPr>
              <a:t> 8/15                  </a:t>
            </a:r>
            <a:r>
              <a:rPr lang="nl-NL" sz="2500">
                <a:solidFill>
                  <a:schemeClr val="accent4"/>
                </a:solidFill>
              </a:rPr>
              <a:t>60%</a:t>
            </a:r>
            <a:r>
              <a:rPr lang="nl-NL" sz="2500">
                <a:solidFill>
                  <a:schemeClr val="dk1"/>
                </a:solidFill>
              </a:rPr>
              <a:t> </a:t>
            </a:r>
            <a:r>
              <a:rPr lang="nl-NL" sz="2500">
                <a:solidFill>
                  <a:schemeClr val="accent1"/>
                </a:solidFill>
              </a:rPr>
              <a:t>⇑</a:t>
            </a:r>
            <a:endParaRPr sz="2500">
              <a:solidFill>
                <a:schemeClr val="accent1"/>
              </a:solidFill>
            </a:endParaRPr>
          </a:p>
          <a:p>
            <a:pPr indent="-355600" lvl="0" marL="457200" rtl="0" algn="l">
              <a:spcBef>
                <a:spcPts val="0"/>
              </a:spcBef>
              <a:spcAft>
                <a:spcPts val="0"/>
              </a:spcAft>
              <a:buClr>
                <a:schemeClr val="accent1"/>
              </a:buClr>
              <a:buSzPts val="2000"/>
              <a:buChar char="●"/>
            </a:pPr>
            <a:r>
              <a:rPr lang="nl-NL" sz="2100">
                <a:solidFill>
                  <a:schemeClr val="dk1"/>
                </a:solidFill>
              </a:rPr>
              <a:t>Cyprus: 1/10 </a:t>
            </a:r>
            <a:r>
              <a:rPr lang="nl-NL" sz="2100">
                <a:solidFill>
                  <a:schemeClr val="accent1"/>
                </a:solidFill>
              </a:rPr>
              <a:t>⇒</a:t>
            </a:r>
            <a:r>
              <a:rPr lang="nl-NL" sz="2100">
                <a:solidFill>
                  <a:schemeClr val="dk1"/>
                </a:solidFill>
              </a:rPr>
              <a:t> 4/10                        </a:t>
            </a:r>
            <a:r>
              <a:rPr lang="nl-NL" sz="2500">
                <a:solidFill>
                  <a:schemeClr val="accent4"/>
                </a:solidFill>
              </a:rPr>
              <a:t>3</a:t>
            </a:r>
            <a:r>
              <a:rPr lang="nl-NL" sz="2400">
                <a:solidFill>
                  <a:schemeClr val="accent4"/>
                </a:solidFill>
              </a:rPr>
              <a:t>00%</a:t>
            </a:r>
            <a:r>
              <a:rPr lang="nl-NL" sz="2400">
                <a:solidFill>
                  <a:schemeClr val="dk1"/>
                </a:solidFill>
              </a:rPr>
              <a:t> </a:t>
            </a:r>
            <a:r>
              <a:rPr lang="nl-NL" sz="2400">
                <a:solidFill>
                  <a:schemeClr val="accent1"/>
                </a:solidFill>
              </a:rPr>
              <a:t>⇑</a:t>
            </a:r>
            <a:endParaRPr sz="24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nl-NL" sz="2100">
                <a:solidFill>
                  <a:schemeClr val="accent2"/>
                </a:solidFill>
              </a:rPr>
              <a:t>Connectivity Success Ratio (Pairs)</a:t>
            </a:r>
            <a:endParaRPr sz="2100">
              <a:solidFill>
                <a:schemeClr val="accent2"/>
              </a:solidFill>
            </a:endParaRPr>
          </a:p>
          <a:p>
            <a:pPr indent="-361950" lvl="0" marL="457200" rtl="0" algn="l">
              <a:spcBef>
                <a:spcPts val="0"/>
              </a:spcBef>
              <a:spcAft>
                <a:spcPts val="0"/>
              </a:spcAft>
              <a:buClr>
                <a:schemeClr val="accent1"/>
              </a:buClr>
              <a:buSzPts val="2100"/>
              <a:buChar char="●"/>
            </a:pPr>
            <a:r>
              <a:rPr lang="nl-NL" sz="2100">
                <a:solidFill>
                  <a:schemeClr val="dk1"/>
                </a:solidFill>
              </a:rPr>
              <a:t>Netherlands: 5 improved, 8 constant, 2 worsened</a:t>
            </a:r>
            <a:endParaRPr sz="2100">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84"/>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Random vs cellular provider aware NAT Puncturing </a:t>
            </a:r>
            <a:endParaRPr/>
          </a:p>
        </p:txBody>
      </p:sp>
      <p:sp>
        <p:nvSpPr>
          <p:cNvPr id="783" name="Google Shape;783;p84"/>
          <p:cNvSpPr txBox="1"/>
          <p:nvPr/>
        </p:nvSpPr>
        <p:spPr>
          <a:xfrm>
            <a:off x="853450" y="1361450"/>
            <a:ext cx="10221000" cy="40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2100">
                <a:solidFill>
                  <a:schemeClr val="accent2"/>
                </a:solidFill>
              </a:rPr>
              <a:t>Some Statistically Significant Improvements:</a:t>
            </a:r>
            <a:endParaRPr sz="2100"/>
          </a:p>
          <a:p>
            <a:pPr indent="-361950" lvl="0" marL="457200" rtl="0" algn="l">
              <a:spcBef>
                <a:spcPts val="0"/>
              </a:spcBef>
              <a:spcAft>
                <a:spcPts val="0"/>
              </a:spcAft>
              <a:buClr>
                <a:schemeClr val="accent1"/>
              </a:buClr>
              <a:buSzPts val="2100"/>
              <a:buChar char="●"/>
            </a:pPr>
            <a:r>
              <a:rPr lang="nl-NL" sz="2100"/>
              <a:t>Cyta - Cyta (Cyprus): Success Rate:    10% </a:t>
            </a:r>
            <a:r>
              <a:rPr lang="nl-NL" sz="2100">
                <a:solidFill>
                  <a:schemeClr val="accent1"/>
                </a:solidFill>
              </a:rPr>
              <a:t>⇒</a:t>
            </a:r>
            <a:r>
              <a:rPr lang="nl-NL" sz="2100"/>
              <a:t> 90%</a:t>
            </a:r>
            <a:endParaRPr sz="2100"/>
          </a:p>
          <a:p>
            <a:pPr indent="-361950" lvl="0" marL="457200" rtl="0" algn="l">
              <a:spcBef>
                <a:spcPts val="0"/>
              </a:spcBef>
              <a:spcAft>
                <a:spcPts val="0"/>
              </a:spcAft>
              <a:buClr>
                <a:schemeClr val="accent1"/>
              </a:buClr>
              <a:buSzPts val="2100"/>
              <a:buChar char="●"/>
            </a:pPr>
            <a:r>
              <a:rPr lang="nl-NL" sz="2100">
                <a:solidFill>
                  <a:schemeClr val="dk1"/>
                </a:solidFill>
              </a:rPr>
              <a:t>Lebara - Odido (Netherlands): Success Rate:    0% </a:t>
            </a:r>
            <a:r>
              <a:rPr lang="nl-NL" sz="2100">
                <a:solidFill>
                  <a:schemeClr val="accent1"/>
                </a:solidFill>
              </a:rPr>
              <a:t>⇒</a:t>
            </a:r>
            <a:r>
              <a:rPr lang="nl-NL" sz="2100">
                <a:solidFill>
                  <a:schemeClr val="dk1"/>
                </a:solidFill>
              </a:rPr>
              <a:t> 60%</a:t>
            </a:r>
            <a:endParaRPr sz="2100"/>
          </a:p>
          <a:p>
            <a:pPr indent="-361950" lvl="0" marL="457200" rtl="0" algn="l">
              <a:spcBef>
                <a:spcPts val="0"/>
              </a:spcBef>
              <a:spcAft>
                <a:spcPts val="0"/>
              </a:spcAft>
              <a:buClr>
                <a:schemeClr val="accent1"/>
              </a:buClr>
              <a:buSzPts val="2100"/>
              <a:buChar char="●"/>
            </a:pPr>
            <a:r>
              <a:rPr lang="nl-NL" sz="2100"/>
              <a:t>Lebara - VodaFone (Netherlands): Success Rate:   10% </a:t>
            </a:r>
            <a:r>
              <a:rPr lang="nl-NL" sz="2100">
                <a:solidFill>
                  <a:schemeClr val="accent1"/>
                </a:solidFill>
              </a:rPr>
              <a:t>⇒</a:t>
            </a:r>
            <a:r>
              <a:rPr lang="nl-NL" sz="2100"/>
              <a:t> 60%</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nl-NL" sz="2100">
                <a:solidFill>
                  <a:schemeClr val="accent2"/>
                </a:solidFill>
              </a:rPr>
              <a:t>General Improvements</a:t>
            </a:r>
            <a:endParaRPr sz="2100">
              <a:solidFill>
                <a:schemeClr val="accent2"/>
              </a:solidFill>
            </a:endParaRPr>
          </a:p>
          <a:p>
            <a:pPr indent="0" lvl="0" marL="0" rtl="0" algn="l">
              <a:spcBef>
                <a:spcPts val="0"/>
              </a:spcBef>
              <a:spcAft>
                <a:spcPts val="0"/>
              </a:spcAft>
              <a:buNone/>
            </a:pPr>
            <a:r>
              <a:rPr lang="nl-NL" sz="2100">
                <a:solidFill>
                  <a:schemeClr val="dk1"/>
                </a:solidFill>
              </a:rPr>
              <a:t>Pairs that connected successfully </a:t>
            </a:r>
            <a:endParaRPr sz="2100">
              <a:solidFill>
                <a:schemeClr val="dk1"/>
              </a:solidFill>
            </a:endParaRPr>
          </a:p>
          <a:p>
            <a:pPr indent="-355600" lvl="0" marL="457200" rtl="0" algn="l">
              <a:spcBef>
                <a:spcPts val="0"/>
              </a:spcBef>
              <a:spcAft>
                <a:spcPts val="0"/>
              </a:spcAft>
              <a:buClr>
                <a:schemeClr val="accent1"/>
              </a:buClr>
              <a:buSzPts val="2000"/>
              <a:buChar char="●"/>
            </a:pPr>
            <a:r>
              <a:rPr lang="nl-NL" sz="2100">
                <a:solidFill>
                  <a:schemeClr val="dk1"/>
                </a:solidFill>
              </a:rPr>
              <a:t>Netherlands: 5/15 </a:t>
            </a:r>
            <a:r>
              <a:rPr lang="nl-NL" sz="2100">
                <a:solidFill>
                  <a:schemeClr val="accent1"/>
                </a:solidFill>
              </a:rPr>
              <a:t>⇒</a:t>
            </a:r>
            <a:r>
              <a:rPr lang="nl-NL" sz="2100">
                <a:solidFill>
                  <a:schemeClr val="dk1"/>
                </a:solidFill>
              </a:rPr>
              <a:t> 8/15                  </a:t>
            </a:r>
            <a:r>
              <a:rPr lang="nl-NL" sz="2500">
                <a:solidFill>
                  <a:schemeClr val="accent4"/>
                </a:solidFill>
              </a:rPr>
              <a:t>60%</a:t>
            </a:r>
            <a:r>
              <a:rPr lang="nl-NL" sz="2500">
                <a:solidFill>
                  <a:schemeClr val="dk1"/>
                </a:solidFill>
              </a:rPr>
              <a:t> </a:t>
            </a:r>
            <a:r>
              <a:rPr lang="nl-NL" sz="2500">
                <a:solidFill>
                  <a:schemeClr val="accent1"/>
                </a:solidFill>
              </a:rPr>
              <a:t>⇑</a:t>
            </a:r>
            <a:endParaRPr sz="2500">
              <a:solidFill>
                <a:schemeClr val="accent1"/>
              </a:solidFill>
            </a:endParaRPr>
          </a:p>
          <a:p>
            <a:pPr indent="-355600" lvl="0" marL="457200" rtl="0" algn="l">
              <a:spcBef>
                <a:spcPts val="0"/>
              </a:spcBef>
              <a:spcAft>
                <a:spcPts val="0"/>
              </a:spcAft>
              <a:buClr>
                <a:schemeClr val="accent1"/>
              </a:buClr>
              <a:buSzPts val="2000"/>
              <a:buChar char="●"/>
            </a:pPr>
            <a:r>
              <a:rPr lang="nl-NL" sz="2100">
                <a:solidFill>
                  <a:schemeClr val="dk1"/>
                </a:solidFill>
              </a:rPr>
              <a:t>Cyprus: 1/10 </a:t>
            </a:r>
            <a:r>
              <a:rPr lang="nl-NL" sz="2100">
                <a:solidFill>
                  <a:schemeClr val="accent1"/>
                </a:solidFill>
              </a:rPr>
              <a:t>⇒</a:t>
            </a:r>
            <a:r>
              <a:rPr lang="nl-NL" sz="2100">
                <a:solidFill>
                  <a:schemeClr val="dk1"/>
                </a:solidFill>
              </a:rPr>
              <a:t> 4/10                        </a:t>
            </a:r>
            <a:r>
              <a:rPr lang="nl-NL" sz="2500">
                <a:solidFill>
                  <a:schemeClr val="accent4"/>
                </a:solidFill>
              </a:rPr>
              <a:t>3</a:t>
            </a:r>
            <a:r>
              <a:rPr lang="nl-NL" sz="2400">
                <a:solidFill>
                  <a:schemeClr val="accent4"/>
                </a:solidFill>
              </a:rPr>
              <a:t>00%</a:t>
            </a:r>
            <a:r>
              <a:rPr lang="nl-NL" sz="2400">
                <a:solidFill>
                  <a:schemeClr val="dk1"/>
                </a:solidFill>
              </a:rPr>
              <a:t> </a:t>
            </a:r>
            <a:r>
              <a:rPr lang="nl-NL" sz="2400">
                <a:solidFill>
                  <a:schemeClr val="accent1"/>
                </a:solidFill>
              </a:rPr>
              <a:t>⇑</a:t>
            </a:r>
            <a:endParaRPr sz="24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nl-NL" sz="2100">
                <a:solidFill>
                  <a:schemeClr val="accent2"/>
                </a:solidFill>
              </a:rPr>
              <a:t>Connectivity Success Ratio (Pairs)</a:t>
            </a:r>
            <a:endParaRPr sz="2100">
              <a:solidFill>
                <a:schemeClr val="accent2"/>
              </a:solidFill>
            </a:endParaRPr>
          </a:p>
          <a:p>
            <a:pPr indent="-361950" lvl="0" marL="457200" rtl="0" algn="l">
              <a:spcBef>
                <a:spcPts val="0"/>
              </a:spcBef>
              <a:spcAft>
                <a:spcPts val="0"/>
              </a:spcAft>
              <a:buClr>
                <a:schemeClr val="accent1"/>
              </a:buClr>
              <a:buSzPts val="2100"/>
              <a:buChar char="●"/>
            </a:pPr>
            <a:r>
              <a:rPr lang="nl-NL" sz="2100">
                <a:solidFill>
                  <a:schemeClr val="dk1"/>
                </a:solidFill>
              </a:rPr>
              <a:t>Netherlands: 5 improved, 8 constant, 2 worsened</a:t>
            </a:r>
            <a:endParaRPr sz="2100">
              <a:solidFill>
                <a:schemeClr val="dk1"/>
              </a:solidFill>
            </a:endParaRPr>
          </a:p>
          <a:p>
            <a:pPr indent="-361950" lvl="0" marL="457200" rtl="0" algn="l">
              <a:spcBef>
                <a:spcPts val="0"/>
              </a:spcBef>
              <a:spcAft>
                <a:spcPts val="0"/>
              </a:spcAft>
              <a:buClr>
                <a:schemeClr val="accent1"/>
              </a:buClr>
              <a:buSzPts val="2100"/>
              <a:buChar char="●"/>
            </a:pPr>
            <a:r>
              <a:rPr lang="nl-NL" sz="2100">
                <a:solidFill>
                  <a:schemeClr val="dk1"/>
                </a:solidFill>
              </a:rPr>
              <a:t>Cyprus: 4 improved, 6 constant</a:t>
            </a:r>
            <a:endParaRPr sz="2100">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85"/>
          <p:cNvSpPr txBox="1"/>
          <p:nvPr/>
        </p:nvSpPr>
        <p:spPr>
          <a:xfrm>
            <a:off x="705148" y="579313"/>
            <a:ext cx="10983000" cy="49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976"/>
              <a:buFont typeface="Roboto Slab"/>
              <a:buNone/>
            </a:pPr>
            <a:r>
              <a:rPr i="1" lang="nl-NL" sz="2976">
                <a:solidFill>
                  <a:schemeClr val="accent1"/>
                </a:solidFill>
                <a:latin typeface="Roboto Slab"/>
                <a:ea typeface="Roboto Slab"/>
                <a:cs typeface="Roboto Slab"/>
                <a:sym typeface="Roboto Slab"/>
              </a:rPr>
              <a:t>DeToks</a:t>
            </a:r>
            <a:endParaRPr/>
          </a:p>
        </p:txBody>
      </p:sp>
      <p:pic>
        <p:nvPicPr>
          <p:cNvPr id="789" name="Google Shape;789;p85"/>
          <p:cNvPicPr preferRelativeResize="0"/>
          <p:nvPr/>
        </p:nvPicPr>
        <p:blipFill>
          <a:blip r:embed="rId3">
            <a:alphaModFix/>
          </a:blip>
          <a:stretch>
            <a:fillRect/>
          </a:stretch>
        </p:blipFill>
        <p:spPr>
          <a:xfrm>
            <a:off x="2950435" y="1069825"/>
            <a:ext cx="6398090" cy="47985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86"/>
          <p:cNvSpPr txBox="1"/>
          <p:nvPr>
            <p:ph idx="1" type="body"/>
          </p:nvPr>
        </p:nvSpPr>
        <p:spPr>
          <a:xfrm>
            <a:off x="-10748" y="0"/>
            <a:ext cx="12202750" cy="6858000"/>
          </a:xfrm>
          <a:prstGeom prst="rect">
            <a:avLst/>
          </a:prstGeom>
          <a:solidFill>
            <a:srgbClr val="00A6D6"/>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600"/>
              <a:buFont typeface="Arial"/>
              <a:buNone/>
            </a:pPr>
            <a:r>
              <a:rPr lang="nl-NL"/>
              <a:t> </a:t>
            </a:r>
            <a:endParaRPr/>
          </a:p>
        </p:txBody>
      </p:sp>
      <p:sp>
        <p:nvSpPr>
          <p:cNvPr id="795" name="Google Shape;795;p86"/>
          <p:cNvSpPr txBox="1"/>
          <p:nvPr>
            <p:ph type="title"/>
          </p:nvPr>
        </p:nvSpPr>
        <p:spPr>
          <a:xfrm>
            <a:off x="2153413" y="3879852"/>
            <a:ext cx="9358256" cy="1621063"/>
          </a:xfrm>
          <a:prstGeom prst="rect">
            <a:avLst/>
          </a:prstGeom>
          <a:noFill/>
          <a:ln>
            <a:noFill/>
          </a:ln>
        </p:spPr>
        <p:txBody>
          <a:bodyPr anchorCtr="0" anchor="b" bIns="0" lIns="0" spcFirstLastPara="1" rIns="0" wrap="square" tIns="0">
            <a:noAutofit/>
          </a:bodyPr>
          <a:lstStyle/>
          <a:p>
            <a:pPr indent="0" lvl="0" marL="0" rtl="0" algn="r">
              <a:lnSpc>
                <a:spcPct val="90000"/>
              </a:lnSpc>
              <a:spcBef>
                <a:spcPts val="0"/>
              </a:spcBef>
              <a:spcAft>
                <a:spcPts val="0"/>
              </a:spcAft>
              <a:buClr>
                <a:schemeClr val="lt1"/>
              </a:buClr>
              <a:buSzPts val="3800"/>
              <a:buFont typeface="Roboto Slab"/>
              <a:buNone/>
            </a:pPr>
            <a:r>
              <a:rPr lang="nl-NL"/>
              <a:t>Thank you for your attention</a:t>
            </a:r>
            <a:endParaRPr/>
          </a:p>
        </p:txBody>
      </p:sp>
      <p:sp>
        <p:nvSpPr>
          <p:cNvPr id="796" name="Google Shape;796;p86"/>
          <p:cNvSpPr txBox="1"/>
          <p:nvPr>
            <p:ph idx="2" type="subTitle"/>
          </p:nvPr>
        </p:nvSpPr>
        <p:spPr>
          <a:xfrm>
            <a:off x="7782466" y="5664394"/>
            <a:ext cx="3729203" cy="248472"/>
          </a:xfrm>
          <a:prstGeom prst="rect">
            <a:avLst/>
          </a:prstGeom>
          <a:noFill/>
          <a:ln>
            <a:noFill/>
          </a:ln>
        </p:spPr>
        <p:txBody>
          <a:bodyPr anchorCtr="0" anchor="ctr" bIns="0" lIns="0" spcFirstLastPara="1" rIns="0" wrap="square" tIns="0">
            <a:noAutofit/>
          </a:bodyPr>
          <a:lstStyle/>
          <a:p>
            <a:pPr indent="0" lvl="0" marL="0" rtl="0" algn="r">
              <a:lnSpc>
                <a:spcPct val="90000"/>
              </a:lnSpc>
              <a:spcBef>
                <a:spcPts val="0"/>
              </a:spcBef>
              <a:spcAft>
                <a:spcPts val="0"/>
              </a:spcAft>
              <a:buSzPts val="1600"/>
              <a:buFont typeface="Arial"/>
              <a:buNone/>
            </a:pPr>
            <a:r>
              <a:rPr b="0" lang="nl-NL"/>
              <a:t>#betterTUgether</a:t>
            </a:r>
            <a:endParaRPr b="0"/>
          </a:p>
        </p:txBody>
      </p:sp>
      <p:sp>
        <p:nvSpPr>
          <p:cNvPr id="797" name="Google Shape;797;p86"/>
          <p:cNvSpPr txBox="1"/>
          <p:nvPr>
            <p:ph type="title"/>
          </p:nvPr>
        </p:nvSpPr>
        <p:spPr>
          <a:xfrm>
            <a:off x="1416888" y="2618402"/>
            <a:ext cx="9358200" cy="16212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lt1"/>
              </a:buClr>
              <a:buSzPts val="3800"/>
              <a:buFont typeface="Roboto Slab"/>
              <a:buNone/>
            </a:pPr>
            <a:r>
              <a:rPr lang="nl-NL"/>
              <a:t>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8"/>
          <p:cNvSpPr txBox="1"/>
          <p:nvPr>
            <p:ph type="title"/>
          </p:nvPr>
        </p:nvSpPr>
        <p:spPr>
          <a:xfrm>
            <a:off x="698500" y="741499"/>
            <a:ext cx="3147900" cy="490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nl-NL"/>
              <a:t>Solution	</a:t>
            </a:r>
            <a:endParaRPr/>
          </a:p>
        </p:txBody>
      </p:sp>
      <p:sp>
        <p:nvSpPr>
          <p:cNvPr id="353" name="Google Shape;353;p18"/>
          <p:cNvSpPr txBox="1"/>
          <p:nvPr/>
        </p:nvSpPr>
        <p:spPr>
          <a:xfrm>
            <a:off x="4470400" y="10150"/>
            <a:ext cx="77217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2900">
                <a:solidFill>
                  <a:schemeClr val="accent1"/>
                </a:solidFill>
              </a:rPr>
              <a:t>DeToks: </a:t>
            </a:r>
            <a:endParaRPr sz="2900">
              <a:solidFill>
                <a:schemeClr val="accent1"/>
              </a:solidFill>
            </a:endParaRPr>
          </a:p>
          <a:p>
            <a:pPr indent="-412750" lvl="0" marL="457200" rtl="0" algn="l">
              <a:spcBef>
                <a:spcPts val="0"/>
              </a:spcBef>
              <a:spcAft>
                <a:spcPts val="0"/>
              </a:spcAft>
              <a:buSzPts val="2900"/>
              <a:buChar char="●"/>
            </a:pPr>
            <a:r>
              <a:rPr lang="nl-NL" sz="2900"/>
              <a:t>Swip-based Navigation</a:t>
            </a:r>
            <a:endParaRPr sz="2900"/>
          </a:p>
          <a:p>
            <a:pPr indent="-412750" lvl="0" marL="457200" rtl="0" algn="l">
              <a:spcBef>
                <a:spcPts val="0"/>
              </a:spcBef>
              <a:spcAft>
                <a:spcPts val="0"/>
              </a:spcAft>
              <a:buSzPts val="2900"/>
              <a:buChar char="●"/>
            </a:pPr>
            <a:r>
              <a:rPr lang="nl-NL" sz="2900"/>
              <a:t>Content </a:t>
            </a:r>
            <a:r>
              <a:rPr lang="nl-NL" sz="2900"/>
              <a:t>prefetching</a:t>
            </a:r>
            <a:r>
              <a:rPr lang="nl-NL" sz="2900"/>
              <a:t> from Bittorrent</a:t>
            </a:r>
            <a:endParaRPr sz="2900"/>
          </a:p>
          <a:p>
            <a:pPr indent="-412750" lvl="0" marL="457200" rtl="0" algn="l">
              <a:spcBef>
                <a:spcPts val="0"/>
              </a:spcBef>
              <a:spcAft>
                <a:spcPts val="0"/>
              </a:spcAft>
              <a:buSzPts val="2900"/>
              <a:buChar char="●"/>
            </a:pPr>
            <a:r>
              <a:rPr lang="nl-NL" sz="2900"/>
              <a:t>Gosip-based content discovery</a:t>
            </a:r>
            <a:endParaRPr sz="2900"/>
          </a:p>
          <a:p>
            <a:pPr indent="-412750" lvl="0" marL="457200" rtl="0" algn="l">
              <a:spcBef>
                <a:spcPts val="0"/>
              </a:spcBef>
              <a:spcAft>
                <a:spcPts val="0"/>
              </a:spcAft>
              <a:buSzPts val="2900"/>
              <a:buChar char="●"/>
            </a:pPr>
            <a:r>
              <a:rPr lang="nl-NL" sz="2900"/>
              <a:t>Forms a phone-to-phone overlay on 4G/5G</a:t>
            </a:r>
            <a:endParaRPr sz="2900"/>
          </a:p>
        </p:txBody>
      </p:sp>
      <p:pic>
        <p:nvPicPr>
          <p:cNvPr id="354" name="Google Shape;354;p18"/>
          <p:cNvPicPr preferRelativeResize="0"/>
          <p:nvPr/>
        </p:nvPicPr>
        <p:blipFill>
          <a:blip r:embed="rId3">
            <a:alphaModFix/>
          </a:blip>
          <a:stretch>
            <a:fillRect/>
          </a:stretch>
        </p:blipFill>
        <p:spPr>
          <a:xfrm>
            <a:off x="0" y="1931051"/>
            <a:ext cx="4470400" cy="335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9"/>
          <p:cNvSpPr txBox="1"/>
          <p:nvPr>
            <p:ph type="title"/>
          </p:nvPr>
        </p:nvSpPr>
        <p:spPr>
          <a:xfrm>
            <a:off x="698500" y="741499"/>
            <a:ext cx="3147900" cy="490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nl-NL"/>
              <a:t>But…</a:t>
            </a:r>
            <a:endParaRPr/>
          </a:p>
        </p:txBody>
      </p:sp>
      <p:sp>
        <p:nvSpPr>
          <p:cNvPr id="360" name="Google Shape;360;p19"/>
          <p:cNvSpPr txBox="1"/>
          <p:nvPr/>
        </p:nvSpPr>
        <p:spPr>
          <a:xfrm>
            <a:off x="4480550" y="10150"/>
            <a:ext cx="7711500" cy="68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NL" sz="2900">
                <a:solidFill>
                  <a:schemeClr val="accent1"/>
                </a:solidFill>
              </a:rPr>
              <a:t>IPv8</a:t>
            </a:r>
            <a:r>
              <a:rPr lang="nl-NL" sz="2900"/>
              <a:t>,the protocol behind DeToks could be improved in terms of </a:t>
            </a:r>
            <a:r>
              <a:rPr lang="nl-NL" sz="2900">
                <a:solidFill>
                  <a:schemeClr val="accent2"/>
                </a:solidFill>
              </a:rPr>
              <a:t>distributed NAT puncturing</a:t>
            </a:r>
            <a:endParaRPr sz="2900">
              <a:solidFill>
                <a:schemeClr val="accent2"/>
              </a:solidFill>
            </a:endParaRPr>
          </a:p>
          <a:p>
            <a:pPr indent="0" lvl="0" marL="0" rtl="0" algn="ctr">
              <a:spcBef>
                <a:spcPts val="0"/>
              </a:spcBef>
              <a:spcAft>
                <a:spcPts val="0"/>
              </a:spcAft>
              <a:buNone/>
            </a:pPr>
            <a:r>
              <a:t/>
            </a:r>
            <a:endParaRPr sz="2900"/>
          </a:p>
          <a:p>
            <a:pPr indent="0" lvl="0" marL="0" rtl="0" algn="ctr">
              <a:spcBef>
                <a:spcPts val="0"/>
              </a:spcBef>
              <a:spcAft>
                <a:spcPts val="0"/>
              </a:spcAft>
              <a:buNone/>
            </a:pPr>
            <a:r>
              <a:rPr lang="nl-NL" sz="2900"/>
              <a:t>And we thought of making the improvement</a:t>
            </a:r>
            <a:endParaRPr sz="2900"/>
          </a:p>
          <a:p>
            <a:pPr indent="0" lvl="0" marL="0" rtl="0" algn="ctr">
              <a:spcBef>
                <a:spcPts val="0"/>
              </a:spcBef>
              <a:spcAft>
                <a:spcPts val="0"/>
              </a:spcAft>
              <a:buNone/>
            </a:pPr>
            <a:r>
              <a:rPr lang="nl-NL" sz="2900"/>
              <a:t> a </a:t>
            </a:r>
            <a:r>
              <a:rPr lang="nl-NL" sz="2900">
                <a:solidFill>
                  <a:schemeClr val="accent4"/>
                </a:solidFill>
              </a:rPr>
              <a:t>standalone open-source library</a:t>
            </a:r>
            <a:endParaRPr sz="2900">
              <a:solidFill>
                <a:schemeClr val="accent4"/>
              </a:solidFill>
            </a:endParaRPr>
          </a:p>
        </p:txBody>
      </p:sp>
      <p:sp>
        <p:nvSpPr>
          <p:cNvPr id="361" name="Google Shape;361;p19"/>
          <p:cNvSpPr/>
          <p:nvPr/>
        </p:nvSpPr>
        <p:spPr>
          <a:xfrm>
            <a:off x="8910601" y="6315800"/>
            <a:ext cx="3119688" cy="17049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Hence why we are all gathered here</a:t>
            </a:r>
          </a:p>
        </p:txBody>
      </p:sp>
    </p:spTree>
  </p:cSld>
  <p:clrMapOvr>
    <a:masterClrMapping/>
  </p:clrMapOvr>
</p:sld>
</file>

<file path=ppt/theme/theme1.xml><?xml version="1.0" encoding="utf-8"?>
<a:theme xmlns:a="http://schemas.openxmlformats.org/drawingml/2006/main" xmlns:r="http://schemas.openxmlformats.org/officeDocument/2006/relationships"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