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7"/>
    <p:restoredTop sz="94648"/>
  </p:normalViewPr>
  <p:slideViewPr>
    <p:cSldViewPr snapToGrid="0">
      <p:cViewPr varScale="1">
        <p:scale>
          <a:sx n="107" d="100"/>
          <a:sy n="107" d="100"/>
        </p:scale>
        <p:origin x="51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178F0-68C2-594E-16AC-8F0E10D9F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284112-45B0-9B40-D1FA-2A6AE917C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94028-8BB2-CFA7-6734-29EBC2FA8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A6E45-528E-3A4E-8885-178B9D7A4131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D0FE3-9ABD-098B-BED4-C61C6DDAD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74FAC-5894-C4A2-67D8-E92D2D4FE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9E10-31A0-F541-A40C-E1F790F0B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1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62142-1F5A-B393-DF93-2CE4E0281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C5F15-5C30-A3A3-4EF5-B114AE08EB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BE3DD-41EA-9782-AC24-D93C79B3B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A6E45-528E-3A4E-8885-178B9D7A4131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349BD-4882-7785-CAFD-8442E7784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E0A97-2216-46DF-013B-9C3FACC11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9E10-31A0-F541-A40C-E1F790F0B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1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AF4C27-229F-1A8B-B49F-502E8987A1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D117E2-2B9F-C6A6-49BC-BC60A346D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E3243-69D7-4CFA-91CC-E60267A35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A6E45-528E-3A4E-8885-178B9D7A4131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3C717-8BB8-4160-58F1-D57F6AC76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D063D-8AB7-DD0B-BC68-B6C92F37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9E10-31A0-F541-A40C-E1F790F0B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941DE-26C9-6498-5B23-44585A68C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C627E-0D5C-7753-7F25-564BE8533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1B4AD-2989-3C45-051F-0F8457A88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A6E45-528E-3A4E-8885-178B9D7A4131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E6E2B-D926-F179-A35D-A89FCB28C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CD988-ED2D-B469-D914-1D2181E4D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9E10-31A0-F541-A40C-E1F790F0B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4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ECA8C-0F10-884F-CB29-E137192B9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53132-5ECB-50EF-26F3-21F1DD511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F7496-4986-2F80-29E4-090C58EE5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A6E45-528E-3A4E-8885-178B9D7A4131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7D4B4-227F-CDE9-F154-5B53B208D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B4582-C968-579D-4D9E-D4A5B8A63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9E10-31A0-F541-A40C-E1F790F0B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93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8ED2F-DD6D-0BFF-6B3E-DB56CADB6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AFDB4-5846-BA35-22BE-E7B054793B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1C8EAA-E854-EF4B-A5A2-49822E94B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1A33FF-28F0-0C49-B656-077A31BC9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A6E45-528E-3A4E-8885-178B9D7A4131}" type="datetimeFigureOut">
              <a:rPr lang="en-US" smtClean="0"/>
              <a:t>8/19/24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A1F4B5-2581-B114-0C43-5876BD396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CB9AC3-E722-C8E5-380D-7DA0BD67D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9E10-31A0-F541-A40C-E1F790F0B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40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A67CB-D69E-6EEB-8313-6F07B34D5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B23963-F4A5-A596-E092-3A7CC288D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9C5384-681E-4060-162E-10E17C115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8D6286-FCC3-0D1D-115F-A8FE96A65A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F28D32-FC35-5E13-78A1-8B51CA8B08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E5F331-4C5C-C202-E1EC-7AEA3DEEC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A6E45-528E-3A4E-8885-178B9D7A4131}" type="datetimeFigureOut">
              <a:rPr lang="en-US" smtClean="0"/>
              <a:t>8/19/24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5389E9-CC78-5B15-99B9-CB9556400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C1F686-4AD2-29CE-4210-04DB6BFE4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9E10-31A0-F541-A40C-E1F790F0B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96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C81AA-6265-E87F-035E-326B871A6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0A65D3-1B32-24D1-F164-638E08A76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A6E45-528E-3A4E-8885-178B9D7A4131}" type="datetimeFigureOut">
              <a:rPr lang="en-US" smtClean="0"/>
              <a:t>8/19/24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5BC6C3-DFB2-2637-EBCA-34CF8612E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65997-1CD2-FAF8-BCFA-A1BE5A02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9E10-31A0-F541-A40C-E1F790F0B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40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08296-7C27-E4B2-25F1-EE8F316F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A6E45-528E-3A4E-8885-178B9D7A4131}" type="datetimeFigureOut">
              <a:rPr lang="en-US" smtClean="0"/>
              <a:t>8/19/24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DE0AD4-B051-E7EB-A5E6-9D3D6A235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56A45C-7939-8B80-76BF-D9C866F54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9E10-31A0-F541-A40C-E1F790F0B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A39E5-D82A-0994-173C-D763262D1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F4CD9-7EE4-DF22-8B11-EF57782DA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8BC4C-00D1-E427-B730-12370ABA7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B8D3E4-899E-3768-BAFC-B8EC8A1F6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A6E45-528E-3A4E-8885-178B9D7A4131}" type="datetimeFigureOut">
              <a:rPr lang="en-US" smtClean="0"/>
              <a:t>8/19/24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F33C8B-1537-0C68-065A-B4D7E3E49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4DAB9-EE8F-912E-6AF6-04A36BEC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9E10-31A0-F541-A40C-E1F790F0B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4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4731A-7C7A-145D-A9F7-70B481F47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518911-40C9-9287-4653-2585B5F2D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3B7C98-4DC1-285F-0C96-3CDAB00B2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04F27-05DA-55A2-64A4-FD818F78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A6E45-528E-3A4E-8885-178B9D7A4131}" type="datetimeFigureOut">
              <a:rPr lang="en-US" smtClean="0"/>
              <a:t>8/19/24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7C639-0858-0EA3-3C64-CE4EF9A9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AEF87-5478-5F30-9D4D-52B4BB4DC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9E10-31A0-F541-A40C-E1F790F0B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2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68FE84-1F3A-B0BD-0DE4-AA011D25F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4DEE0-A599-A426-F303-D97814270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130CA-FD4F-2113-3C8C-7AE33FD68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5A6E45-528E-3A4E-8885-178B9D7A4131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320C7-4F26-8835-26CE-03E6A3E6DF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65E6E-B572-E47E-DE36-A4ECD19207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8A9E10-31A0-F541-A40C-E1F790F0B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1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AECE9C8-7F57-9032-18EB-EF07FF131DBA}"/>
              </a:ext>
            </a:extLst>
          </p:cNvPr>
          <p:cNvSpPr txBox="1"/>
          <p:nvPr/>
        </p:nvSpPr>
        <p:spPr>
          <a:xfrm>
            <a:off x="83225" y="239150"/>
            <a:ext cx="120290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Current </a:t>
            </a:r>
            <a:r>
              <a:rPr lang="en-US" sz="2200" b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Mondo terms associated with </a:t>
            </a:r>
            <a:r>
              <a:rPr lang="en-US" sz="2200" b="1" i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AFG3L2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are located in 3 different branches of disease ontology.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1B2A3F-8FB1-88C0-4F9F-183EDFDA5CB0}"/>
              </a:ext>
            </a:extLst>
          </p:cNvPr>
          <p:cNvSpPr txBox="1"/>
          <p:nvPr/>
        </p:nvSpPr>
        <p:spPr>
          <a:xfrm>
            <a:off x="1364563" y="1151205"/>
            <a:ext cx="25743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mitochondrial DNA depletion syndrome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130CCF-BD55-3768-D28D-D42FEA8F4FCC}"/>
              </a:ext>
            </a:extLst>
          </p:cNvPr>
          <p:cNvSpPr txBox="1"/>
          <p:nvPr/>
        </p:nvSpPr>
        <p:spPr>
          <a:xfrm>
            <a:off x="4920171" y="1151205"/>
            <a:ext cx="25743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autosomal recessive spastic ataxia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0924B6A-7ED2-D77B-B0BF-E11555DEF02B}"/>
              </a:ext>
            </a:extLst>
          </p:cNvPr>
          <p:cNvCxnSpPr>
            <a:stCxn id="7" idx="2"/>
          </p:cNvCxnSpPr>
          <p:nvPr/>
        </p:nvCxnSpPr>
        <p:spPr>
          <a:xfrm flipH="1">
            <a:off x="2651757" y="1920646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9FA9DAF-F9C7-B923-C8AB-2B80ADB6BEE3}"/>
              </a:ext>
            </a:extLst>
          </p:cNvPr>
          <p:cNvCxnSpPr/>
          <p:nvPr/>
        </p:nvCxnSpPr>
        <p:spPr>
          <a:xfrm flipH="1">
            <a:off x="6192132" y="1920646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3DEFA6-7A58-33EB-E806-47F59798A2AE}"/>
              </a:ext>
            </a:extLst>
          </p:cNvPr>
          <p:cNvCxnSpPr>
            <a:cxnSpLocks/>
          </p:cNvCxnSpPr>
          <p:nvPr/>
        </p:nvCxnSpPr>
        <p:spPr>
          <a:xfrm flipH="1">
            <a:off x="1130105" y="2361027"/>
            <a:ext cx="2332891" cy="23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E4A0E8E-1F3A-4276-458D-259CAF9011CD}"/>
              </a:ext>
            </a:extLst>
          </p:cNvPr>
          <p:cNvCxnSpPr>
            <a:cxnSpLocks/>
          </p:cNvCxnSpPr>
          <p:nvPr/>
        </p:nvCxnSpPr>
        <p:spPr>
          <a:xfrm flipH="1" flipV="1">
            <a:off x="5263655" y="2373678"/>
            <a:ext cx="1746731" cy="34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C10EE82-CBB4-0D1E-079E-0DA98D938692}"/>
              </a:ext>
            </a:extLst>
          </p:cNvPr>
          <p:cNvCxnSpPr/>
          <p:nvPr/>
        </p:nvCxnSpPr>
        <p:spPr>
          <a:xfrm flipH="1">
            <a:off x="5263655" y="2377084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704999F-4723-100B-F728-BB479A13F73F}"/>
              </a:ext>
            </a:extLst>
          </p:cNvPr>
          <p:cNvSpPr txBox="1"/>
          <p:nvPr/>
        </p:nvSpPr>
        <p:spPr>
          <a:xfrm>
            <a:off x="5978768" y="2826710"/>
            <a:ext cx="20784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other forms of spastic ataxia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75C2E29-73AD-A0B1-9620-C564B4507A7D}"/>
              </a:ext>
            </a:extLst>
          </p:cNvPr>
          <p:cNvCxnSpPr>
            <a:cxnSpLocks/>
          </p:cNvCxnSpPr>
          <p:nvPr/>
        </p:nvCxnSpPr>
        <p:spPr>
          <a:xfrm flipH="1">
            <a:off x="7010386" y="2369916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432E3FE-943A-9267-8740-FA2C3610009A}"/>
              </a:ext>
            </a:extLst>
          </p:cNvPr>
          <p:cNvSpPr txBox="1"/>
          <p:nvPr/>
        </p:nvSpPr>
        <p:spPr>
          <a:xfrm>
            <a:off x="4499319" y="2824365"/>
            <a:ext cx="1518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spastic ataxia 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96F2F3-D231-4235-A8B9-D823446590A9}"/>
              </a:ext>
            </a:extLst>
          </p:cNvPr>
          <p:cNvSpPr txBox="1"/>
          <p:nvPr/>
        </p:nvSpPr>
        <p:spPr>
          <a:xfrm>
            <a:off x="2696308" y="2822020"/>
            <a:ext cx="1518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spastic ataxia 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4CACB7-D000-56B4-A13A-68B21C8901D2}"/>
              </a:ext>
            </a:extLst>
          </p:cNvPr>
          <p:cNvSpPr txBox="1"/>
          <p:nvPr/>
        </p:nvSpPr>
        <p:spPr>
          <a:xfrm>
            <a:off x="8702039" y="1148860"/>
            <a:ext cx="25743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hereditary optic atrophy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1BD64E2-7132-6C94-1C03-228BF0536D01}"/>
              </a:ext>
            </a:extLst>
          </p:cNvPr>
          <p:cNvCxnSpPr/>
          <p:nvPr/>
        </p:nvCxnSpPr>
        <p:spPr>
          <a:xfrm flipH="1">
            <a:off x="9974000" y="1918301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8E2B1B7-CDB4-1FF3-A277-753A18D6F28F}"/>
              </a:ext>
            </a:extLst>
          </p:cNvPr>
          <p:cNvCxnSpPr>
            <a:cxnSpLocks/>
          </p:cNvCxnSpPr>
          <p:nvPr/>
        </p:nvCxnSpPr>
        <p:spPr>
          <a:xfrm flipH="1">
            <a:off x="8918912" y="2374739"/>
            <a:ext cx="18733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A91B51D-3021-2B08-B95D-5EBC9791CBCC}"/>
              </a:ext>
            </a:extLst>
          </p:cNvPr>
          <p:cNvCxnSpPr/>
          <p:nvPr/>
        </p:nvCxnSpPr>
        <p:spPr>
          <a:xfrm flipH="1">
            <a:off x="8918913" y="2374739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FDC291E-A764-BAF3-32A0-3350DA5E17B0}"/>
              </a:ext>
            </a:extLst>
          </p:cNvPr>
          <p:cNvSpPr txBox="1"/>
          <p:nvPr/>
        </p:nvSpPr>
        <p:spPr>
          <a:xfrm>
            <a:off x="9580098" y="2824365"/>
            <a:ext cx="24618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 other hereditary optic atrophies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EE6B2A-1597-BA2B-17EC-A42FD87D4480}"/>
              </a:ext>
            </a:extLst>
          </p:cNvPr>
          <p:cNvCxnSpPr>
            <a:cxnSpLocks/>
          </p:cNvCxnSpPr>
          <p:nvPr/>
        </p:nvCxnSpPr>
        <p:spPr>
          <a:xfrm flipH="1">
            <a:off x="10792254" y="2367571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D27D1EA-D287-FD77-0023-F81789D0CD21}"/>
              </a:ext>
            </a:extLst>
          </p:cNvPr>
          <p:cNvSpPr txBox="1"/>
          <p:nvPr/>
        </p:nvSpPr>
        <p:spPr>
          <a:xfrm>
            <a:off x="8126443" y="2822020"/>
            <a:ext cx="1518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optic atrophy 12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E2D24A7-7FFB-52CC-6732-6C20B3C8FAD6}"/>
              </a:ext>
            </a:extLst>
          </p:cNvPr>
          <p:cNvCxnSpPr/>
          <p:nvPr/>
        </p:nvCxnSpPr>
        <p:spPr>
          <a:xfrm flipH="1">
            <a:off x="1130105" y="2366778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AF998890-0987-C8CA-9B3D-BA0394EF0EF4}"/>
              </a:ext>
            </a:extLst>
          </p:cNvPr>
          <p:cNvSpPr txBox="1"/>
          <p:nvPr/>
        </p:nvSpPr>
        <p:spPr>
          <a:xfrm>
            <a:off x="12886" y="2816404"/>
            <a:ext cx="21840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27 other mitochondrial DNA depletion syndromes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3A0A3F4-B739-6E78-74FE-DA3FE6DE64EA}"/>
              </a:ext>
            </a:extLst>
          </p:cNvPr>
          <p:cNvCxnSpPr/>
          <p:nvPr/>
        </p:nvCxnSpPr>
        <p:spPr>
          <a:xfrm flipH="1">
            <a:off x="3462996" y="2364434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4BCBA50F-BA22-9D1D-A976-A00B11B19306}"/>
              </a:ext>
            </a:extLst>
          </p:cNvPr>
          <p:cNvSpPr txBox="1"/>
          <p:nvPr/>
        </p:nvSpPr>
        <p:spPr>
          <a:xfrm>
            <a:off x="2050356" y="5906088"/>
            <a:ext cx="80455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AFG3L2-related optic atrophy and/or spastic ataxia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was requested as a new parent term of 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optic atrophy 12 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spastic ataxia 5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966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id="{69A7CDCD-91C1-D1F9-5092-066B39DAE774}"/>
              </a:ext>
            </a:extLst>
          </p:cNvPr>
          <p:cNvSpPr txBox="1"/>
          <p:nvPr/>
        </p:nvSpPr>
        <p:spPr>
          <a:xfrm>
            <a:off x="83225" y="239150"/>
            <a:ext cx="120290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Re-organization of </a:t>
            </a:r>
            <a:r>
              <a:rPr lang="en-US" sz="2200" b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terms associated with </a:t>
            </a:r>
            <a:r>
              <a:rPr lang="en-US" sz="2200" b="1" i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AFG3L2 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(proposed by Mondo in response to our request):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13D50A-BF08-E7AA-A41D-C77AC1297143}"/>
              </a:ext>
            </a:extLst>
          </p:cNvPr>
          <p:cNvSpPr txBox="1"/>
          <p:nvPr/>
        </p:nvSpPr>
        <p:spPr>
          <a:xfrm>
            <a:off x="1364563" y="1151205"/>
            <a:ext cx="25743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mitochondrial DNA depletion syndrome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5E2B8FF-A32F-9DE6-F91A-B34C96D4B26B}"/>
              </a:ext>
            </a:extLst>
          </p:cNvPr>
          <p:cNvSpPr txBox="1"/>
          <p:nvPr/>
        </p:nvSpPr>
        <p:spPr>
          <a:xfrm>
            <a:off x="4920171" y="1151205"/>
            <a:ext cx="25743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autosomal recessive spastic ataxia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C5330CE-7BE5-DC33-78CB-30496B579878}"/>
              </a:ext>
            </a:extLst>
          </p:cNvPr>
          <p:cNvCxnSpPr>
            <a:stCxn id="33" idx="2"/>
          </p:cNvCxnSpPr>
          <p:nvPr/>
        </p:nvCxnSpPr>
        <p:spPr>
          <a:xfrm flipH="1">
            <a:off x="2651757" y="1920646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1460F73-BE81-5F3D-7BCD-221FA21A8A23}"/>
              </a:ext>
            </a:extLst>
          </p:cNvPr>
          <p:cNvCxnSpPr/>
          <p:nvPr/>
        </p:nvCxnSpPr>
        <p:spPr>
          <a:xfrm flipH="1">
            <a:off x="6192132" y="1920646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DA065A3-B011-7753-83DC-7C22C11631F8}"/>
              </a:ext>
            </a:extLst>
          </p:cNvPr>
          <p:cNvCxnSpPr>
            <a:cxnSpLocks/>
          </p:cNvCxnSpPr>
          <p:nvPr/>
        </p:nvCxnSpPr>
        <p:spPr>
          <a:xfrm flipH="1">
            <a:off x="1130105" y="2361027"/>
            <a:ext cx="23328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E639DAE-D261-AB51-4E1D-B74316010852}"/>
              </a:ext>
            </a:extLst>
          </p:cNvPr>
          <p:cNvCxnSpPr/>
          <p:nvPr/>
        </p:nvCxnSpPr>
        <p:spPr>
          <a:xfrm flipH="1">
            <a:off x="1130105" y="2366778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EEE744BD-53F0-6FBA-8806-E9C2A4BA9999}"/>
              </a:ext>
            </a:extLst>
          </p:cNvPr>
          <p:cNvSpPr txBox="1"/>
          <p:nvPr/>
        </p:nvSpPr>
        <p:spPr>
          <a:xfrm>
            <a:off x="12886" y="2816404"/>
            <a:ext cx="21840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27 other mitochondrial DNA depletion syndromes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0B19659-4B1E-D87C-3E42-304B1425302E}"/>
              </a:ext>
            </a:extLst>
          </p:cNvPr>
          <p:cNvCxnSpPr>
            <a:cxnSpLocks/>
          </p:cNvCxnSpPr>
          <p:nvPr/>
        </p:nvCxnSpPr>
        <p:spPr>
          <a:xfrm flipH="1" flipV="1">
            <a:off x="5263655" y="2373678"/>
            <a:ext cx="1746731" cy="34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CDF0E73-5618-FEEE-7432-2E539D475A03}"/>
              </a:ext>
            </a:extLst>
          </p:cNvPr>
          <p:cNvCxnSpPr/>
          <p:nvPr/>
        </p:nvCxnSpPr>
        <p:spPr>
          <a:xfrm flipH="1">
            <a:off x="5263655" y="2377084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AA4CABEE-3DE2-FD5F-0390-A2348A7A6678}"/>
              </a:ext>
            </a:extLst>
          </p:cNvPr>
          <p:cNvSpPr txBox="1"/>
          <p:nvPr/>
        </p:nvSpPr>
        <p:spPr>
          <a:xfrm>
            <a:off x="5978768" y="2826710"/>
            <a:ext cx="20784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other forms of spastic ataxia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3378B4B-8EA6-E78F-9A3C-6F5FEE758D59}"/>
              </a:ext>
            </a:extLst>
          </p:cNvPr>
          <p:cNvCxnSpPr>
            <a:cxnSpLocks/>
          </p:cNvCxnSpPr>
          <p:nvPr/>
        </p:nvCxnSpPr>
        <p:spPr>
          <a:xfrm flipH="1">
            <a:off x="7010386" y="2369916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62549015-68F2-1580-61C8-C75D3BEE39FD}"/>
              </a:ext>
            </a:extLst>
          </p:cNvPr>
          <p:cNvSpPr txBox="1"/>
          <p:nvPr/>
        </p:nvSpPr>
        <p:spPr>
          <a:xfrm>
            <a:off x="4499319" y="2824365"/>
            <a:ext cx="1518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spastic ataxia 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C5A3A1D-F8A7-9CDA-6F69-F4752BEC3210}"/>
              </a:ext>
            </a:extLst>
          </p:cNvPr>
          <p:cNvSpPr txBox="1"/>
          <p:nvPr/>
        </p:nvSpPr>
        <p:spPr>
          <a:xfrm>
            <a:off x="2022225" y="2822020"/>
            <a:ext cx="26423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AFG3L2-related optic atrophy and/or spastic ataxia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BCDE247-A5E3-7B74-194E-6885C5A893CB}"/>
              </a:ext>
            </a:extLst>
          </p:cNvPr>
          <p:cNvCxnSpPr/>
          <p:nvPr/>
        </p:nvCxnSpPr>
        <p:spPr>
          <a:xfrm flipH="1">
            <a:off x="3462996" y="2364434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D9F8E630-0299-0ED6-E877-EAD2EFF055B5}"/>
              </a:ext>
            </a:extLst>
          </p:cNvPr>
          <p:cNvSpPr txBox="1"/>
          <p:nvPr/>
        </p:nvSpPr>
        <p:spPr>
          <a:xfrm>
            <a:off x="8702039" y="1148860"/>
            <a:ext cx="25743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hereditary optic atrophy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C62550A-AAA0-B8D1-A8AC-30B49F04CB2E}"/>
              </a:ext>
            </a:extLst>
          </p:cNvPr>
          <p:cNvCxnSpPr/>
          <p:nvPr/>
        </p:nvCxnSpPr>
        <p:spPr>
          <a:xfrm flipH="1">
            <a:off x="9974000" y="1918301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6E46213-E415-9747-623C-D128C81821A3}"/>
              </a:ext>
            </a:extLst>
          </p:cNvPr>
          <p:cNvCxnSpPr>
            <a:cxnSpLocks/>
          </p:cNvCxnSpPr>
          <p:nvPr/>
        </p:nvCxnSpPr>
        <p:spPr>
          <a:xfrm flipH="1">
            <a:off x="8918912" y="2374739"/>
            <a:ext cx="18733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FD0507D-A8AE-9907-F33D-9BC2208F657D}"/>
              </a:ext>
            </a:extLst>
          </p:cNvPr>
          <p:cNvCxnSpPr/>
          <p:nvPr/>
        </p:nvCxnSpPr>
        <p:spPr>
          <a:xfrm flipH="1">
            <a:off x="8918913" y="2374739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A183294C-70DB-D9A4-AA09-EDC028FA80A0}"/>
              </a:ext>
            </a:extLst>
          </p:cNvPr>
          <p:cNvSpPr txBox="1"/>
          <p:nvPr/>
        </p:nvSpPr>
        <p:spPr>
          <a:xfrm>
            <a:off x="9580098" y="2824365"/>
            <a:ext cx="24618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 other hereditary optic atrophies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04780BB2-A0B2-53F0-B7A3-7D10640FA6B1}"/>
              </a:ext>
            </a:extLst>
          </p:cNvPr>
          <p:cNvCxnSpPr>
            <a:cxnSpLocks/>
          </p:cNvCxnSpPr>
          <p:nvPr/>
        </p:nvCxnSpPr>
        <p:spPr>
          <a:xfrm flipH="1">
            <a:off x="10792254" y="2367571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7BFA500E-8665-F708-A2CB-041C379BBADB}"/>
              </a:ext>
            </a:extLst>
          </p:cNvPr>
          <p:cNvSpPr txBox="1"/>
          <p:nvPr/>
        </p:nvSpPr>
        <p:spPr>
          <a:xfrm>
            <a:off x="8126443" y="2822020"/>
            <a:ext cx="1518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optic atrophy 12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CB9FDFF-C466-F4C3-A44E-C93E76C8DC1D}"/>
              </a:ext>
            </a:extLst>
          </p:cNvPr>
          <p:cNvCxnSpPr/>
          <p:nvPr/>
        </p:nvCxnSpPr>
        <p:spPr>
          <a:xfrm flipH="1">
            <a:off x="3456541" y="3929900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9982D400-94B2-F611-0C63-27830D36BBBA}"/>
              </a:ext>
            </a:extLst>
          </p:cNvPr>
          <p:cNvCxnSpPr>
            <a:cxnSpLocks/>
          </p:cNvCxnSpPr>
          <p:nvPr/>
        </p:nvCxnSpPr>
        <p:spPr>
          <a:xfrm flipH="1">
            <a:off x="2202176" y="4370281"/>
            <a:ext cx="23328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8E4B17E-FCBE-D4F2-4511-FCA2351FB9A8}"/>
              </a:ext>
            </a:extLst>
          </p:cNvPr>
          <p:cNvCxnSpPr/>
          <p:nvPr/>
        </p:nvCxnSpPr>
        <p:spPr>
          <a:xfrm flipH="1">
            <a:off x="2202176" y="4376032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7A4EC50-D611-FEC6-19AE-D3682338FFE9}"/>
              </a:ext>
            </a:extLst>
          </p:cNvPr>
          <p:cNvCxnSpPr/>
          <p:nvPr/>
        </p:nvCxnSpPr>
        <p:spPr>
          <a:xfrm flipH="1">
            <a:off x="4535067" y="4373688"/>
            <a:ext cx="1" cy="442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72B39117-3B70-4353-6314-B695E27AB21B}"/>
              </a:ext>
            </a:extLst>
          </p:cNvPr>
          <p:cNvSpPr txBox="1"/>
          <p:nvPr/>
        </p:nvSpPr>
        <p:spPr>
          <a:xfrm>
            <a:off x="1437838" y="4810547"/>
            <a:ext cx="1518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spastic ataxia 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408A927-30B1-D6C0-7682-286835E54017}"/>
              </a:ext>
            </a:extLst>
          </p:cNvPr>
          <p:cNvSpPr txBox="1"/>
          <p:nvPr/>
        </p:nvSpPr>
        <p:spPr>
          <a:xfrm>
            <a:off x="3774230" y="4799119"/>
            <a:ext cx="1518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optic atrophy 12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C54D864-45F1-CFE3-B545-B4938FB48B9E}"/>
              </a:ext>
            </a:extLst>
          </p:cNvPr>
          <p:cNvSpPr txBox="1"/>
          <p:nvPr/>
        </p:nvSpPr>
        <p:spPr>
          <a:xfrm>
            <a:off x="2050356" y="5906088"/>
            <a:ext cx="80455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AFG3L2-related optic atrophy and/or spastic ataxia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was requested as a new parent term of 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optic atrophy 12 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spastic ataxia 5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3C46EC9-5892-7918-CBA6-9BAAAF7E51D7}"/>
              </a:ext>
            </a:extLst>
          </p:cNvPr>
          <p:cNvCxnSpPr/>
          <p:nvPr/>
        </p:nvCxnSpPr>
        <p:spPr>
          <a:xfrm>
            <a:off x="4380689" y="3579586"/>
            <a:ext cx="3991416" cy="120765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B8CEE5C-A56B-0734-7493-6AB9855B75C4}"/>
              </a:ext>
            </a:extLst>
          </p:cNvPr>
          <p:cNvSpPr txBox="1"/>
          <p:nvPr/>
        </p:nvSpPr>
        <p:spPr>
          <a:xfrm>
            <a:off x="8526483" y="4526723"/>
            <a:ext cx="26423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70C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AFG3L2-related mitochondrial DNA depletion syndrome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2F8837-F5EF-4609-FFD4-D86495136C91}"/>
              </a:ext>
            </a:extLst>
          </p:cNvPr>
          <p:cNvSpPr txBox="1"/>
          <p:nvPr/>
        </p:nvSpPr>
        <p:spPr>
          <a:xfrm rot="998960">
            <a:off x="4904413" y="4189725"/>
            <a:ext cx="26423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synonymous with</a:t>
            </a:r>
          </a:p>
        </p:txBody>
      </p:sp>
    </p:spTree>
    <p:extLst>
      <p:ext uri="{BB962C8B-B14F-4D97-AF65-F5344CB8AC3E}">
        <p14:creationId xmlns:p14="http://schemas.microsoft.com/office/powerpoint/2010/main" val="21671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7ACA931-BDC1-562C-0209-376782BDB9B1}"/>
              </a:ext>
            </a:extLst>
          </p:cNvPr>
          <p:cNvSpPr txBox="1"/>
          <p:nvPr/>
        </p:nvSpPr>
        <p:spPr>
          <a:xfrm>
            <a:off x="120148" y="717894"/>
            <a:ext cx="1196400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200" dirty="0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2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nly some presentations of the disease have </a:t>
            </a:r>
            <a:r>
              <a:rPr lang="en-US" sz="22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optic atrophy</a:t>
            </a:r>
            <a:r>
              <a:rPr lang="en-US" sz="22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and or </a:t>
            </a:r>
            <a:r>
              <a:rPr lang="en-US" sz="22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spastic ataxia</a:t>
            </a:r>
            <a:r>
              <a:rPr lang="en-US" sz="22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while ALL presentations of this disease have a basis in mitochondrial depletion. Given these considerations:</a:t>
            </a:r>
          </a:p>
          <a:p>
            <a:pPr algn="l"/>
            <a:endParaRPr lang="en-US" sz="22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sz="22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Have this be a child of only "mitochondrial DNA depletion", and not Optic Atrophy or Spastic Ataxia, as it does not ALWAYS exhibit Optic Atrophy and or Spastic Ataxia</a:t>
            </a:r>
            <a:br>
              <a:rPr lang="en-US" sz="22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2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sz="2200" dirty="0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Given this is a </a:t>
            </a:r>
            <a:r>
              <a:rPr lang="en-US" sz="2200" dirty="0" err="1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200" b="0" i="0" u="none" strike="noStrike" dirty="0" err="1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linGen</a:t>
            </a:r>
            <a:r>
              <a:rPr lang="en-US" sz="22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working group providing the information, we will follow their expertise and use the label of "</a:t>
            </a:r>
            <a:r>
              <a:rPr lang="en-US" sz="22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AFG3L2-related optic atrophy and/or spastic ataxia</a:t>
            </a:r>
            <a:r>
              <a:rPr lang="en-US" sz="22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".</a:t>
            </a:r>
            <a:br>
              <a:rPr lang="en-US" sz="22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2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sz="22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Definition for "</a:t>
            </a:r>
            <a:r>
              <a:rPr lang="en-US" sz="22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AFG3L2-related mitochondrial DNA depletion syndrome</a:t>
            </a:r>
            <a:r>
              <a:rPr lang="en-US" sz="22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 = "A mitochondrial DNA depletion syndrome in which the cause of the disease is a heterozygous variant or biallelic variants in the AFG3L2 gene. The disorder is characterized by a spectrum of phenotypes (or features) including optic atrophy and/or ataxia”</a:t>
            </a:r>
          </a:p>
          <a:p>
            <a:pPr algn="l">
              <a:buFont typeface="+mj-lt"/>
              <a:buAutoNum type="arabicPeriod"/>
            </a:pPr>
            <a:endParaRPr lang="en-US" sz="22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sz="22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Optic Atrophy 12</a:t>
            </a:r>
            <a:r>
              <a:rPr lang="en-US" sz="22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2200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Spastic Ataxia 5</a:t>
            </a:r>
            <a:r>
              <a:rPr lang="en-US" sz="22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as children of this new term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E5ED13-D476-DF62-A47B-A5D43D7DC5D7}"/>
              </a:ext>
            </a:extLst>
          </p:cNvPr>
          <p:cNvSpPr txBox="1"/>
          <p:nvPr/>
        </p:nvSpPr>
        <p:spPr>
          <a:xfrm>
            <a:off x="83225" y="140675"/>
            <a:ext cx="120290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Additional notes and explanations from contacts at Mondo:</a:t>
            </a:r>
          </a:p>
        </p:txBody>
      </p:sp>
    </p:spTree>
    <p:extLst>
      <p:ext uri="{BB962C8B-B14F-4D97-AF65-F5344CB8AC3E}">
        <p14:creationId xmlns:p14="http://schemas.microsoft.com/office/powerpoint/2010/main" val="820625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350</Words>
  <Application>Microsoft Macintosh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Hankey, William Charles IV</dc:creator>
  <cp:lastModifiedBy>Hankey, William Charles IV</cp:lastModifiedBy>
  <cp:revision>6</cp:revision>
  <dcterms:created xsi:type="dcterms:W3CDTF">2024-08-15T22:08:13Z</dcterms:created>
  <dcterms:modified xsi:type="dcterms:W3CDTF">2024-08-19T16:42:04Z</dcterms:modified>
</cp:coreProperties>
</file>