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notesSlide2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55.tif" ContentType="image/tiff"/>
  <Override PartName="/ppt/media/image54.jpeg" ContentType="image/jpeg"/>
  <Override PartName="/ppt/media/image53.jpeg" ContentType="image/jpeg"/>
  <Override PartName="/ppt/media/image51.jpeg" ContentType="image/jpeg"/>
  <Override PartName="/ppt/media/image50.jpeg" ContentType="image/jpeg"/>
  <Override PartName="/ppt/media/image42.jpeg" ContentType="image/jpeg"/>
  <Override PartName="/ppt/media/image41.jpeg" ContentType="image/jpeg"/>
  <Override PartName="/ppt/media/image48.jpeg" ContentType="image/jpeg"/>
  <Override PartName="/ppt/media/image15.jpeg" ContentType="image/jpeg"/>
  <Override PartName="/ppt/media/image47.jpeg" ContentType="image/jpeg"/>
  <Override PartName="/ppt/media/image14.jpeg" ContentType="image/jpeg"/>
  <Override PartName="/ppt/media/image13.jpeg" ContentType="image/jpeg"/>
  <Override PartName="/ppt/media/image44.jpeg" ContentType="image/jpeg"/>
  <Override PartName="/ppt/media/image11.jpeg" ContentType="image/jpeg"/>
  <Override PartName="/ppt/media/image43.jpeg" ContentType="image/jpeg"/>
  <Override PartName="/ppt/media/image10.jpeg" ContentType="image/jpeg"/>
  <Override PartName="/ppt/media/image52.tif" ContentType="image/tiff"/>
  <Override PartName="/ppt/media/image18.jpeg" ContentType="image/jpeg"/>
  <Override PartName="/ppt/media/image19.jpeg" ContentType="image/jpeg"/>
  <Override PartName="/ppt/media/image37.jpeg" ContentType="image/jpeg"/>
  <Override PartName="/ppt/media/image9.tif" ContentType="image/tiff"/>
  <Override PartName="/ppt/media/image6.tif" ContentType="image/tiff"/>
  <Override PartName="/ppt/media/image8.jpeg" ContentType="image/jpeg"/>
  <Override PartName="/ppt/media/image57.jpeg" ContentType="image/jpeg"/>
  <Override PartName="/ppt/media/image2.jpeg" ContentType="image/jpeg"/>
  <Override PartName="/ppt/media/image45.jpeg" ContentType="image/jpeg"/>
  <Override PartName="/ppt/media/image12.jpeg" ContentType="image/jpeg"/>
  <Override PartName="/ppt/media/image17.tif" ContentType="image/tiff"/>
  <Override PartName="/ppt/media/image20.tif" ContentType="image/tiff"/>
  <Override PartName="/ppt/media/image28.tif" ContentType="image/tiff"/>
  <Override PartName="/ppt/media/image34.tif" ContentType="image/tiff"/>
  <Override PartName="/ppt/media/image40.jpeg" ContentType="image/jpeg"/>
  <Override PartName="/ppt/media/image1.png" ContentType="image/png"/>
  <Override PartName="/ppt/media/image22.jpeg" ContentType="image/jpeg"/>
  <Override PartName="/ppt/media/image56.jpeg" ContentType="image/jpeg"/>
  <Override PartName="/ppt/media/image16.tif" ContentType="image/tiff"/>
  <Override PartName="/ppt/media/image23.jpeg" ContentType="image/jpeg"/>
  <Override PartName="/ppt/media/image3.jpeg" ContentType="image/jpeg"/>
  <Override PartName="/ppt/media/image25.jpeg" ContentType="image/jpeg"/>
  <Override PartName="/ppt/media/image46.tif" ContentType="image/tiff"/>
  <Override PartName="/ppt/media/image4.jpeg" ContentType="image/jpeg"/>
  <Override PartName="/ppt/media/image21.tif" ContentType="image/tiff"/>
  <Override PartName="/ppt/media/image26.jpeg" ContentType="image/jpeg"/>
  <Override PartName="/ppt/media/image5.jpeg" ContentType="image/jpeg"/>
  <Override PartName="/ppt/media/image31.tif" ContentType="image/tiff"/>
  <Override PartName="/ppt/media/image27.jpeg" ContentType="image/jpeg"/>
  <Override PartName="/ppt/media/image7.jpeg" ContentType="image/jpeg"/>
  <Override PartName="/ppt/media/image29.jpeg" ContentType="image/jpeg"/>
  <Override PartName="/ppt/media/image30.jpeg" ContentType="image/jpeg"/>
  <Override PartName="/ppt/media/image38.jpeg" ContentType="image/jpeg"/>
  <Override PartName="/ppt/media/image32.jpeg" ContentType="image/jpeg"/>
  <Override PartName="/ppt/media/image49.tif" ContentType="image/tiff"/>
  <Override PartName="/ppt/media/image39.jpeg" ContentType="image/jpeg"/>
  <Override PartName="/ppt/media/image24.tif" ContentType="image/tiff"/>
  <Override PartName="/ppt/media/image33.jpeg" ContentType="image/jpeg"/>
  <Override PartName="/ppt/media/image35.jpeg" ContentType="image/jpeg"/>
  <Override PartName="/ppt/media/image3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A5CA258-2098-41D3-8E66-403F80182D13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0CAFB67-4774-4315-B6BD-60CC038FE40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B2804F-1678-497E-8338-084C62EBB9C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28DEEEB-5A8F-4844-B0AC-C697050C850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52ACB7-B1A9-4205-8213-FC54F209A2D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BEAD1D-A419-4DA8-8C9B-176017382A3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BA71918-B7A2-4591-AD44-11B7E9E85DA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7E2759A-095E-4090-8977-40B6723C98E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7E0261B-0F5E-4569-B62E-39BDA5D4361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to edit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Maste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r title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5BBFF76-8A67-4656-9CBE-92C50B2CD91E}" type="datetime1">
              <a:rPr b="0" lang="en-US" sz="1200" spc="-1" strike="noStrike">
                <a:solidFill>
                  <a:srgbClr val="8b8b8b"/>
                </a:solidFill>
                <a:latin typeface="Calibri"/>
              </a:rPr>
              <a:t>09/09/2019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72C0057-DC95-4625-9939-F1CDD45314A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0F026C1-4B57-4E6A-AA40-D0BE39ED83C2}" type="datetime1">
              <a:rPr b="0" lang="en-US" sz="1200" spc="-1" strike="noStrike">
                <a:solidFill>
                  <a:srgbClr val="8b8b8b"/>
                </a:solidFill>
                <a:latin typeface="Calibri"/>
              </a:rPr>
              <a:t>09/09/2019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7A27A8E-F644-4DBB-9A7B-33CC350F98E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tif"/><Relationship Id="rId2" Type="http://schemas.openxmlformats.org/officeDocument/2006/relationships/image" Target="../media/image17.tif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tif"/><Relationship Id="rId2" Type="http://schemas.openxmlformats.org/officeDocument/2006/relationships/image" Target="../media/image21.tif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tif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tif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tif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tif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tif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9.tif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2.tif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5.tif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file:///home/machinelearner/Downloads/CI_Repo/Collaborativ_Intelligence/Code/Classification_Heatmap_exp2.html" TargetMode="External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arxiv.org/pdf/1709.00029.pdf" TargetMode="Externa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tif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3560" y="-119376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Times New Roman"/>
              </a:rPr>
              <a:t>          </a:t>
            </a:r>
            <a:r>
              <a:rPr b="0" lang="en-US" sz="5400" spc="-1" strike="noStrike">
                <a:solidFill>
                  <a:srgbClr val="000000"/>
                </a:solidFill>
                <a:latin typeface="Times New Roman"/>
              </a:rPr>
              <a:t>Master Project at DFKI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343520" y="242748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Mapping Infrastructure with Patch based Land Use and Land Cover Classification using Deep Learning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3600" spc="-1" strike="noStrike"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3858120" y="649296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b8b8b"/>
                </a:solidFill>
                <a:latin typeface="Calibri"/>
              </a:rPr>
              <a:t>        </a:t>
            </a: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2FDE144-40FB-4C45-97EF-545812BDF84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313560" y="4799520"/>
            <a:ext cx="30218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Submitted by: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Sachin Sharma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M.Sc Intelligent Systems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9740880" y="4749120"/>
            <a:ext cx="1896120" cy="127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Supervised by: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Patrick Helber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PhD Researcher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288360" y="-440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Heatmaps of experiment d) on Graz city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2A29869-1A9F-40CF-80C0-D119194BCE4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42" name="Content Placeholder 5" descr=""/>
          <p:cNvPicPr/>
          <p:nvPr/>
        </p:nvPicPr>
        <p:blipFill>
          <a:blip r:embed="rId1"/>
          <a:stretch/>
        </p:blipFill>
        <p:spPr>
          <a:xfrm>
            <a:off x="288360" y="1411920"/>
            <a:ext cx="4995000" cy="435096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1694520" y="5987160"/>
            <a:ext cx="124848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MS CNN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4" name="Picture 7" descr=""/>
          <p:cNvPicPr/>
          <p:nvPr/>
        </p:nvPicPr>
        <p:blipFill>
          <a:blip r:embed="rId2"/>
          <a:stretch/>
        </p:blipFill>
        <p:spPr>
          <a:xfrm>
            <a:off x="6698160" y="1411920"/>
            <a:ext cx="4624200" cy="4350960"/>
          </a:xfrm>
          <a:prstGeom prst="rect">
            <a:avLst/>
          </a:prstGeom>
          <a:ln>
            <a:noFill/>
          </a:ln>
        </p:spPr>
      </p:pic>
      <p:sp>
        <p:nvSpPr>
          <p:cNvPr id="145" name="CustomShape 5"/>
          <p:cNvSpPr/>
          <p:nvPr/>
        </p:nvSpPr>
        <p:spPr>
          <a:xfrm>
            <a:off x="8011800" y="5984640"/>
            <a:ext cx="22618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Graz Satellite image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6" name="Content Placeholder 7" descr=""/>
          <p:cNvPicPr/>
          <p:nvPr/>
        </p:nvPicPr>
        <p:blipFill>
          <a:blip r:embed="rId3"/>
          <a:stretch/>
        </p:blipFill>
        <p:spPr>
          <a:xfrm>
            <a:off x="288360" y="518760"/>
            <a:ext cx="10843560" cy="9907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773640" y="-177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Results b) imgaenet weights VS c) randomly initialized weigths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Content Placeholder 5" descr=""/>
          <p:cNvPicPr/>
          <p:nvPr/>
        </p:nvPicPr>
        <p:blipFill>
          <a:blip r:embed="rId1"/>
          <a:stretch/>
        </p:blipFill>
        <p:spPr>
          <a:xfrm>
            <a:off x="152640" y="3761280"/>
            <a:ext cx="4114440" cy="250488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3B33690-68C2-410A-B7D8-4D0DBFF33B5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51" name="Picture 6" descr=""/>
          <p:cNvPicPr/>
          <p:nvPr/>
        </p:nvPicPr>
        <p:blipFill>
          <a:blip r:embed="rId2"/>
          <a:stretch/>
        </p:blipFill>
        <p:spPr>
          <a:xfrm>
            <a:off x="152640" y="1147680"/>
            <a:ext cx="4009680" cy="2428560"/>
          </a:xfrm>
          <a:prstGeom prst="rect">
            <a:avLst/>
          </a:prstGeom>
          <a:ln>
            <a:noFill/>
          </a:ln>
        </p:spPr>
      </p:pic>
      <p:pic>
        <p:nvPicPr>
          <p:cNvPr id="152" name="Picture 7" descr=""/>
          <p:cNvPicPr/>
          <p:nvPr/>
        </p:nvPicPr>
        <p:blipFill>
          <a:blip r:embed="rId3"/>
          <a:stretch/>
        </p:blipFill>
        <p:spPr>
          <a:xfrm>
            <a:off x="6103440" y="1078920"/>
            <a:ext cx="4489920" cy="2497320"/>
          </a:xfrm>
          <a:prstGeom prst="rect">
            <a:avLst/>
          </a:prstGeom>
          <a:ln>
            <a:noFill/>
          </a:ln>
        </p:spPr>
      </p:pic>
      <p:pic>
        <p:nvPicPr>
          <p:cNvPr id="153" name="Picture 8" descr=""/>
          <p:cNvPicPr/>
          <p:nvPr/>
        </p:nvPicPr>
        <p:blipFill>
          <a:blip r:embed="rId4"/>
          <a:stretch/>
        </p:blipFill>
        <p:spPr>
          <a:xfrm>
            <a:off x="6391800" y="3761280"/>
            <a:ext cx="4240440" cy="23810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88640" y="-2109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Probability Heatmaps of Graz and Innsbruck city generated with experiment b) 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E23CB28-B342-4A98-BD03-A3868548392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57" name="Content Placeholder 7" descr=""/>
          <p:cNvPicPr/>
          <p:nvPr/>
        </p:nvPicPr>
        <p:blipFill>
          <a:blip r:embed="rId1"/>
          <a:stretch/>
        </p:blipFill>
        <p:spPr>
          <a:xfrm>
            <a:off x="188640" y="1903680"/>
            <a:ext cx="4550400" cy="4350960"/>
          </a:xfrm>
          <a:prstGeom prst="rect">
            <a:avLst/>
          </a:prstGeom>
          <a:ln>
            <a:noFill/>
          </a:ln>
        </p:spPr>
      </p:pic>
      <p:pic>
        <p:nvPicPr>
          <p:cNvPr id="158" name="Picture 8" descr=""/>
          <p:cNvPicPr/>
          <p:nvPr/>
        </p:nvPicPr>
        <p:blipFill>
          <a:blip r:embed="rId2"/>
          <a:stretch/>
        </p:blipFill>
        <p:spPr>
          <a:xfrm>
            <a:off x="6903000" y="1949760"/>
            <a:ext cx="4912560" cy="4258800"/>
          </a:xfrm>
          <a:prstGeom prst="rect">
            <a:avLst/>
          </a:prstGeom>
          <a:ln>
            <a:noFill/>
          </a:ln>
        </p:spPr>
      </p:pic>
      <p:pic>
        <p:nvPicPr>
          <p:cNvPr id="159" name="Picture 9" descr=""/>
          <p:cNvPicPr/>
          <p:nvPr/>
        </p:nvPicPr>
        <p:blipFill>
          <a:blip r:embed="rId3"/>
          <a:stretch/>
        </p:blipFill>
        <p:spPr>
          <a:xfrm>
            <a:off x="3132720" y="1051200"/>
            <a:ext cx="6412320" cy="615600"/>
          </a:xfrm>
          <a:prstGeom prst="rect">
            <a:avLst/>
          </a:prstGeom>
          <a:ln>
            <a:noFill/>
          </a:ln>
        </p:spPr>
      </p:pic>
      <p:pic>
        <p:nvPicPr>
          <p:cNvPr id="160" name="Picture 2" descr=""/>
          <p:cNvPicPr/>
          <p:nvPr/>
        </p:nvPicPr>
        <p:blipFill>
          <a:blip r:embed="rId4"/>
          <a:stretch/>
        </p:blipFill>
        <p:spPr>
          <a:xfrm>
            <a:off x="5512320" y="1990800"/>
            <a:ext cx="826200" cy="406368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1625400" y="6307200"/>
            <a:ext cx="67428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Graz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8643240" y="6307200"/>
            <a:ext cx="112392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Innsbruck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87000" y="-155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Probability Heatmaps of Linz and Wien city generated with experiment b) 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Content Placeholder 5" descr=""/>
          <p:cNvPicPr/>
          <p:nvPr/>
        </p:nvPicPr>
        <p:blipFill>
          <a:blip r:embed="rId1"/>
          <a:stretch/>
        </p:blipFill>
        <p:spPr>
          <a:xfrm>
            <a:off x="387000" y="1847880"/>
            <a:ext cx="5106960" cy="4350960"/>
          </a:xfrm>
          <a:prstGeom prst="rect">
            <a:avLst/>
          </a:prstGeom>
          <a:ln>
            <a:noFill/>
          </a:ln>
        </p:spPr>
      </p:pic>
      <p:sp>
        <p:nvSpPr>
          <p:cNvPr id="16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F591175-3E50-4B8E-99FF-0F619D500CE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67" name="Picture 6" descr=""/>
          <p:cNvPicPr/>
          <p:nvPr/>
        </p:nvPicPr>
        <p:blipFill>
          <a:blip r:embed="rId2"/>
          <a:stretch/>
        </p:blipFill>
        <p:spPr>
          <a:xfrm>
            <a:off x="6540480" y="1847880"/>
            <a:ext cx="5625000" cy="4350960"/>
          </a:xfrm>
          <a:prstGeom prst="rect">
            <a:avLst/>
          </a:prstGeom>
          <a:ln>
            <a:noFill/>
          </a:ln>
        </p:spPr>
      </p:pic>
      <p:pic>
        <p:nvPicPr>
          <p:cNvPr id="168" name="Picture 7" descr=""/>
          <p:cNvPicPr/>
          <p:nvPr/>
        </p:nvPicPr>
        <p:blipFill>
          <a:blip r:embed="rId3"/>
          <a:stretch/>
        </p:blipFill>
        <p:spPr>
          <a:xfrm>
            <a:off x="3043800" y="1074600"/>
            <a:ext cx="6412320" cy="615600"/>
          </a:xfrm>
          <a:prstGeom prst="rect">
            <a:avLst/>
          </a:prstGeom>
          <a:ln>
            <a:noFill/>
          </a:ln>
        </p:spPr>
      </p:pic>
      <p:pic>
        <p:nvPicPr>
          <p:cNvPr id="169" name="Picture 8" descr=""/>
          <p:cNvPicPr/>
          <p:nvPr/>
        </p:nvPicPr>
        <p:blipFill>
          <a:blip r:embed="rId4"/>
          <a:stretch/>
        </p:blipFill>
        <p:spPr>
          <a:xfrm>
            <a:off x="5566320" y="1991520"/>
            <a:ext cx="826200" cy="4063680"/>
          </a:xfrm>
          <a:prstGeom prst="rect">
            <a:avLst/>
          </a:prstGeom>
          <a:ln>
            <a:noFill/>
          </a:ln>
        </p:spPr>
      </p:pic>
      <p:sp>
        <p:nvSpPr>
          <p:cNvPr id="170" name="CustomShape 4"/>
          <p:cNvSpPr/>
          <p:nvPr/>
        </p:nvSpPr>
        <p:spPr>
          <a:xfrm>
            <a:off x="2130480" y="6356520"/>
            <a:ext cx="67680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Linz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8941680" y="6352200"/>
            <a:ext cx="82296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Wien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36800" y="0"/>
            <a:ext cx="10515240" cy="901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 of Graz city generated with experiment b) 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Content Placeholder 5" descr=""/>
          <p:cNvPicPr/>
          <p:nvPr/>
        </p:nvPicPr>
        <p:blipFill>
          <a:blip r:embed="rId1"/>
          <a:stretch/>
        </p:blipFill>
        <p:spPr>
          <a:xfrm>
            <a:off x="136800" y="1617840"/>
            <a:ext cx="4551120" cy="4350960"/>
          </a:xfrm>
          <a:prstGeom prst="rect">
            <a:avLst/>
          </a:prstGeom>
          <a:ln>
            <a:noFill/>
          </a:ln>
        </p:spPr>
      </p:pic>
      <p:sp>
        <p:nvSpPr>
          <p:cNvPr id="17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76176DD-0671-4132-8E8C-E33C715CA91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2"/>
          <a:stretch/>
        </p:blipFill>
        <p:spPr>
          <a:xfrm>
            <a:off x="1784160" y="792000"/>
            <a:ext cx="8623080" cy="790920"/>
          </a:xfrm>
          <a:prstGeom prst="rect">
            <a:avLst/>
          </a:prstGeom>
          <a:ln>
            <a:noFill/>
          </a:ln>
        </p:spPr>
      </p:pic>
      <p:pic>
        <p:nvPicPr>
          <p:cNvPr id="177" name="Picture 7" descr=""/>
          <p:cNvPicPr/>
          <p:nvPr/>
        </p:nvPicPr>
        <p:blipFill>
          <a:blip r:embed="rId3"/>
          <a:stretch/>
        </p:blipFill>
        <p:spPr>
          <a:xfrm>
            <a:off x="6841800" y="1617840"/>
            <a:ext cx="4601520" cy="4267800"/>
          </a:xfrm>
          <a:prstGeom prst="rect">
            <a:avLst/>
          </a:prstGeom>
          <a:ln>
            <a:noFill/>
          </a:ln>
        </p:spPr>
      </p:pic>
      <p:sp>
        <p:nvSpPr>
          <p:cNvPr id="178" name="CustomShape 4"/>
          <p:cNvSpPr/>
          <p:nvPr/>
        </p:nvSpPr>
        <p:spPr>
          <a:xfrm>
            <a:off x="5078160" y="3165840"/>
            <a:ext cx="1296360" cy="639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Permanent Crop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1067760" y="6095880"/>
            <a:ext cx="297036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Graz Classification Heatmap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80" name="Picture 11" descr=""/>
          <p:cNvPicPr/>
          <p:nvPr/>
        </p:nvPicPr>
        <p:blipFill>
          <a:blip r:embed="rId4"/>
          <a:stretch/>
        </p:blipFill>
        <p:spPr>
          <a:xfrm>
            <a:off x="5155560" y="1894680"/>
            <a:ext cx="1218960" cy="1123560"/>
          </a:xfrm>
          <a:prstGeom prst="rect">
            <a:avLst/>
          </a:prstGeom>
          <a:ln>
            <a:noFill/>
          </a:ln>
        </p:spPr>
      </p:pic>
      <p:sp>
        <p:nvSpPr>
          <p:cNvPr id="181" name="CustomShape 6"/>
          <p:cNvSpPr/>
          <p:nvPr/>
        </p:nvSpPr>
        <p:spPr>
          <a:xfrm>
            <a:off x="8164080" y="6197040"/>
            <a:ext cx="22618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Graz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11120" y="0"/>
            <a:ext cx="10515240" cy="111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 of Innsbruck city generated with experiment b) 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038480" y="649296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9082440" y="64141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B3B0098-5CF4-4508-B55C-981C087BE14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85" name="Content Placeholder 5" descr=""/>
          <p:cNvPicPr/>
          <p:nvPr/>
        </p:nvPicPr>
        <p:blipFill>
          <a:blip r:embed="rId1"/>
          <a:stretch/>
        </p:blipFill>
        <p:spPr>
          <a:xfrm>
            <a:off x="411120" y="1667520"/>
            <a:ext cx="5069880" cy="4350960"/>
          </a:xfrm>
          <a:prstGeom prst="rect">
            <a:avLst/>
          </a:prstGeom>
          <a:ln>
            <a:noFill/>
          </a:ln>
        </p:spPr>
      </p:pic>
      <p:pic>
        <p:nvPicPr>
          <p:cNvPr id="186" name="Picture 6" descr=""/>
          <p:cNvPicPr/>
          <p:nvPr/>
        </p:nvPicPr>
        <p:blipFill>
          <a:blip r:embed="rId2"/>
          <a:stretch/>
        </p:blipFill>
        <p:spPr>
          <a:xfrm>
            <a:off x="1784160" y="792000"/>
            <a:ext cx="8623080" cy="790920"/>
          </a:xfrm>
          <a:prstGeom prst="rect">
            <a:avLst/>
          </a:prstGeom>
          <a:ln>
            <a:noFill/>
          </a:ln>
        </p:spPr>
      </p:pic>
      <p:pic>
        <p:nvPicPr>
          <p:cNvPr id="187" name="Picture 7" descr=""/>
          <p:cNvPicPr/>
          <p:nvPr/>
        </p:nvPicPr>
        <p:blipFill>
          <a:blip r:embed="rId3"/>
          <a:stretch/>
        </p:blipFill>
        <p:spPr>
          <a:xfrm>
            <a:off x="6496200" y="1667520"/>
            <a:ext cx="5172120" cy="4350960"/>
          </a:xfrm>
          <a:prstGeom prst="rect">
            <a:avLst/>
          </a:prstGeom>
          <a:ln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7848000" y="6169320"/>
            <a:ext cx="260604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Innsbruck Satellite image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1081440" y="6169320"/>
            <a:ext cx="335376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Innsbruck Classification Heatmap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37600" y="-3999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Heatmaps of Linz city generated with experiment b) 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Content Placeholder 5" descr=""/>
          <p:cNvPicPr/>
          <p:nvPr/>
        </p:nvPicPr>
        <p:blipFill>
          <a:blip r:embed="rId1"/>
          <a:stretch/>
        </p:blipFill>
        <p:spPr>
          <a:xfrm>
            <a:off x="237600" y="1714320"/>
            <a:ext cx="5109840" cy="4350960"/>
          </a:xfrm>
          <a:prstGeom prst="rect">
            <a:avLst/>
          </a:prstGeom>
          <a:ln>
            <a:noFill/>
          </a:ln>
        </p:spPr>
      </p:pic>
      <p:sp>
        <p:nvSpPr>
          <p:cNvPr id="19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A20ABDE-720B-4071-9D1C-0E8FEF429A0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94" name="Picture 7" descr=""/>
          <p:cNvPicPr/>
          <p:nvPr/>
        </p:nvPicPr>
        <p:blipFill>
          <a:blip r:embed="rId2"/>
          <a:stretch/>
        </p:blipFill>
        <p:spPr>
          <a:xfrm>
            <a:off x="1279440" y="632520"/>
            <a:ext cx="8623080" cy="790920"/>
          </a:xfrm>
          <a:prstGeom prst="rect">
            <a:avLst/>
          </a:prstGeom>
          <a:ln>
            <a:noFill/>
          </a:ln>
        </p:spPr>
      </p:pic>
      <p:pic>
        <p:nvPicPr>
          <p:cNvPr id="195" name="Picture 2" descr=""/>
          <p:cNvPicPr/>
          <p:nvPr/>
        </p:nvPicPr>
        <p:blipFill>
          <a:blip r:embed="rId3"/>
          <a:stretch/>
        </p:blipFill>
        <p:spPr>
          <a:xfrm>
            <a:off x="5991480" y="1714320"/>
            <a:ext cx="5677200" cy="4350960"/>
          </a:xfrm>
          <a:prstGeom prst="rect">
            <a:avLst/>
          </a:prstGeom>
          <a:ln>
            <a:noFill/>
          </a:ln>
        </p:spPr>
      </p:pic>
      <p:sp>
        <p:nvSpPr>
          <p:cNvPr id="196" name="CustomShape 4"/>
          <p:cNvSpPr/>
          <p:nvPr/>
        </p:nvSpPr>
        <p:spPr>
          <a:xfrm>
            <a:off x="1081440" y="6169320"/>
            <a:ext cx="29566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Linz Classification Heatmap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7848000" y="6169320"/>
            <a:ext cx="215460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Linz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69560" y="-2134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Heatmaps of Wien city generated with experiment b) imagenet weights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AC3BCCD-0C50-4F14-9605-2C0CC9C32AA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01" name="Content Placeholder 5" descr=""/>
          <p:cNvPicPr/>
          <p:nvPr/>
        </p:nvPicPr>
        <p:blipFill>
          <a:blip r:embed="rId1"/>
          <a:stretch/>
        </p:blipFill>
        <p:spPr>
          <a:xfrm>
            <a:off x="169560" y="1692720"/>
            <a:ext cx="5597640" cy="4350960"/>
          </a:xfrm>
          <a:prstGeom prst="rect">
            <a:avLst/>
          </a:prstGeom>
          <a:ln>
            <a:noFill/>
          </a:ln>
        </p:spPr>
      </p:pic>
      <p:pic>
        <p:nvPicPr>
          <p:cNvPr id="202" name="Picture 7" descr=""/>
          <p:cNvPicPr/>
          <p:nvPr/>
        </p:nvPicPr>
        <p:blipFill>
          <a:blip r:embed="rId2"/>
          <a:stretch/>
        </p:blipFill>
        <p:spPr>
          <a:xfrm>
            <a:off x="1358640" y="803520"/>
            <a:ext cx="8623080" cy="790920"/>
          </a:xfrm>
          <a:prstGeom prst="rect">
            <a:avLst/>
          </a:prstGeom>
          <a:ln>
            <a:noFill/>
          </a:ln>
        </p:spPr>
      </p:pic>
      <p:pic>
        <p:nvPicPr>
          <p:cNvPr id="203" name="Picture 8" descr=""/>
          <p:cNvPicPr/>
          <p:nvPr/>
        </p:nvPicPr>
        <p:blipFill>
          <a:blip r:embed="rId3"/>
          <a:stretch/>
        </p:blipFill>
        <p:spPr>
          <a:xfrm>
            <a:off x="6404400" y="1692720"/>
            <a:ext cx="5495400" cy="435096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1081440" y="6169320"/>
            <a:ext cx="29566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Wien Classification Heatmap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7848000" y="6169320"/>
            <a:ext cx="215460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Wien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838080" y="320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Experiment 2: Considered Industrial and Residential as separate class and rest of the 8 classes as it is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To find out good accuracy or best results for classifying satellite images following sub experiments were performed: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Classification on RGB EuroSAT images using shallow CNN architecture.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Fine Tuning of Resnet-50 architecture pretrained on imagenet weights.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Fine Tuning of Resnet-50 architecture initialized with random weights.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Classification on Multispectral Images(13 Band) using CNN.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632EC5C-089F-4D54-9B1F-36F67634444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Results a) Shallow CNN Vs d) MS CNN: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Content Placeholder 5" descr=""/>
          <p:cNvPicPr/>
          <p:nvPr/>
        </p:nvPicPr>
        <p:blipFill>
          <a:blip r:embed="rId1"/>
          <a:stretch/>
        </p:blipFill>
        <p:spPr>
          <a:xfrm>
            <a:off x="368640" y="1133280"/>
            <a:ext cx="5477760" cy="4849200"/>
          </a:xfrm>
          <a:prstGeom prst="rect">
            <a:avLst/>
          </a:prstGeom>
          <a:ln>
            <a:noFill/>
          </a:ln>
        </p:spPr>
      </p:pic>
      <p:sp>
        <p:nvSpPr>
          <p:cNvPr id="21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7EF678F-3B92-4DF7-8122-DF2FCD21AF1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14" name="Picture 6" descr=""/>
          <p:cNvPicPr/>
          <p:nvPr/>
        </p:nvPicPr>
        <p:blipFill>
          <a:blip r:embed="rId2"/>
          <a:stretch/>
        </p:blipFill>
        <p:spPr>
          <a:xfrm>
            <a:off x="6433920" y="1163160"/>
            <a:ext cx="4919400" cy="48193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Content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	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Introduction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EuroSAT Dataset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Experiments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Results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Visualization of results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Future Scope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Real Life Application on OSM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5B06648-123A-4113-9B72-5B06095AA0C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Confusion Matrix Comparison between experiment a), d) &amp; b)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Content Placeholder 5" descr=""/>
          <p:cNvPicPr/>
          <p:nvPr/>
        </p:nvPicPr>
        <p:blipFill>
          <a:blip r:embed="rId1"/>
          <a:stretch/>
        </p:blipFill>
        <p:spPr>
          <a:xfrm>
            <a:off x="348840" y="2412000"/>
            <a:ext cx="2819160" cy="1837800"/>
          </a:xfrm>
          <a:prstGeom prst="rect">
            <a:avLst/>
          </a:prstGeom>
          <a:ln>
            <a:noFill/>
          </a:ln>
        </p:spPr>
      </p:pic>
      <p:sp>
        <p:nvSpPr>
          <p:cNvPr id="217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182B94B-8253-490B-89A8-1A1879A0AE8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19" name="Picture 6" descr=""/>
          <p:cNvPicPr/>
          <p:nvPr/>
        </p:nvPicPr>
        <p:blipFill>
          <a:blip r:embed="rId2"/>
          <a:stretch/>
        </p:blipFill>
        <p:spPr>
          <a:xfrm>
            <a:off x="4038480" y="2412000"/>
            <a:ext cx="3134520" cy="1889280"/>
          </a:xfrm>
          <a:prstGeom prst="rect">
            <a:avLst/>
          </a:prstGeom>
          <a:ln>
            <a:noFill/>
          </a:ln>
        </p:spPr>
      </p:pic>
      <p:pic>
        <p:nvPicPr>
          <p:cNvPr id="220" name="Picture 7" descr=""/>
          <p:cNvPicPr/>
          <p:nvPr/>
        </p:nvPicPr>
        <p:blipFill>
          <a:blip r:embed="rId3"/>
          <a:stretch/>
        </p:blipFill>
        <p:spPr>
          <a:xfrm>
            <a:off x="8153280" y="2215080"/>
            <a:ext cx="2999520" cy="2034360"/>
          </a:xfrm>
          <a:prstGeom prst="rect">
            <a:avLst/>
          </a:prstGeom>
          <a:ln>
            <a:noFill/>
          </a:ln>
        </p:spPr>
      </p:pic>
      <p:sp>
        <p:nvSpPr>
          <p:cNvPr id="221" name="CustomShape 4"/>
          <p:cNvSpPr/>
          <p:nvPr/>
        </p:nvSpPr>
        <p:spPr>
          <a:xfrm>
            <a:off x="622440" y="4537440"/>
            <a:ext cx="1674000" cy="3646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Shallow CNN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4633200" y="4537440"/>
            <a:ext cx="124848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MS CNN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8610480" y="4537440"/>
            <a:ext cx="160200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ImageNet Wts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258480" y="308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Classification report comparison between a)&amp;d)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Content Placeholder 5" descr=""/>
          <p:cNvPicPr/>
          <p:nvPr/>
        </p:nvPicPr>
        <p:blipFill>
          <a:blip r:embed="rId1"/>
          <a:stretch/>
        </p:blipFill>
        <p:spPr>
          <a:xfrm>
            <a:off x="374400" y="1957680"/>
            <a:ext cx="4667040" cy="3412440"/>
          </a:xfrm>
          <a:prstGeom prst="rect">
            <a:avLst/>
          </a:prstGeom>
          <a:ln>
            <a:noFill/>
          </a:ln>
        </p:spPr>
      </p:pic>
      <p:sp>
        <p:nvSpPr>
          <p:cNvPr id="22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EE75CB5-18A8-4635-8ED3-1E30ED10197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28" name="Picture 6" descr=""/>
          <p:cNvPicPr/>
          <p:nvPr/>
        </p:nvPicPr>
        <p:blipFill>
          <a:blip r:embed="rId2"/>
          <a:stretch/>
        </p:blipFill>
        <p:spPr>
          <a:xfrm>
            <a:off x="6413760" y="1957680"/>
            <a:ext cx="4764960" cy="3528360"/>
          </a:xfrm>
          <a:prstGeom prst="rect">
            <a:avLst/>
          </a:prstGeom>
          <a:ln>
            <a:noFill/>
          </a:ln>
        </p:spPr>
      </p:pic>
      <p:sp>
        <p:nvSpPr>
          <p:cNvPr id="229" name="CustomShape 4"/>
          <p:cNvSpPr/>
          <p:nvPr/>
        </p:nvSpPr>
        <p:spPr>
          <a:xfrm>
            <a:off x="1428840" y="5370480"/>
            <a:ext cx="1652400" cy="3646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Shallow CNN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7853040" y="5367240"/>
            <a:ext cx="124848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MS CNN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09560" y="946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Results b)imageNet weights  Vs c)randomly initialized weights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Content Placeholder 5" descr=""/>
          <p:cNvPicPr/>
          <p:nvPr/>
        </p:nvPicPr>
        <p:blipFill>
          <a:blip r:embed="rId1"/>
          <a:stretch/>
        </p:blipFill>
        <p:spPr>
          <a:xfrm>
            <a:off x="709560" y="1764360"/>
            <a:ext cx="4901040" cy="3966480"/>
          </a:xfrm>
          <a:prstGeom prst="rect">
            <a:avLst/>
          </a:prstGeom>
          <a:ln>
            <a:noFill/>
          </a:ln>
        </p:spPr>
      </p:pic>
      <p:sp>
        <p:nvSpPr>
          <p:cNvPr id="23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227152E-5E7F-4F30-81F8-2142D3CE06B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35" name="Picture 6" descr=""/>
          <p:cNvPicPr/>
          <p:nvPr/>
        </p:nvPicPr>
        <p:blipFill>
          <a:blip r:embed="rId2"/>
          <a:stretch/>
        </p:blipFill>
        <p:spPr>
          <a:xfrm>
            <a:off x="6991920" y="1764360"/>
            <a:ext cx="5117400" cy="396648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232920" y="-383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Heatmaps of Graz city resulted from experiment b)imagenet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Content Placeholder 5" descr=""/>
          <p:cNvPicPr/>
          <p:nvPr/>
        </p:nvPicPr>
        <p:blipFill>
          <a:blip r:embed="rId1"/>
          <a:stretch/>
        </p:blipFill>
        <p:spPr>
          <a:xfrm>
            <a:off x="232920" y="1878120"/>
            <a:ext cx="4551120" cy="4350960"/>
          </a:xfrm>
          <a:prstGeom prst="rect">
            <a:avLst/>
          </a:prstGeom>
          <a:ln>
            <a:noFill/>
          </a:ln>
        </p:spPr>
      </p:pic>
      <p:sp>
        <p:nvSpPr>
          <p:cNvPr id="238" name="TextShape 2"/>
          <p:cNvSpPr txBox="1"/>
          <p:nvPr/>
        </p:nvSpPr>
        <p:spPr>
          <a:xfrm>
            <a:off x="3747600" y="649980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ED75946-453E-4ADC-A9D1-C16FFEB6566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40" name="Picture 7" descr=""/>
          <p:cNvPicPr/>
          <p:nvPr/>
        </p:nvPicPr>
        <p:blipFill>
          <a:blip r:embed="rId2"/>
          <a:stretch/>
        </p:blipFill>
        <p:spPr>
          <a:xfrm>
            <a:off x="6195240" y="1878120"/>
            <a:ext cx="5414760" cy="4267800"/>
          </a:xfrm>
          <a:prstGeom prst="rect">
            <a:avLst/>
          </a:prstGeom>
          <a:ln>
            <a:noFill/>
          </a:ln>
        </p:spPr>
      </p:pic>
      <p:pic>
        <p:nvPicPr>
          <p:cNvPr id="241" name="Picture 2" descr=""/>
          <p:cNvPicPr/>
          <p:nvPr/>
        </p:nvPicPr>
        <p:blipFill>
          <a:blip r:embed="rId3"/>
          <a:stretch/>
        </p:blipFill>
        <p:spPr>
          <a:xfrm>
            <a:off x="3510000" y="632520"/>
            <a:ext cx="5171760" cy="1218960"/>
          </a:xfrm>
          <a:prstGeom prst="rect">
            <a:avLst/>
          </a:prstGeom>
          <a:ln>
            <a:noFill/>
          </a:ln>
        </p:spPr>
      </p:pic>
      <p:sp>
        <p:nvSpPr>
          <p:cNvPr id="242" name="CustomShape 4"/>
          <p:cNvSpPr/>
          <p:nvPr/>
        </p:nvSpPr>
        <p:spPr>
          <a:xfrm>
            <a:off x="1023480" y="6352200"/>
            <a:ext cx="297036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Graz Classification Heatmap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8011800" y="6315120"/>
            <a:ext cx="22618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Graz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45440" y="-3099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Heatmaps of Innsbruck city resulted from experiment b)imagenet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9082440" y="642276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C3AE378-A6F9-491C-AC28-1D5C8A35732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47" name="Content Placeholder 5" descr=""/>
          <p:cNvPicPr/>
          <p:nvPr/>
        </p:nvPicPr>
        <p:blipFill>
          <a:blip r:embed="rId1"/>
          <a:stretch/>
        </p:blipFill>
        <p:spPr>
          <a:xfrm>
            <a:off x="145440" y="1787760"/>
            <a:ext cx="4961880" cy="4350960"/>
          </a:xfrm>
          <a:prstGeom prst="rect">
            <a:avLst/>
          </a:prstGeom>
          <a:ln>
            <a:noFill/>
          </a:ln>
        </p:spPr>
      </p:pic>
      <p:pic>
        <p:nvPicPr>
          <p:cNvPr id="248" name="Picture 6" descr=""/>
          <p:cNvPicPr/>
          <p:nvPr/>
        </p:nvPicPr>
        <p:blipFill>
          <a:blip r:embed="rId2"/>
          <a:stretch/>
        </p:blipFill>
        <p:spPr>
          <a:xfrm>
            <a:off x="6874200" y="1852560"/>
            <a:ext cx="5172120" cy="4350960"/>
          </a:xfrm>
          <a:prstGeom prst="rect">
            <a:avLst/>
          </a:prstGeom>
          <a:ln>
            <a:noFill/>
          </a:ln>
        </p:spPr>
      </p:pic>
      <p:pic>
        <p:nvPicPr>
          <p:cNvPr id="249" name="Picture 7" descr=""/>
          <p:cNvPicPr/>
          <p:nvPr/>
        </p:nvPicPr>
        <p:blipFill>
          <a:blip r:embed="rId3"/>
          <a:stretch/>
        </p:blipFill>
        <p:spPr>
          <a:xfrm>
            <a:off x="3438360" y="527040"/>
            <a:ext cx="5171760" cy="1218960"/>
          </a:xfrm>
          <a:prstGeom prst="rect">
            <a:avLst/>
          </a:prstGeom>
          <a:ln>
            <a:noFill/>
          </a:ln>
        </p:spPr>
      </p:pic>
      <p:sp>
        <p:nvSpPr>
          <p:cNvPr id="250" name="CustomShape 4"/>
          <p:cNvSpPr/>
          <p:nvPr/>
        </p:nvSpPr>
        <p:spPr>
          <a:xfrm>
            <a:off x="949680" y="6291720"/>
            <a:ext cx="335376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Innsbruck Classification Heatmap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7848000" y="6310080"/>
            <a:ext cx="260604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Innsbruck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0" y="-325080"/>
            <a:ext cx="10515240" cy="1142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Heatmaps of Linz city generated with experiment b) 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3" name="Content Placeholder 5" descr=""/>
          <p:cNvPicPr/>
          <p:nvPr/>
        </p:nvPicPr>
        <p:blipFill>
          <a:blip r:embed="rId1"/>
          <a:stretch/>
        </p:blipFill>
        <p:spPr>
          <a:xfrm>
            <a:off x="147600" y="1743840"/>
            <a:ext cx="5109840" cy="4350960"/>
          </a:xfrm>
          <a:prstGeom prst="rect">
            <a:avLst/>
          </a:prstGeom>
          <a:ln>
            <a:noFill/>
          </a:ln>
        </p:spPr>
      </p:pic>
      <p:sp>
        <p:nvSpPr>
          <p:cNvPr id="25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D290E9B-116D-4159-8255-B56309FA8BB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56" name="Picture 7" descr=""/>
          <p:cNvPicPr/>
          <p:nvPr/>
        </p:nvPicPr>
        <p:blipFill>
          <a:blip r:embed="rId2"/>
          <a:stretch/>
        </p:blipFill>
        <p:spPr>
          <a:xfrm>
            <a:off x="3286080" y="524880"/>
            <a:ext cx="5171760" cy="1218960"/>
          </a:xfrm>
          <a:prstGeom prst="rect">
            <a:avLst/>
          </a:prstGeom>
          <a:ln>
            <a:noFill/>
          </a:ln>
        </p:spPr>
      </p:pic>
      <p:pic>
        <p:nvPicPr>
          <p:cNvPr id="257" name="Picture 8" descr=""/>
          <p:cNvPicPr/>
          <p:nvPr/>
        </p:nvPicPr>
        <p:blipFill>
          <a:blip r:embed="rId3"/>
          <a:stretch/>
        </p:blipFill>
        <p:spPr>
          <a:xfrm>
            <a:off x="6226920" y="1743840"/>
            <a:ext cx="5677200" cy="4350960"/>
          </a:xfrm>
          <a:prstGeom prst="rect">
            <a:avLst/>
          </a:prstGeom>
          <a:ln>
            <a:noFill/>
          </a:ln>
        </p:spPr>
      </p:pic>
      <p:sp>
        <p:nvSpPr>
          <p:cNvPr id="258" name="CustomShape 4"/>
          <p:cNvSpPr/>
          <p:nvPr/>
        </p:nvSpPr>
        <p:spPr>
          <a:xfrm>
            <a:off x="1081440" y="6352200"/>
            <a:ext cx="29566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Linz Classification Heatmap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7827120" y="6326640"/>
            <a:ext cx="215460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Linz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242280" y="-4503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 of Wien city generated with experiment b) imagenet weights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60E1C5C-5145-4496-BF07-CDBAD900B80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263" name="Content Placeholder 5" descr=""/>
          <p:cNvPicPr/>
          <p:nvPr/>
        </p:nvPicPr>
        <p:blipFill>
          <a:blip r:embed="rId1"/>
          <a:stretch/>
        </p:blipFill>
        <p:spPr>
          <a:xfrm>
            <a:off x="242280" y="1704600"/>
            <a:ext cx="5589360" cy="4350960"/>
          </a:xfrm>
          <a:prstGeom prst="rect">
            <a:avLst/>
          </a:prstGeom>
          <a:ln>
            <a:noFill/>
          </a:ln>
        </p:spPr>
      </p:pic>
      <p:pic>
        <p:nvPicPr>
          <p:cNvPr id="264" name="Picture 6" descr=""/>
          <p:cNvPicPr/>
          <p:nvPr/>
        </p:nvPicPr>
        <p:blipFill>
          <a:blip r:embed="rId2"/>
          <a:stretch/>
        </p:blipFill>
        <p:spPr>
          <a:xfrm>
            <a:off x="6404400" y="1692720"/>
            <a:ext cx="5495400" cy="4350960"/>
          </a:xfrm>
          <a:prstGeom prst="rect">
            <a:avLst/>
          </a:prstGeom>
          <a:ln>
            <a:noFill/>
          </a:ln>
        </p:spPr>
      </p:pic>
      <p:pic>
        <p:nvPicPr>
          <p:cNvPr id="265" name="Picture 7" descr=""/>
          <p:cNvPicPr/>
          <p:nvPr/>
        </p:nvPicPr>
        <p:blipFill>
          <a:blip r:embed="rId3"/>
          <a:stretch/>
        </p:blipFill>
        <p:spPr>
          <a:xfrm>
            <a:off x="3286080" y="524880"/>
            <a:ext cx="5171760" cy="1040400"/>
          </a:xfrm>
          <a:prstGeom prst="rect">
            <a:avLst/>
          </a:prstGeom>
          <a:ln>
            <a:noFill/>
          </a:ln>
        </p:spPr>
      </p:pic>
      <p:sp>
        <p:nvSpPr>
          <p:cNvPr id="266" name="CustomShape 4"/>
          <p:cNvSpPr/>
          <p:nvPr/>
        </p:nvSpPr>
        <p:spPr>
          <a:xfrm>
            <a:off x="1081440" y="6169320"/>
            <a:ext cx="29566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Wien Classification Heatmap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7848000" y="6169320"/>
            <a:ext cx="215460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Wien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Future Scope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Disaster Monitoring and Response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Zoning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Geographic Information System(GIS) update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Urban Mapping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2338A7D-7928-4304-8245-03682276BDD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855360" y="925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Real Life application of project on OSM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86640" y="2232720"/>
            <a:ext cx="10515240" cy="3987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Demo Application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7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B4F322C-A9FA-4C25-AC85-710A3A5BC02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Thank You!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27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E898304-9CC7-459F-A290-4CF9D2DEEB0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62040" y="1458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Introduction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62040" y="12074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This project is aimed at developing classification model which can be used for detecting land use or land cover classification.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Can help in improving geographical maps.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Near State of the art classifier is build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Classification and Probability Heatmaps were generated.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At the end every generated Classification Heatmap is visualized on Open Street Map.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AEBD995-A3CE-42BF-B682-D397AED25CB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2292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EuroSAT Dataset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22920" y="18478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Sentinel-2 satellite image dataset is used for experiments.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Settling down with the network which illustrates best performance.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This dataset in total has 27,000 geo-referenced images consisting of 10 classes.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Each image measures 64*64 pixels.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Each class contains 2000 to 3000 images.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10 different classes in dataset are Industrial, Residential, Annual Crop, Permanent Crop, River, Sea &amp; Lake, Herbaceous Vegetation, Highway, Pasture and Forest.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EF1EAE5-2348-4FAE-A9B8-CCFFB3BFD16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04040" y="1332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Overview of EuroSAT dataset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Content Placeholder 5" descr=""/>
          <p:cNvPicPr/>
          <p:nvPr/>
        </p:nvPicPr>
        <p:blipFill>
          <a:blip r:embed="rId1"/>
          <a:stretch/>
        </p:blipFill>
        <p:spPr>
          <a:xfrm>
            <a:off x="2549880" y="1348560"/>
            <a:ext cx="6421320" cy="435096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3652200" y="649296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2CB462C-AD9E-4BE4-BD4F-FD211547BA0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5323320" y="5798160"/>
            <a:ext cx="772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Fig: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321840" y="6244560"/>
            <a:ext cx="235656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Fig:1 reference: </a:t>
            </a:r>
            <a:r>
              <a:rPr b="0" lang="en-US" sz="11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https://arxiv.org/pdf/1709.00029.pdf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11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Experiments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Experiment 1: Considered Industrial and Residential as one class and rest of the 8 classes as it is.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To find out good accuracy for classifying satellite images following sub experiments were performed: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Classification on RGB EuroSAT images using shallow CNN architecture.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Fine Tuning of Resnet-50 architecture pretrained on imagenet weights(RGB images)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Fine Tuning of Resnet-50 architecture initialized with random weights(RGB images)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Classification on Multispectral Images(13 Band) using CNN.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AB33F74-8DDF-4310-B67D-B8FFD68FB79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-365040"/>
            <a:ext cx="10515240" cy="1458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Results: a) Vs d)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73512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9" name="TextShape 4"/>
          <p:cNvSpPr txBox="1"/>
          <p:nvPr/>
        </p:nvSpPr>
        <p:spPr>
          <a:xfrm>
            <a:off x="8137440" y="617544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 </a:t>
            </a:r>
            <a:fld id="{8DBF000B-B782-4455-B551-ACFBCDCA8B4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20" name="Picture 5" descr=""/>
          <p:cNvPicPr/>
          <p:nvPr/>
        </p:nvPicPr>
        <p:blipFill>
          <a:blip r:embed="rId1"/>
          <a:stretch/>
        </p:blipFill>
        <p:spPr>
          <a:xfrm>
            <a:off x="0" y="823320"/>
            <a:ext cx="7508160" cy="5262120"/>
          </a:xfrm>
          <a:prstGeom prst="rect">
            <a:avLst/>
          </a:prstGeom>
          <a:ln>
            <a:noFill/>
          </a:ln>
        </p:spPr>
      </p:pic>
      <p:pic>
        <p:nvPicPr>
          <p:cNvPr id="121" name="Picture 7" descr=""/>
          <p:cNvPicPr/>
          <p:nvPr/>
        </p:nvPicPr>
        <p:blipFill>
          <a:blip r:embed="rId2"/>
          <a:stretch/>
        </p:blipFill>
        <p:spPr>
          <a:xfrm>
            <a:off x="6609960" y="823320"/>
            <a:ext cx="6743880" cy="5172480"/>
          </a:xfrm>
          <a:prstGeom prst="rect">
            <a:avLst/>
          </a:prstGeom>
          <a:ln>
            <a:noFill/>
          </a:ln>
        </p:spPr>
      </p:pic>
      <p:sp>
        <p:nvSpPr>
          <p:cNvPr id="122" name="CustomShape 5"/>
          <p:cNvSpPr/>
          <p:nvPr/>
        </p:nvSpPr>
        <p:spPr>
          <a:xfrm>
            <a:off x="1423080" y="6176880"/>
            <a:ext cx="1674000" cy="3646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Shallow CNN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8805960" y="6081840"/>
            <a:ext cx="117576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MS CNN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Classification Report comparison between experiment a)&amp;d)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9182160" y="628920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0C86BD7-A32E-426F-9509-F6A39CE253D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27" name="Content Placeholder 9" descr=""/>
          <p:cNvPicPr/>
          <p:nvPr/>
        </p:nvPicPr>
        <p:blipFill>
          <a:blip r:embed="rId1"/>
          <a:stretch/>
        </p:blipFill>
        <p:spPr>
          <a:xfrm>
            <a:off x="0" y="1558440"/>
            <a:ext cx="5466960" cy="4313160"/>
          </a:xfrm>
          <a:prstGeom prst="rect">
            <a:avLst/>
          </a:prstGeom>
          <a:ln>
            <a:noFill/>
          </a:ln>
        </p:spPr>
      </p:pic>
      <p:pic>
        <p:nvPicPr>
          <p:cNvPr id="128" name="Picture 10" descr=""/>
          <p:cNvPicPr/>
          <p:nvPr/>
        </p:nvPicPr>
        <p:blipFill>
          <a:blip r:embed="rId2"/>
          <a:stretch/>
        </p:blipFill>
        <p:spPr>
          <a:xfrm>
            <a:off x="5872680" y="1558440"/>
            <a:ext cx="6052320" cy="431316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>
            <a:off x="1970640" y="5919840"/>
            <a:ext cx="166104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Shallow CNN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8274600" y="5871960"/>
            <a:ext cx="124848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MS CNN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54440" y="-309240"/>
            <a:ext cx="10515240" cy="1056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Classification Heatmap from experiment a) on Graz city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Content Placeholder 5" descr=""/>
          <p:cNvPicPr/>
          <p:nvPr/>
        </p:nvPicPr>
        <p:blipFill>
          <a:blip r:embed="rId1"/>
          <a:stretch/>
        </p:blipFill>
        <p:spPr>
          <a:xfrm>
            <a:off x="154440" y="1694160"/>
            <a:ext cx="4551120" cy="435096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TU Kaiserslautern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921276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1FADC29-4B65-41EA-B047-C56C2C73383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1317960" y="6172200"/>
            <a:ext cx="1661040" cy="36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Shallow CNN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6" name="Content Placeholder 7" descr=""/>
          <p:cNvPicPr/>
          <p:nvPr/>
        </p:nvPicPr>
        <p:blipFill>
          <a:blip r:embed="rId2"/>
          <a:stretch/>
        </p:blipFill>
        <p:spPr>
          <a:xfrm>
            <a:off x="154440" y="576720"/>
            <a:ext cx="10843560" cy="990720"/>
          </a:xfrm>
          <a:prstGeom prst="rect">
            <a:avLst/>
          </a:prstGeom>
          <a:ln>
            <a:noFill/>
          </a:ln>
        </p:spPr>
      </p:pic>
      <p:pic>
        <p:nvPicPr>
          <p:cNvPr id="137" name="Picture 2" descr=""/>
          <p:cNvPicPr/>
          <p:nvPr/>
        </p:nvPicPr>
        <p:blipFill>
          <a:blip r:embed="rId3"/>
          <a:stretch/>
        </p:blipFill>
        <p:spPr>
          <a:xfrm>
            <a:off x="6515640" y="1633320"/>
            <a:ext cx="4624200" cy="4350960"/>
          </a:xfrm>
          <a:prstGeom prst="rect">
            <a:avLst/>
          </a:prstGeom>
          <a:ln>
            <a:noFill/>
          </a:ln>
        </p:spPr>
      </p:pic>
      <p:sp>
        <p:nvSpPr>
          <p:cNvPr id="138" name="CustomShape 5"/>
          <p:cNvSpPr/>
          <p:nvPr/>
        </p:nvSpPr>
        <p:spPr>
          <a:xfrm>
            <a:off x="8153280" y="6110640"/>
            <a:ext cx="2261880" cy="3646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Graz Satellite image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5174</TotalTime>
  <Application>LibreOffice/6.0.7.3$Linux_X86_64 LibreOffice_project/00m0$Build-3</Application>
  <Words>762</Words>
  <Paragraphs>176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2019-04-09T23:09:28Z</dcterms:created>
  <dc:creator>sachin sharma</dc:creator>
  <dc:description/>
  <dc:language>en-US</dc:language>
  <cp:lastModifiedBy/>
  <dcterms:modified xsi:type="dcterms:W3CDTF">2019-09-09T15:06:39Z</dcterms:modified>
  <cp:revision>148</cp:revision>
  <dc:subject/>
  <dc:title>Master Project at DFKI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