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62" r:id="rId5"/>
    <p:sldId id="260" r:id="rId6"/>
    <p:sldId id="273" r:id="rId7"/>
    <p:sldId id="261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4B6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97"/>
    <p:restoredTop sz="94605"/>
  </p:normalViewPr>
  <p:slideViewPr>
    <p:cSldViewPr snapToGrid="0" snapToObjects="1">
      <p:cViewPr varScale="1">
        <p:scale>
          <a:sx n="99" d="100"/>
          <a:sy n="99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563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27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5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38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1112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01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0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4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46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19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01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399DB0-11F2-484B-B3A6-F37ABE5B8694}" type="datetimeFigureOut">
              <a:rPr lang="sv-SE" smtClean="0"/>
              <a:t>2020-06-02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5D7386A-A5BB-384F-AF42-D62B81C814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0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FFCF88-3331-E045-837A-135D12071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9261" y="3594969"/>
            <a:ext cx="9144000" cy="1312101"/>
          </a:xfrm>
        </p:spPr>
        <p:txBody>
          <a:bodyPr>
            <a:normAutofit/>
          </a:bodyPr>
          <a:lstStyle/>
          <a:p>
            <a:endParaRPr lang="sv-SE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v-SE" sz="3200" b="1" dirty="0" err="1">
                <a:solidFill>
                  <a:srgbClr val="0070C0"/>
                </a:solidFill>
              </a:rPr>
              <a:t>NeuroEducation</a:t>
            </a:r>
            <a:r>
              <a:rPr lang="sv-SE" sz="3200" b="1" dirty="0">
                <a:solidFill>
                  <a:srgbClr val="0070C0"/>
                </a:solidFill>
              </a:rPr>
              <a:t> </a:t>
            </a:r>
            <a:r>
              <a:rPr lang="sv-SE" sz="3200" b="1" dirty="0" err="1">
                <a:solidFill>
                  <a:srgbClr val="0070C0"/>
                </a:solidFill>
              </a:rPr>
              <a:t>without</a:t>
            </a:r>
            <a:r>
              <a:rPr lang="sv-SE" sz="3200" b="1" dirty="0">
                <a:solidFill>
                  <a:srgbClr val="0070C0"/>
                </a:solidFill>
              </a:rPr>
              <a:t> Borders</a:t>
            </a:r>
          </a:p>
          <a:p>
            <a:endParaRPr lang="sv-SE" sz="3200" b="1" dirty="0">
              <a:solidFill>
                <a:srgbClr val="0070C0"/>
              </a:solidFill>
            </a:endParaRPr>
          </a:p>
          <a:p>
            <a:endParaRPr lang="sv-SE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36720-2372-934F-A7D8-A305518C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11" y="2433792"/>
            <a:ext cx="5600700" cy="173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D5316-6F14-0948-B369-FC13C1C706C9}"/>
              </a:ext>
            </a:extLst>
          </p:cNvPr>
          <p:cNvSpPr txBox="1"/>
          <p:nvPr/>
        </p:nvSpPr>
        <p:spPr>
          <a:xfrm>
            <a:off x="4197589" y="5144917"/>
            <a:ext cx="404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</a:rPr>
              <a:t>Mathew</a:t>
            </a:r>
            <a:r>
              <a:rPr lang="sv-SE" dirty="0">
                <a:solidFill>
                  <a:schemeClr val="bg1"/>
                </a:solidFill>
              </a:rPr>
              <a:t> Birdsall </a:t>
            </a:r>
            <a:r>
              <a:rPr lang="sv-SE" dirty="0" err="1">
                <a:solidFill>
                  <a:schemeClr val="bg1"/>
                </a:solidFill>
              </a:rPr>
              <a:t>Abrams</a:t>
            </a:r>
            <a:r>
              <a:rPr lang="sv-SE" dirty="0">
                <a:solidFill>
                  <a:schemeClr val="bg1"/>
                </a:solidFill>
              </a:rPr>
              <a:t>, PhD, MPH</a:t>
            </a:r>
          </a:p>
          <a:p>
            <a:pPr algn="ctr"/>
            <a:r>
              <a:rPr lang="sv-SE" dirty="0" err="1">
                <a:solidFill>
                  <a:schemeClr val="bg1"/>
                </a:solidFill>
              </a:rPr>
              <a:t>Deputy</a:t>
            </a:r>
            <a:r>
              <a:rPr lang="sv-SE" dirty="0">
                <a:solidFill>
                  <a:schemeClr val="bg1"/>
                </a:solidFill>
              </a:rPr>
              <a:t> Director, INCF</a:t>
            </a:r>
          </a:p>
        </p:txBody>
      </p:sp>
    </p:spTree>
    <p:extLst>
      <p:ext uri="{BB962C8B-B14F-4D97-AF65-F5344CB8AC3E}">
        <p14:creationId xmlns:p14="http://schemas.microsoft.com/office/powerpoint/2010/main" val="179057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18074-2007-E348-8470-A03F487C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23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7CDD2-D477-4949-A838-3E95D30E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6" y="1193825"/>
            <a:ext cx="10947816" cy="477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03C3A-C278-DE44-B05E-9E0247F4D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52" y="2222289"/>
            <a:ext cx="8309548" cy="45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2B48C-C65D-AB47-8B20-1FE668B8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"/>
            <a:ext cx="12192000" cy="6851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3968F-213A-2349-B8DB-99E8DC0C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" y="2368446"/>
            <a:ext cx="11570970" cy="39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1AF6E-3A06-1A47-AA38-F7D34DD3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99" y="1641428"/>
            <a:ext cx="5952135" cy="4658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A1380-85E0-3844-996D-F563FD1D1627}"/>
              </a:ext>
            </a:extLst>
          </p:cNvPr>
          <p:cNvSpPr txBox="1"/>
          <p:nvPr/>
        </p:nvSpPr>
        <p:spPr>
          <a:xfrm>
            <a:off x="295399" y="520941"/>
            <a:ext cx="6297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>
                <a:solidFill>
                  <a:schemeClr val="bg1"/>
                </a:solidFill>
              </a:rPr>
              <a:t>Question</a:t>
            </a:r>
            <a:r>
              <a:rPr lang="sv-SE" sz="2800" b="1" dirty="0">
                <a:solidFill>
                  <a:schemeClr val="bg1"/>
                </a:solidFill>
              </a:rPr>
              <a:t> and </a:t>
            </a:r>
            <a:r>
              <a:rPr lang="sv-SE" sz="2800" b="1" dirty="0" err="1">
                <a:solidFill>
                  <a:schemeClr val="bg1"/>
                </a:solidFill>
              </a:rPr>
              <a:t>answer</a:t>
            </a:r>
            <a:r>
              <a:rPr lang="sv-SE" sz="2800" b="1" dirty="0">
                <a:solidFill>
                  <a:schemeClr val="bg1"/>
                </a:solidFill>
              </a:rPr>
              <a:t> forum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D55C6C-90DD-644E-98A5-BCDC41CD41C5}"/>
              </a:ext>
            </a:extLst>
          </p:cNvPr>
          <p:cNvGrpSpPr/>
          <p:nvPr/>
        </p:nvGrpSpPr>
        <p:grpSpPr>
          <a:xfrm>
            <a:off x="1356336" y="700110"/>
            <a:ext cx="9961237" cy="6557520"/>
            <a:chOff x="1356336" y="700110"/>
            <a:chExt cx="9961237" cy="65575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F60C37-0481-E94A-9571-1B2A7B8D8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336" y="2599438"/>
              <a:ext cx="8447424" cy="465819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4FC580-8D13-BF42-8689-017F2A908303}"/>
                </a:ext>
              </a:extLst>
            </p:cNvPr>
            <p:cNvSpPr txBox="1"/>
            <p:nvPr/>
          </p:nvSpPr>
          <p:spPr>
            <a:xfrm>
              <a:off x="7030386" y="700110"/>
              <a:ext cx="428718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800" b="1" dirty="0" err="1">
                  <a:solidFill>
                    <a:schemeClr val="bg1"/>
                  </a:solidFill>
                </a:rPr>
                <a:t>NeuroStars</a:t>
              </a:r>
              <a:r>
                <a:rPr lang="sv-SE" sz="2800" b="1" dirty="0">
                  <a:solidFill>
                    <a:schemeClr val="bg1"/>
                  </a:solidFill>
                </a:rPr>
                <a:t> (2018 stats)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sv-SE" sz="2400" dirty="0" err="1">
                  <a:solidFill>
                    <a:schemeClr val="bg1"/>
                  </a:solidFill>
                </a:rPr>
                <a:t>Registered</a:t>
              </a:r>
              <a:r>
                <a:rPr lang="sv-SE" sz="2400" dirty="0">
                  <a:solidFill>
                    <a:schemeClr val="bg1"/>
                  </a:solidFill>
                </a:rPr>
                <a:t> </a:t>
              </a:r>
              <a:r>
                <a:rPr lang="sv-SE" sz="2400" dirty="0" err="1">
                  <a:solidFill>
                    <a:schemeClr val="bg1"/>
                  </a:solidFill>
                </a:rPr>
                <a:t>users</a:t>
              </a:r>
              <a:r>
                <a:rPr lang="sv-SE" sz="2400" dirty="0">
                  <a:solidFill>
                    <a:schemeClr val="bg1"/>
                  </a:solidFill>
                </a:rPr>
                <a:t>: 706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sv-SE" sz="2400" dirty="0">
                  <a:solidFill>
                    <a:schemeClr val="bg1"/>
                  </a:solidFill>
                </a:rPr>
                <a:t>Visits: 29.600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sv-SE" sz="2400" dirty="0">
                  <a:solidFill>
                    <a:schemeClr val="bg1"/>
                  </a:solidFill>
                </a:rPr>
                <a:t>Page </a:t>
              </a:r>
              <a:r>
                <a:rPr lang="sv-SE" sz="2400" dirty="0" err="1">
                  <a:solidFill>
                    <a:schemeClr val="bg1"/>
                  </a:solidFill>
                </a:rPr>
                <a:t>views</a:t>
              </a:r>
              <a:r>
                <a:rPr lang="sv-SE" sz="2400" dirty="0">
                  <a:solidFill>
                    <a:schemeClr val="bg1"/>
                  </a:solidFill>
                </a:rPr>
                <a:t>: 1.5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8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8936B4-25C6-FD41-9D77-F9953C75AB89}"/>
              </a:ext>
            </a:extLst>
          </p:cNvPr>
          <p:cNvSpPr txBox="1"/>
          <p:nvPr/>
        </p:nvSpPr>
        <p:spPr>
          <a:xfrm>
            <a:off x="4950162" y="31167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/>
              <a:t>Acknowledgements</a:t>
            </a:r>
            <a:endParaRPr lang="sv-SE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0CBFF-26F1-0D44-B5F5-0702D70ED673}"/>
              </a:ext>
            </a:extLst>
          </p:cNvPr>
          <p:cNvSpPr txBox="1"/>
          <p:nvPr/>
        </p:nvSpPr>
        <p:spPr>
          <a:xfrm>
            <a:off x="241972" y="3814376"/>
            <a:ext cx="5321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INCF </a:t>
            </a:r>
            <a:r>
              <a:rPr lang="sv-SE" sz="1400" b="1" dirty="0" err="1"/>
              <a:t>Training</a:t>
            </a:r>
            <a:r>
              <a:rPr lang="sv-SE" sz="1400" b="1" dirty="0"/>
              <a:t> and </a:t>
            </a:r>
            <a:r>
              <a:rPr lang="sv-SE" sz="1400" b="1" dirty="0" err="1"/>
              <a:t>Education</a:t>
            </a:r>
            <a:r>
              <a:rPr lang="sv-SE" sz="1400" b="1" dirty="0"/>
              <a:t> </a:t>
            </a:r>
            <a:r>
              <a:rPr lang="sv-SE" sz="1400" b="1" dirty="0" err="1"/>
              <a:t>Committee</a:t>
            </a:r>
            <a:endParaRPr lang="sv-SE" sz="1400" b="1" dirty="0"/>
          </a:p>
          <a:p>
            <a:r>
              <a:rPr lang="sv-SE" sz="1400" dirty="0"/>
              <a:t>Jane </a:t>
            </a:r>
            <a:r>
              <a:rPr lang="sv-SE" sz="1400" dirty="0" err="1"/>
              <a:t>Roskams</a:t>
            </a:r>
            <a:r>
              <a:rPr lang="sv-SE" sz="1400" dirty="0"/>
              <a:t> (</a:t>
            </a:r>
            <a:r>
              <a:rPr lang="sv-SE" sz="1400" dirty="0" err="1"/>
              <a:t>chair</a:t>
            </a:r>
            <a:r>
              <a:rPr lang="sv-SE" sz="1400" dirty="0"/>
              <a:t>), </a:t>
            </a:r>
            <a:r>
              <a:rPr lang="sv-SE" sz="1400" dirty="0" err="1"/>
              <a:t>Uni</a:t>
            </a:r>
            <a:r>
              <a:rPr lang="sv-SE" sz="1400" dirty="0"/>
              <a:t> British Columbia/CONP</a:t>
            </a:r>
          </a:p>
          <a:p>
            <a:r>
              <a:rPr lang="sv-SE" sz="1400" dirty="0"/>
              <a:t>Stephanie de la </a:t>
            </a:r>
            <a:r>
              <a:rPr lang="sv-SE" sz="1400" dirty="0" err="1"/>
              <a:t>Rochefoucauld</a:t>
            </a:r>
            <a:r>
              <a:rPr lang="sv-SE" sz="1400" dirty="0"/>
              <a:t> (</a:t>
            </a:r>
            <a:r>
              <a:rPr lang="sv-SE" sz="1400" dirty="0" err="1"/>
              <a:t>deputy</a:t>
            </a:r>
            <a:r>
              <a:rPr lang="sv-SE" sz="1400" dirty="0"/>
              <a:t> </a:t>
            </a:r>
            <a:r>
              <a:rPr lang="sv-SE" sz="1400" dirty="0" err="1"/>
              <a:t>chair</a:t>
            </a:r>
            <a:r>
              <a:rPr lang="sv-SE" sz="1400" dirty="0"/>
              <a:t>), IBRO</a:t>
            </a:r>
          </a:p>
          <a:p>
            <a:r>
              <a:rPr lang="sv-SE" sz="1400" dirty="0"/>
              <a:t>Jack Van Horn, </a:t>
            </a:r>
            <a:r>
              <a:rPr lang="sv-SE" sz="1400" dirty="0" err="1"/>
              <a:t>Uni</a:t>
            </a:r>
            <a:r>
              <a:rPr lang="sv-SE" sz="1400" dirty="0"/>
              <a:t> Southern California/BD2K</a:t>
            </a:r>
          </a:p>
          <a:p>
            <a:r>
              <a:rPr lang="sv-SE" sz="1400" dirty="0"/>
              <a:t>Thomas </a:t>
            </a:r>
            <a:r>
              <a:rPr lang="sv-SE" sz="1400" dirty="0" err="1"/>
              <a:t>Wachtler</a:t>
            </a:r>
            <a:r>
              <a:rPr lang="sv-SE" sz="1400" dirty="0"/>
              <a:t>, Ludwig-</a:t>
            </a:r>
            <a:r>
              <a:rPr lang="sv-SE" sz="1400" dirty="0" err="1"/>
              <a:t>Maximillians</a:t>
            </a:r>
            <a:r>
              <a:rPr lang="sv-SE" sz="1400" dirty="0"/>
              <a:t> </a:t>
            </a:r>
            <a:r>
              <a:rPr lang="sv-SE" sz="1400" dirty="0" err="1"/>
              <a:t>Uni</a:t>
            </a:r>
            <a:endParaRPr lang="sv-SE" sz="1400" dirty="0"/>
          </a:p>
          <a:p>
            <a:r>
              <a:rPr lang="sv-SE" sz="1400" dirty="0" err="1"/>
              <a:t>Gaute</a:t>
            </a:r>
            <a:r>
              <a:rPr lang="sv-SE" sz="1400" dirty="0"/>
              <a:t> </a:t>
            </a:r>
            <a:r>
              <a:rPr lang="sv-SE" sz="1400" dirty="0" err="1"/>
              <a:t>Einevoll</a:t>
            </a:r>
            <a:r>
              <a:rPr lang="sv-SE" sz="1400" dirty="0"/>
              <a:t>, </a:t>
            </a:r>
            <a:r>
              <a:rPr lang="sv-SE" sz="1400" dirty="0" err="1"/>
              <a:t>Norwegian</a:t>
            </a:r>
            <a:r>
              <a:rPr lang="sv-SE" sz="1400" dirty="0"/>
              <a:t> University </a:t>
            </a:r>
            <a:r>
              <a:rPr lang="sv-SE" sz="1400" dirty="0" err="1"/>
              <a:t>of</a:t>
            </a:r>
            <a:r>
              <a:rPr lang="sv-SE" sz="1400" dirty="0"/>
              <a:t> Life Sciences</a:t>
            </a:r>
          </a:p>
          <a:p>
            <a:r>
              <a:rPr lang="sv-SE" sz="1400" dirty="0"/>
              <a:t>William Grisham, UCLA/</a:t>
            </a:r>
            <a:r>
              <a:rPr lang="sv-SE" sz="1400" dirty="0" err="1"/>
              <a:t>iNeuro</a:t>
            </a:r>
            <a:endParaRPr lang="sv-SE" sz="1400" dirty="0"/>
          </a:p>
          <a:p>
            <a:r>
              <a:rPr lang="sv-SE" sz="1400" dirty="0"/>
              <a:t>Ariel </a:t>
            </a:r>
            <a:r>
              <a:rPr lang="sv-SE" sz="1400" dirty="0" err="1"/>
              <a:t>Rokem</a:t>
            </a:r>
            <a:r>
              <a:rPr lang="sv-SE" sz="1400" dirty="0"/>
              <a:t>, </a:t>
            </a:r>
            <a:r>
              <a:rPr lang="sv-SE" sz="1400" dirty="0" err="1"/>
              <a:t>Uni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Washington</a:t>
            </a:r>
          </a:p>
          <a:p>
            <a:r>
              <a:rPr lang="sv-SE" sz="1400" dirty="0"/>
              <a:t>Alois </a:t>
            </a:r>
            <a:r>
              <a:rPr lang="sv-SE" sz="1400" dirty="0" err="1"/>
              <a:t>Saria</a:t>
            </a:r>
            <a:r>
              <a:rPr lang="sv-SE" sz="1400" dirty="0"/>
              <a:t>, Innsbruck Medical </a:t>
            </a:r>
            <a:r>
              <a:rPr lang="sv-SE" sz="1400" dirty="0" err="1"/>
              <a:t>Uni</a:t>
            </a:r>
            <a:r>
              <a:rPr lang="sv-SE" sz="1400" dirty="0"/>
              <a:t>/HBP</a:t>
            </a:r>
          </a:p>
          <a:p>
            <a:r>
              <a:rPr lang="sv-SE" sz="1400" dirty="0" err="1"/>
              <a:t>Ausra</a:t>
            </a:r>
            <a:r>
              <a:rPr lang="sv-SE" sz="1400" dirty="0"/>
              <a:t> </a:t>
            </a:r>
            <a:r>
              <a:rPr lang="sv-SE" sz="1400" dirty="0" err="1"/>
              <a:t>Saudargiene</a:t>
            </a:r>
            <a:r>
              <a:rPr lang="sv-SE" sz="1400" dirty="0"/>
              <a:t>, Vytautas Magnus </a:t>
            </a:r>
            <a:r>
              <a:rPr lang="sv-SE" sz="1400" dirty="0" err="1"/>
              <a:t>Uni</a:t>
            </a:r>
            <a:endParaRPr lang="sv-SE" sz="1400" dirty="0"/>
          </a:p>
          <a:p>
            <a:r>
              <a:rPr lang="sv-SE" sz="1400" dirty="0"/>
              <a:t>Daniel </a:t>
            </a:r>
            <a:r>
              <a:rPr lang="sv-SE" sz="1400" dirty="0" err="1"/>
              <a:t>Wójcik</a:t>
            </a:r>
            <a:r>
              <a:rPr lang="sv-SE" sz="1400" dirty="0"/>
              <a:t>, </a:t>
            </a:r>
            <a:r>
              <a:rPr lang="sv-SE" sz="1400" dirty="0" err="1"/>
              <a:t>Nencke</a:t>
            </a:r>
            <a:r>
              <a:rPr lang="sv-SE" sz="1400" dirty="0"/>
              <a:t> </a:t>
            </a:r>
            <a:r>
              <a:rPr lang="sv-SE" sz="1400" dirty="0" err="1"/>
              <a:t>Inst</a:t>
            </a:r>
            <a:r>
              <a:rPr lang="sv-SE" sz="1400" dirty="0"/>
              <a:t>/FENS</a:t>
            </a:r>
          </a:p>
          <a:p>
            <a:r>
              <a:rPr lang="sv-SE" sz="1400" dirty="0"/>
              <a:t>JB </a:t>
            </a:r>
            <a:r>
              <a:rPr lang="sv-SE" sz="1400" dirty="0" err="1"/>
              <a:t>Poline</a:t>
            </a:r>
            <a:r>
              <a:rPr lang="sv-SE" sz="1400" dirty="0"/>
              <a:t>, </a:t>
            </a:r>
            <a:r>
              <a:rPr lang="sv-SE" sz="1400" dirty="0" err="1"/>
              <a:t>McGill</a:t>
            </a:r>
            <a:r>
              <a:rPr lang="sv-SE" sz="1400" dirty="0"/>
              <a:t> </a:t>
            </a:r>
            <a:r>
              <a:rPr lang="sv-SE" sz="1400" dirty="0" err="1"/>
              <a:t>Uni</a:t>
            </a:r>
            <a:r>
              <a:rPr lang="sv-SE" sz="1400" dirty="0"/>
              <a:t>/OHBM</a:t>
            </a:r>
          </a:p>
          <a:p>
            <a:r>
              <a:rPr lang="sv-SE" sz="1400" dirty="0" err="1"/>
              <a:t>Tasia</a:t>
            </a:r>
            <a:r>
              <a:rPr lang="sv-SE" sz="1400" dirty="0"/>
              <a:t> </a:t>
            </a:r>
            <a:r>
              <a:rPr lang="sv-SE" sz="1400" dirty="0" err="1"/>
              <a:t>Asakawa</a:t>
            </a:r>
            <a:r>
              <a:rPr lang="sv-SE" sz="1400" dirty="0"/>
              <a:t>, IBRO, IBI</a:t>
            </a:r>
          </a:p>
          <a:p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35121-AE5B-D944-B5FC-40847B728657}"/>
              </a:ext>
            </a:extLst>
          </p:cNvPr>
          <p:cNvSpPr txBox="1"/>
          <p:nvPr/>
        </p:nvSpPr>
        <p:spPr>
          <a:xfrm>
            <a:off x="4760158" y="3814376"/>
            <a:ext cx="3326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Researchers, </a:t>
            </a:r>
            <a:r>
              <a:rPr lang="sv-SE" sz="1400" b="1" dirty="0" err="1"/>
              <a:t>instructors</a:t>
            </a:r>
            <a:r>
              <a:rPr lang="sv-SE" sz="1400" b="1" dirty="0"/>
              <a:t>, and 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556A6-A03F-024E-8FA8-4CA31C869584}"/>
              </a:ext>
            </a:extLst>
          </p:cNvPr>
          <p:cNvSpPr txBox="1"/>
          <p:nvPr/>
        </p:nvSpPr>
        <p:spPr>
          <a:xfrm>
            <a:off x="8990403" y="3727013"/>
            <a:ext cx="3036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/>
              <a:t>TrainingSpace</a:t>
            </a:r>
            <a:r>
              <a:rPr lang="sv-SE" sz="1400" b="1" dirty="0"/>
              <a:t> </a:t>
            </a:r>
            <a:r>
              <a:rPr lang="sv-SE" sz="1400" b="1" dirty="0" err="1"/>
              <a:t>Development</a:t>
            </a:r>
            <a:r>
              <a:rPr lang="sv-SE" sz="1400" b="1" dirty="0"/>
              <a:t>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98FDA-DB9A-D545-B265-F28DA3A2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90" y="1558725"/>
            <a:ext cx="3104394" cy="2198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2E9A1-6EF9-D249-A1AF-9A1FBB3B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735" y="1558725"/>
            <a:ext cx="2531334" cy="2168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68E6F4-FF1D-1147-B657-48F5311D93CB}"/>
              </a:ext>
            </a:extLst>
          </p:cNvPr>
          <p:cNvSpPr txBox="1"/>
          <p:nvPr/>
        </p:nvSpPr>
        <p:spPr>
          <a:xfrm>
            <a:off x="9308403" y="3932148"/>
            <a:ext cx="2400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Visakh</a:t>
            </a:r>
            <a:r>
              <a:rPr lang="sv-SE" sz="1400" dirty="0"/>
              <a:t> </a:t>
            </a:r>
            <a:r>
              <a:rPr lang="sv-SE" sz="1400" dirty="0" err="1"/>
              <a:t>Muraleedharan</a:t>
            </a:r>
            <a:r>
              <a:rPr lang="sv-SE" sz="1400" dirty="0"/>
              <a:t>, INCF</a:t>
            </a:r>
          </a:p>
          <a:p>
            <a:r>
              <a:rPr lang="sv-SE" sz="1400" dirty="0"/>
              <a:t>Chris Fitzpatrick, INCF</a:t>
            </a:r>
          </a:p>
          <a:p>
            <a:r>
              <a:rPr lang="sv-SE" sz="1400" dirty="0" err="1"/>
              <a:t>Pradeep</a:t>
            </a:r>
            <a:r>
              <a:rPr lang="sv-SE" sz="1400" dirty="0"/>
              <a:t> George, INCF</a:t>
            </a:r>
          </a:p>
          <a:p>
            <a:r>
              <a:rPr lang="sv-SE" sz="1400" dirty="0" err="1"/>
              <a:t>Mathew</a:t>
            </a:r>
            <a:r>
              <a:rPr lang="sv-SE" sz="1400" dirty="0"/>
              <a:t> </a:t>
            </a:r>
            <a:r>
              <a:rPr lang="sv-SE" sz="1400" dirty="0" err="1"/>
              <a:t>Abrams</a:t>
            </a:r>
            <a:r>
              <a:rPr lang="sv-SE" sz="1400" dirty="0"/>
              <a:t>, INCF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30F868-D7DD-C544-BD49-3EBC574842F8}"/>
              </a:ext>
            </a:extLst>
          </p:cNvPr>
          <p:cNvSpPr txBox="1"/>
          <p:nvPr/>
        </p:nvSpPr>
        <p:spPr>
          <a:xfrm>
            <a:off x="4872868" y="4233560"/>
            <a:ext cx="332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rgbClr val="0070C0"/>
                </a:solidFill>
              </a:rPr>
              <a:t>Special </a:t>
            </a:r>
            <a:r>
              <a:rPr lang="sv-SE" sz="1600" b="1" dirty="0" err="1">
                <a:solidFill>
                  <a:srgbClr val="0070C0"/>
                </a:solidFill>
              </a:rPr>
              <a:t>thanks</a:t>
            </a:r>
            <a:r>
              <a:rPr lang="sv-SE" sz="1600" b="1" dirty="0">
                <a:solidFill>
                  <a:srgbClr val="0070C0"/>
                </a:solidFill>
              </a:rPr>
              <a:t> to all </a:t>
            </a:r>
            <a:r>
              <a:rPr lang="sv-SE" sz="1600" b="1" dirty="0" err="1">
                <a:solidFill>
                  <a:srgbClr val="0070C0"/>
                </a:solidFill>
              </a:rPr>
              <a:t>our</a:t>
            </a:r>
            <a:r>
              <a:rPr lang="sv-SE" sz="1600" b="1" dirty="0">
                <a:solidFill>
                  <a:srgbClr val="0070C0"/>
                </a:solidFill>
              </a:rPr>
              <a:t> </a:t>
            </a:r>
            <a:r>
              <a:rPr lang="sv-SE" sz="1600" b="1" dirty="0" err="1">
                <a:solidFill>
                  <a:srgbClr val="0070C0"/>
                </a:solidFill>
              </a:rPr>
              <a:t>content</a:t>
            </a:r>
            <a:r>
              <a:rPr lang="sv-SE" sz="1600" b="1" dirty="0">
                <a:solidFill>
                  <a:srgbClr val="0070C0"/>
                </a:solidFill>
              </a:rPr>
              <a:t> </a:t>
            </a:r>
            <a:r>
              <a:rPr lang="sv-SE" sz="1600" b="1" dirty="0" err="1">
                <a:solidFill>
                  <a:srgbClr val="0070C0"/>
                </a:solidFill>
              </a:rPr>
              <a:t>providers</a:t>
            </a:r>
            <a:r>
              <a:rPr lang="sv-SE" sz="1600" b="1" dirty="0">
                <a:solidFill>
                  <a:srgbClr val="0070C0"/>
                </a:solidFill>
              </a:rPr>
              <a:t> and the INCF </a:t>
            </a:r>
            <a:r>
              <a:rPr lang="sv-SE" sz="1600" b="1" dirty="0" err="1">
                <a:solidFill>
                  <a:srgbClr val="0070C0"/>
                </a:solidFill>
              </a:rPr>
              <a:t>community</a:t>
            </a:r>
            <a:endParaRPr lang="sv-SE" sz="1600" b="1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D0F30E-C9F8-5542-9736-52EA1E616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71" y="1558725"/>
            <a:ext cx="3704699" cy="22878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AFEF6E-5D11-3749-A47D-F0BC933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666" y="5145302"/>
            <a:ext cx="4675345" cy="16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1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271D2A-B871-0945-9B86-5C813B80C50D}"/>
              </a:ext>
            </a:extLst>
          </p:cNvPr>
          <p:cNvSpPr txBox="1"/>
          <p:nvPr/>
        </p:nvSpPr>
        <p:spPr>
          <a:xfrm>
            <a:off x="883085" y="670841"/>
            <a:ext cx="43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What</a:t>
            </a:r>
            <a:r>
              <a:rPr lang="sv-SE" sz="2800" b="1" dirty="0"/>
              <a:t> is </a:t>
            </a:r>
            <a:r>
              <a:rPr lang="sv-SE" sz="2800" b="1" dirty="0" err="1"/>
              <a:t>TrainingSpace</a:t>
            </a:r>
            <a:r>
              <a:rPr lang="sv-SE" sz="28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EC1EB-89DE-B345-9E00-C7C76967D41B}"/>
              </a:ext>
            </a:extLst>
          </p:cNvPr>
          <p:cNvSpPr txBox="1"/>
          <p:nvPr/>
        </p:nvSpPr>
        <p:spPr>
          <a:xfrm>
            <a:off x="325677" y="1453019"/>
            <a:ext cx="5473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TrainingSpace</a:t>
            </a:r>
            <a:r>
              <a:rPr lang="sv-SE" dirty="0"/>
              <a:t> is an online </a:t>
            </a:r>
            <a:r>
              <a:rPr lang="sv-SE" dirty="0" err="1"/>
              <a:t>hub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makes </a:t>
            </a:r>
            <a:r>
              <a:rPr lang="sv-SE" dirty="0" err="1"/>
              <a:t>neuroscience</a:t>
            </a:r>
            <a:r>
              <a:rPr lang="sv-SE" dirty="0"/>
              <a:t> </a:t>
            </a:r>
            <a:r>
              <a:rPr lang="sv-SE" dirty="0" err="1"/>
              <a:t>educational</a:t>
            </a:r>
            <a:r>
              <a:rPr lang="sv-SE" dirty="0"/>
              <a:t> materials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accessible</a:t>
            </a:r>
            <a:r>
              <a:rPr lang="sv-SE" dirty="0"/>
              <a:t> to the global </a:t>
            </a:r>
            <a:r>
              <a:rPr lang="sv-SE" dirty="0" err="1"/>
              <a:t>neuroscience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 err="1"/>
              <a:t>Provides</a:t>
            </a:r>
            <a:r>
              <a:rPr lang="sv-SE" dirty="0"/>
              <a:t> </a:t>
            </a:r>
            <a:r>
              <a:rPr lang="sv-SE" dirty="0" err="1"/>
              <a:t>users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access to:</a:t>
            </a:r>
            <a:endParaRPr lang="sv-SE" b="0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Multimedia </a:t>
            </a:r>
            <a:r>
              <a:rPr lang="sv-SE" dirty="0" err="1"/>
              <a:t>educational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from </a:t>
            </a:r>
            <a:r>
              <a:rPr lang="sv-SE" dirty="0" err="1"/>
              <a:t>courses</a:t>
            </a:r>
            <a:r>
              <a:rPr lang="sv-SE" dirty="0"/>
              <a:t>, </a:t>
            </a:r>
            <a:r>
              <a:rPr lang="sv-SE" dirty="0" err="1"/>
              <a:t>conference</a:t>
            </a:r>
            <a:r>
              <a:rPr lang="sv-SE" dirty="0"/>
              <a:t> </a:t>
            </a:r>
            <a:r>
              <a:rPr lang="sv-SE" dirty="0" err="1"/>
              <a:t>lectures</a:t>
            </a:r>
            <a:r>
              <a:rPr lang="sv-SE" dirty="0"/>
              <a:t>, and </a:t>
            </a:r>
            <a:r>
              <a:rPr lang="sv-SE" dirty="0" err="1"/>
              <a:t>laboratory</a:t>
            </a:r>
            <a:r>
              <a:rPr lang="sv-SE" dirty="0"/>
              <a:t> </a:t>
            </a:r>
            <a:r>
              <a:rPr lang="sv-SE" dirty="0" err="1"/>
              <a:t>exercises</a:t>
            </a:r>
            <a:r>
              <a:rPr lang="sv-SE" dirty="0"/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tracks</a:t>
            </a:r>
            <a:r>
              <a:rPr lang="sv-SE" dirty="0"/>
              <a:t> to </a:t>
            </a:r>
            <a:r>
              <a:rPr lang="sv-SE" dirty="0" err="1"/>
              <a:t>facilitate</a:t>
            </a:r>
            <a:r>
              <a:rPr lang="sv-SE" dirty="0"/>
              <a:t> </a:t>
            </a:r>
            <a:r>
              <a:rPr lang="sv-SE" dirty="0" err="1"/>
              <a:t>self-guided</a:t>
            </a:r>
            <a:r>
              <a:rPr lang="sv-SE" dirty="0"/>
              <a:t> </a:t>
            </a:r>
            <a:r>
              <a:rPr lang="sv-SE" dirty="0" err="1"/>
              <a:t>study</a:t>
            </a:r>
            <a:endParaRPr lang="sv-SE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 err="1"/>
              <a:t>Tutorials</a:t>
            </a:r>
            <a:r>
              <a:rPr lang="sv-SE" dirty="0"/>
              <a:t> on </a:t>
            </a:r>
            <a:r>
              <a:rPr lang="sv-SE" dirty="0" err="1"/>
              <a:t>tools</a:t>
            </a:r>
            <a:r>
              <a:rPr lang="sv-SE" dirty="0"/>
              <a:t> and </a:t>
            </a:r>
            <a:r>
              <a:rPr lang="sv-SE" dirty="0" err="1"/>
              <a:t>open</a:t>
            </a:r>
            <a:r>
              <a:rPr lang="sv-SE" dirty="0"/>
              <a:t> science </a:t>
            </a:r>
            <a:r>
              <a:rPr lang="sv-SE" dirty="0" err="1"/>
              <a:t>resources</a:t>
            </a:r>
            <a:r>
              <a:rPr lang="sv-SE" dirty="0"/>
              <a:t> for </a:t>
            </a:r>
            <a:r>
              <a:rPr lang="sv-SE" dirty="0" err="1"/>
              <a:t>neuroscience</a:t>
            </a:r>
            <a:r>
              <a:rPr lang="sv-SE" dirty="0"/>
              <a:t> research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A Q&amp;A forum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A </a:t>
            </a:r>
            <a:r>
              <a:rPr lang="sv-SE" dirty="0" err="1"/>
              <a:t>neuroscience</a:t>
            </a:r>
            <a:r>
              <a:rPr lang="sv-SE" dirty="0"/>
              <a:t> </a:t>
            </a:r>
            <a:r>
              <a:rPr lang="sv-SE" dirty="0" err="1"/>
              <a:t>encyclopedia</a:t>
            </a:r>
            <a:r>
              <a:rPr lang="sv-SE" dirty="0"/>
              <a:t>/data </a:t>
            </a:r>
            <a:r>
              <a:rPr lang="sv-SE" dirty="0" err="1"/>
              <a:t>discoverability</a:t>
            </a:r>
            <a:r>
              <a:rPr lang="sv-SE" dirty="0"/>
              <a:t> portal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provides</a:t>
            </a:r>
            <a:r>
              <a:rPr lang="sv-SE" dirty="0"/>
              <a:t> </a:t>
            </a:r>
            <a:r>
              <a:rPr lang="sv-SE" dirty="0" err="1"/>
              <a:t>users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access to over 1.600.000 </a:t>
            </a:r>
            <a:r>
              <a:rPr lang="sv-SE" dirty="0" err="1"/>
              <a:t>publicly</a:t>
            </a:r>
            <a:r>
              <a:rPr lang="sv-SE" dirty="0"/>
              <a:t> </a:t>
            </a:r>
            <a:r>
              <a:rPr lang="sv-SE" dirty="0" err="1"/>
              <a:t>available</a:t>
            </a:r>
            <a:r>
              <a:rPr lang="sv-SE" dirty="0"/>
              <a:t> </a:t>
            </a:r>
            <a:r>
              <a:rPr lang="sv-SE" dirty="0" err="1"/>
              <a:t>datasets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links</a:t>
            </a:r>
            <a:r>
              <a:rPr lang="sv-SE" dirty="0"/>
              <a:t> to </a:t>
            </a:r>
            <a:r>
              <a:rPr lang="sv-SE" dirty="0" err="1"/>
              <a:t>literature</a:t>
            </a:r>
            <a:r>
              <a:rPr lang="sv-SE" dirty="0"/>
              <a:t> </a:t>
            </a:r>
            <a:r>
              <a:rPr lang="sv-SE" dirty="0" err="1"/>
              <a:t>references</a:t>
            </a:r>
            <a:r>
              <a:rPr lang="sv-SE" dirty="0"/>
              <a:t> and </a:t>
            </a:r>
            <a:r>
              <a:rPr lang="sv-SE" dirty="0" err="1"/>
              <a:t>scientific</a:t>
            </a:r>
            <a:r>
              <a:rPr lang="sv-SE" dirty="0"/>
              <a:t> abstracts</a:t>
            </a:r>
            <a:br>
              <a:rPr lang="sv-SE" dirty="0"/>
            </a:b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9069F-8FD9-3747-8BF5-61E80147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433" y="670841"/>
            <a:ext cx="5957020" cy="53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4F890-77CA-FE4F-8B96-349CEC34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224" y="4924210"/>
            <a:ext cx="1828800" cy="1104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2C890F-CF68-324B-B72A-A88E8EDAC49D}"/>
              </a:ext>
            </a:extLst>
          </p:cNvPr>
          <p:cNvSpPr txBox="1"/>
          <p:nvPr/>
        </p:nvSpPr>
        <p:spPr>
          <a:xfrm>
            <a:off x="1616576" y="1352179"/>
            <a:ext cx="50622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Topics</a:t>
            </a:r>
            <a:r>
              <a:rPr lang="sv-SE" sz="24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General </a:t>
            </a:r>
            <a:r>
              <a:rPr lang="sv-SE" sz="2400" dirty="0" err="1"/>
              <a:t>neuroinformatics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Computational</a:t>
            </a:r>
            <a:r>
              <a:rPr lang="sv-SE" sz="2400" dirty="0"/>
              <a:t> </a:t>
            </a:r>
            <a:r>
              <a:rPr lang="sv-SE" sz="2400" dirty="0" err="1"/>
              <a:t>neuroscience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Computer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Clinical </a:t>
            </a:r>
            <a:r>
              <a:rPr lang="sv-SE" sz="2400" dirty="0" err="1"/>
              <a:t>neuroscience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General </a:t>
            </a:r>
            <a:r>
              <a:rPr lang="sv-SE" sz="2400" dirty="0" err="1"/>
              <a:t>neuroscience</a:t>
            </a:r>
            <a:endParaRPr lang="sv-SE" sz="2400" dirty="0"/>
          </a:p>
          <a:p>
            <a:endParaRPr lang="sv-SE" sz="2400" b="1" dirty="0"/>
          </a:p>
          <a:p>
            <a:endParaRPr lang="sv-SE" sz="2400" b="1" dirty="0"/>
          </a:p>
          <a:p>
            <a:endParaRPr lang="sv-SE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E9B97C-B7BA-7240-A56C-6AA5E311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60" y="5094710"/>
            <a:ext cx="1422400" cy="647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C9A63-B019-9743-8680-EF6256F9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237" y="4839618"/>
            <a:ext cx="1214122" cy="1214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789F21-7B65-F048-8166-62B9D7051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341" y="4898625"/>
            <a:ext cx="1111304" cy="1111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A838EF-6A4C-A742-A6F3-1BEDA2186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06" y="6119396"/>
            <a:ext cx="2933700" cy="68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679CCD-BAF8-7146-A361-ED5FE6EAB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871" y="4841466"/>
            <a:ext cx="1185987" cy="1185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6FB4ED-0FC8-E742-8F59-8DBEF9838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168" y="4841699"/>
            <a:ext cx="1578339" cy="11618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495597-CF79-F64F-93F9-DE371FD47E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7260" y="6095847"/>
            <a:ext cx="2961830" cy="698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1E162F-F85E-3F4A-BF62-0A4E80122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9090" y="4876458"/>
            <a:ext cx="1127656" cy="1168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1D07A5-B110-3C4A-9678-EF504F6CE3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6955" y="4905362"/>
            <a:ext cx="1587606" cy="1142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849FA0-9AD1-F64F-A5E2-438F6BFFF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1168" y="6095846"/>
            <a:ext cx="2961830" cy="6884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86B7D8-400A-2644-B5DC-40DDF98A9D90}"/>
              </a:ext>
            </a:extLst>
          </p:cNvPr>
          <p:cNvSpPr txBox="1"/>
          <p:nvPr/>
        </p:nvSpPr>
        <p:spPr>
          <a:xfrm>
            <a:off x="3691341" y="4361293"/>
            <a:ext cx="34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/>
              <a:t>Developed</a:t>
            </a:r>
            <a:r>
              <a:rPr lang="sv-SE" b="1" dirty="0"/>
              <a:t> in partnership </a:t>
            </a:r>
            <a:r>
              <a:rPr lang="sv-SE" b="1" dirty="0" err="1"/>
              <a:t>with</a:t>
            </a:r>
            <a:r>
              <a:rPr lang="sv-SE" b="1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22A70A-7A6D-A741-B6BC-6917B28CB8E0}"/>
              </a:ext>
            </a:extLst>
          </p:cNvPr>
          <p:cNvSpPr txBox="1"/>
          <p:nvPr/>
        </p:nvSpPr>
        <p:spPr>
          <a:xfrm>
            <a:off x="439095" y="597401"/>
            <a:ext cx="43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Content</a:t>
            </a:r>
            <a:endParaRPr lang="sv-SE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2916CF-E4B5-2544-8409-D1E1F3AABEC4}"/>
              </a:ext>
            </a:extLst>
          </p:cNvPr>
          <p:cNvSpPr txBox="1"/>
          <p:nvPr/>
        </p:nvSpPr>
        <p:spPr>
          <a:xfrm>
            <a:off x="6750511" y="1460907"/>
            <a:ext cx="4077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Curated</a:t>
            </a:r>
            <a:r>
              <a:rPr lang="sv-SE" sz="2400" b="1" dirty="0"/>
              <a:t> </a:t>
            </a:r>
            <a:r>
              <a:rPr lang="sv-SE" sz="2400" b="1" dirty="0" err="1"/>
              <a:t>Study</a:t>
            </a:r>
            <a:r>
              <a:rPr lang="sv-SE" sz="2400" b="1" dirty="0"/>
              <a:t> </a:t>
            </a:r>
            <a:r>
              <a:rPr lang="sv-SE" sz="2400" b="1" dirty="0" err="1"/>
              <a:t>Tracks</a:t>
            </a:r>
            <a:r>
              <a:rPr lang="sv-SE" sz="24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Computational</a:t>
            </a:r>
            <a:r>
              <a:rPr lang="sv-SE" sz="2400" dirty="0"/>
              <a:t> </a:t>
            </a:r>
            <a:r>
              <a:rPr lang="sv-SE" sz="2400" dirty="0" err="1"/>
              <a:t>Neuroscience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Neuroinformatics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Neurobiology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74693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85B794-C97F-1849-8925-A5B5B4BD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10" y="636876"/>
            <a:ext cx="3781925" cy="293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A728E-815D-1B4E-800E-03C82302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815" y="2102372"/>
            <a:ext cx="3212892" cy="2514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77A1D-A274-E64B-8FE0-1AE583E44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636875"/>
            <a:ext cx="4510676" cy="5772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D7E5E-10B2-D44D-A9B1-9A3339423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410" y="3738880"/>
            <a:ext cx="3781925" cy="2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7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620DD74-8D55-CC4A-8C95-EA60F6DF3CD0}"/>
              </a:ext>
            </a:extLst>
          </p:cNvPr>
          <p:cNvSpPr txBox="1"/>
          <p:nvPr/>
        </p:nvSpPr>
        <p:spPr>
          <a:xfrm>
            <a:off x="7120864" y="2551004"/>
            <a:ext cx="437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Study</a:t>
            </a:r>
            <a:r>
              <a:rPr lang="sv-SE" sz="4400" b="1" dirty="0"/>
              <a:t> </a:t>
            </a:r>
            <a:r>
              <a:rPr lang="sv-SE" sz="4400" b="1" dirty="0" err="1"/>
              <a:t>track</a:t>
            </a:r>
            <a:endParaRPr lang="sv-SE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5195C-8A0F-D24E-A59B-79194F8F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3" y="73426"/>
            <a:ext cx="5243258" cy="6637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58DDD-E29A-5344-8D95-99DF0DFE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27" y="1929008"/>
            <a:ext cx="7816300" cy="49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C8ADE9-3187-4147-8379-6BC9E3FB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68" y="14990"/>
            <a:ext cx="493017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C8AE4-198E-5141-A6CB-3C29A25F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42" y="1005840"/>
            <a:ext cx="4703749" cy="5867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20DD74-8D55-CC4A-8C95-EA60F6DF3CD0}"/>
              </a:ext>
            </a:extLst>
          </p:cNvPr>
          <p:cNvSpPr txBox="1"/>
          <p:nvPr/>
        </p:nvSpPr>
        <p:spPr>
          <a:xfrm>
            <a:off x="7480092" y="2518347"/>
            <a:ext cx="437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/>
              <a:t>Courses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1E633-08A8-3B4A-A400-EC420A8EB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543" y="1737360"/>
            <a:ext cx="4585922" cy="51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CBFA31-4728-1647-9F25-ED9D1515B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1257300"/>
            <a:ext cx="5969000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653D3-6968-D64D-A032-8345827E07FC}"/>
              </a:ext>
            </a:extLst>
          </p:cNvPr>
          <p:cNvSpPr txBox="1"/>
          <p:nvPr/>
        </p:nvSpPr>
        <p:spPr>
          <a:xfrm>
            <a:off x="7972710" y="2518347"/>
            <a:ext cx="2008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/>
              <a:t>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7B271-096F-D841-923C-F103B1F7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93" y="179614"/>
            <a:ext cx="4935641" cy="6498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0B408-BA68-3349-AB08-1CD2B8ACE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93" y="179614"/>
            <a:ext cx="5199018" cy="6498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F8084-A37B-654A-9754-53BA6767C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938" y="2518346"/>
            <a:ext cx="5772361" cy="433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C235F-6B6D-9748-BCA9-962B4C32D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958" y="3287788"/>
            <a:ext cx="6351352" cy="3512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C8704-8E7A-6C45-815B-F0B8B8BCB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327" y="3287788"/>
            <a:ext cx="5527407" cy="35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1AF6E-3A06-1A47-AA38-F7D34DD3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99" y="1641428"/>
            <a:ext cx="5952135" cy="4658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A1380-85E0-3844-996D-F563FD1D1627}"/>
              </a:ext>
            </a:extLst>
          </p:cNvPr>
          <p:cNvSpPr txBox="1"/>
          <p:nvPr/>
        </p:nvSpPr>
        <p:spPr>
          <a:xfrm>
            <a:off x="295399" y="520941"/>
            <a:ext cx="6297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>
                <a:solidFill>
                  <a:schemeClr val="bg1"/>
                </a:solidFill>
              </a:rPr>
              <a:t>Neuroscience</a:t>
            </a:r>
            <a:r>
              <a:rPr lang="sv-SE" sz="2800" b="1" dirty="0">
                <a:solidFill>
                  <a:schemeClr val="bg1"/>
                </a:solidFill>
              </a:rPr>
              <a:t> Encyclopedia and </a:t>
            </a:r>
            <a:r>
              <a:rPr lang="sv-SE" sz="2800" b="1" dirty="0" err="1">
                <a:solidFill>
                  <a:schemeClr val="bg1"/>
                </a:solidFill>
              </a:rPr>
              <a:t>Open</a:t>
            </a:r>
            <a:r>
              <a:rPr lang="sv-SE" sz="2800" b="1" dirty="0">
                <a:solidFill>
                  <a:schemeClr val="bg1"/>
                </a:solidFill>
              </a:rPr>
              <a:t> Data Portal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F5560-89F5-834A-92EB-FEF662B8F912}"/>
              </a:ext>
            </a:extLst>
          </p:cNvPr>
          <p:cNvSpPr txBox="1"/>
          <p:nvPr/>
        </p:nvSpPr>
        <p:spPr>
          <a:xfrm>
            <a:off x="6592602" y="1952480"/>
            <a:ext cx="548976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>
                <a:solidFill>
                  <a:schemeClr val="bg1"/>
                </a:solidFill>
              </a:rPr>
              <a:t>KnowledgeSpace</a:t>
            </a:r>
            <a:endParaRPr lang="sv-SE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chemeClr val="bg1"/>
                </a:solidFill>
              </a:rPr>
              <a:t>community-based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encyclopedia</a:t>
            </a:r>
            <a:r>
              <a:rPr lang="sv-SE" sz="2000" dirty="0">
                <a:solidFill>
                  <a:schemeClr val="bg1"/>
                </a:solidFill>
              </a:rPr>
              <a:t> for </a:t>
            </a:r>
            <a:r>
              <a:rPr lang="sv-SE" sz="2000" dirty="0" err="1">
                <a:solidFill>
                  <a:schemeClr val="bg1"/>
                </a:solidFill>
              </a:rPr>
              <a:t>neuroscience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that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links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brain</a:t>
            </a:r>
            <a:r>
              <a:rPr lang="sv-SE" sz="2000" dirty="0">
                <a:solidFill>
                  <a:schemeClr val="bg1"/>
                </a:solidFill>
              </a:rPr>
              <a:t> research </a:t>
            </a:r>
            <a:r>
              <a:rPr lang="sv-SE" sz="2000" dirty="0" err="1">
                <a:solidFill>
                  <a:schemeClr val="bg1"/>
                </a:solidFill>
              </a:rPr>
              <a:t>concepts</a:t>
            </a:r>
            <a:r>
              <a:rPr lang="sv-SE" sz="2000" dirty="0">
                <a:solidFill>
                  <a:schemeClr val="bg1"/>
                </a:solidFill>
              </a:rPr>
              <a:t> to data, </a:t>
            </a:r>
            <a:r>
              <a:rPr lang="sv-SE" sz="2000" dirty="0" err="1">
                <a:solidFill>
                  <a:schemeClr val="bg1"/>
                </a:solidFill>
              </a:rPr>
              <a:t>models</a:t>
            </a:r>
            <a:r>
              <a:rPr lang="sv-SE" sz="2000" dirty="0">
                <a:solidFill>
                  <a:schemeClr val="bg1"/>
                </a:solidFill>
              </a:rPr>
              <a:t>, and the </a:t>
            </a:r>
            <a:r>
              <a:rPr lang="sv-SE" sz="2000" dirty="0" err="1">
                <a:solidFill>
                  <a:schemeClr val="bg1"/>
                </a:solidFill>
              </a:rPr>
              <a:t>literature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that</a:t>
            </a:r>
            <a:r>
              <a:rPr lang="sv-SE" sz="2000" dirty="0">
                <a:solidFill>
                  <a:schemeClr val="bg1"/>
                </a:solidFill>
              </a:rPr>
              <a:t> support </a:t>
            </a:r>
            <a:r>
              <a:rPr lang="sv-SE" sz="2000" dirty="0" err="1">
                <a:solidFill>
                  <a:schemeClr val="bg1"/>
                </a:solidFill>
              </a:rPr>
              <a:t>them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developed</a:t>
            </a:r>
            <a:r>
              <a:rPr lang="sv-SE" sz="2000" dirty="0">
                <a:solidFill>
                  <a:schemeClr val="bg1"/>
                </a:solidFill>
              </a:rPr>
              <a:t> by HBP, NIF, and INCF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 </a:t>
            </a:r>
            <a:r>
              <a:rPr lang="sv-SE" sz="2000" dirty="0" err="1">
                <a:solidFill>
                  <a:schemeClr val="bg1"/>
                </a:solidFill>
              </a:rPr>
              <a:t>framework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that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combines</a:t>
            </a:r>
            <a:r>
              <a:rPr lang="sv-SE" sz="2000" dirty="0">
                <a:solidFill>
                  <a:schemeClr val="bg1"/>
                </a:solidFill>
              </a:rPr>
              <a:t> the general </a:t>
            </a:r>
            <a:r>
              <a:rPr lang="sv-SE" sz="2000" dirty="0" err="1">
                <a:solidFill>
                  <a:schemeClr val="bg1"/>
                </a:solidFill>
              </a:rPr>
              <a:t>descriptions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of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neuroscience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concepts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found</a:t>
            </a:r>
            <a:r>
              <a:rPr lang="sv-SE" sz="2000" dirty="0">
                <a:solidFill>
                  <a:schemeClr val="bg1"/>
                </a:solidFill>
              </a:rPr>
              <a:t> in </a:t>
            </a:r>
            <a:r>
              <a:rPr lang="sv-SE" sz="2000" dirty="0" err="1">
                <a:solidFill>
                  <a:schemeClr val="bg1"/>
                </a:solidFill>
              </a:rPr>
              <a:t>wikipedia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with</a:t>
            </a:r>
            <a:r>
              <a:rPr lang="sv-SE" sz="2000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chemeClr val="bg1"/>
                </a:solidFill>
              </a:rPr>
              <a:t>More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detailed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content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found</a:t>
            </a:r>
            <a:r>
              <a:rPr lang="sv-SE" sz="2000" dirty="0">
                <a:solidFill>
                  <a:schemeClr val="bg1"/>
                </a:solidFill>
              </a:rPr>
              <a:t> in </a:t>
            </a:r>
            <a:r>
              <a:rPr lang="sv-SE" sz="2000" dirty="0" err="1">
                <a:solidFill>
                  <a:schemeClr val="bg1"/>
                </a:solidFill>
              </a:rPr>
              <a:t>NeuroLex</a:t>
            </a:r>
            <a:endParaRPr lang="sv-SE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chemeClr val="bg1"/>
                </a:solidFill>
              </a:rPr>
              <a:t>Integrates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them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with</a:t>
            </a:r>
            <a:r>
              <a:rPr lang="sv-SE" sz="2000" dirty="0">
                <a:solidFill>
                  <a:schemeClr val="bg1"/>
                </a:solidFill>
              </a:rPr>
              <a:t> the </a:t>
            </a:r>
            <a:r>
              <a:rPr lang="sv-SE" sz="2000" dirty="0" err="1">
                <a:solidFill>
                  <a:schemeClr val="bg1"/>
                </a:solidFill>
              </a:rPr>
              <a:t>latest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neuroscience</a:t>
            </a:r>
            <a:r>
              <a:rPr lang="sv-SE" sz="2000" dirty="0">
                <a:solidFill>
                  <a:schemeClr val="bg1"/>
                </a:solidFill>
              </a:rPr>
              <a:t> citations </a:t>
            </a:r>
            <a:r>
              <a:rPr lang="sv-SE" sz="2000" dirty="0" err="1">
                <a:solidFill>
                  <a:schemeClr val="bg1"/>
                </a:solidFill>
              </a:rPr>
              <a:t>found</a:t>
            </a:r>
            <a:r>
              <a:rPr lang="sv-SE" sz="2000" dirty="0">
                <a:solidFill>
                  <a:schemeClr val="bg1"/>
                </a:solidFill>
              </a:rPr>
              <a:t> in </a:t>
            </a:r>
            <a:r>
              <a:rPr lang="sv-SE" sz="2000" dirty="0" err="1">
                <a:solidFill>
                  <a:schemeClr val="bg1"/>
                </a:solidFill>
              </a:rPr>
              <a:t>PubMed</a:t>
            </a:r>
            <a:endParaRPr lang="sv-SE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Data </a:t>
            </a:r>
            <a:r>
              <a:rPr lang="sv-SE" sz="2000" dirty="0" err="1">
                <a:solidFill>
                  <a:schemeClr val="bg1"/>
                </a:solidFill>
              </a:rPr>
              <a:t>found</a:t>
            </a:r>
            <a:r>
              <a:rPr lang="sv-SE" sz="2000" dirty="0">
                <a:solidFill>
                  <a:schemeClr val="bg1"/>
                </a:solidFill>
              </a:rPr>
              <a:t> in </a:t>
            </a:r>
            <a:r>
              <a:rPr lang="sv-SE" sz="2000" dirty="0" err="1">
                <a:solidFill>
                  <a:schemeClr val="bg1"/>
                </a:solidFill>
              </a:rPr>
              <a:t>some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of</a:t>
            </a:r>
            <a:r>
              <a:rPr lang="sv-SE" sz="2000" dirty="0">
                <a:solidFill>
                  <a:schemeClr val="bg1"/>
                </a:solidFill>
              </a:rPr>
              <a:t> the </a:t>
            </a:r>
            <a:r>
              <a:rPr lang="sv-SE" sz="2000" dirty="0" err="1">
                <a:solidFill>
                  <a:schemeClr val="bg1"/>
                </a:solidFill>
              </a:rPr>
              <a:t>world’s</a:t>
            </a:r>
            <a:r>
              <a:rPr lang="sv-SE" sz="2000" dirty="0">
                <a:solidFill>
                  <a:schemeClr val="bg1"/>
                </a:solidFill>
              </a:rPr>
              <a:t> leading </a:t>
            </a:r>
            <a:r>
              <a:rPr lang="sv-SE" sz="2000" dirty="0" err="1">
                <a:solidFill>
                  <a:schemeClr val="bg1"/>
                </a:solidFill>
              </a:rPr>
              <a:t>neuroscience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repositories</a:t>
            </a:r>
            <a:endParaRPr lang="sv-SE" sz="2000" dirty="0">
              <a:solidFill>
                <a:schemeClr val="bg1"/>
              </a:solidFill>
            </a:endParaRPr>
          </a:p>
          <a:p>
            <a:pPr lvl="1"/>
            <a:endParaRPr lang="sv-S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298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2A204-7EE2-5A40-9F7B-572408F6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597"/>
            <a:ext cx="12192000" cy="558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711E1-333E-224F-927D-C174465C8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48" y="2205241"/>
            <a:ext cx="8759252" cy="40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</TotalTime>
  <Words>362</Words>
  <Application>Microsoft Macintosh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Ariel Rokem</cp:lastModifiedBy>
  <cp:revision>49</cp:revision>
  <dcterms:created xsi:type="dcterms:W3CDTF">2019-03-22T10:17:17Z</dcterms:created>
  <dcterms:modified xsi:type="dcterms:W3CDTF">2020-06-02T16:39:50Z</dcterms:modified>
</cp:coreProperties>
</file>