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93" r:id="rId3"/>
    <p:sldId id="259" r:id="rId4"/>
    <p:sldId id="261" r:id="rId5"/>
    <p:sldId id="263" r:id="rId6"/>
    <p:sldId id="290" r:id="rId7"/>
    <p:sldId id="289" r:id="rId8"/>
    <p:sldId id="266" r:id="rId9"/>
    <p:sldId id="273" r:id="rId10"/>
    <p:sldId id="286" r:id="rId11"/>
    <p:sldId id="274" r:id="rId12"/>
    <p:sldId id="288" r:id="rId13"/>
    <p:sldId id="276" r:id="rId14"/>
    <p:sldId id="287" r:id="rId15"/>
    <p:sldId id="298" r:id="rId16"/>
    <p:sldId id="275" r:id="rId17"/>
    <p:sldId id="291" r:id="rId18"/>
    <p:sldId id="267" r:id="rId19"/>
    <p:sldId id="281" r:id="rId20"/>
    <p:sldId id="280" r:id="rId21"/>
    <p:sldId id="299" r:id="rId22"/>
    <p:sldId id="268" r:id="rId23"/>
    <p:sldId id="282" r:id="rId24"/>
    <p:sldId id="283" r:id="rId25"/>
    <p:sldId id="269" r:id="rId26"/>
    <p:sldId id="292" r:id="rId27"/>
    <p:sldId id="270" r:id="rId28"/>
    <p:sldId id="294" r:id="rId29"/>
    <p:sldId id="295" r:id="rId30"/>
    <p:sldId id="296" r:id="rId31"/>
    <p:sldId id="29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501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A8C9D-E377-4DFF-AE7D-998234FF509A}" type="datetimeFigureOut">
              <a:rPr lang="en-AU" smtClean="0"/>
              <a:t>26/05/2016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3D74D-706F-4A56-B26D-F3F3ADAE5E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70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Welcome to the science of enrichment symposium, thank you to organisers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425858-4ACB-4843-A51F-E46789505FBD}" type="slidenum">
              <a:rPr lang="en-A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65211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B67F57-C0D9-495C-A6F1-DC6E671C2181}" type="slidenum">
              <a:rPr lang="en-A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82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B67F57-C0D9-495C-A6F1-DC6E671C2181}" type="slidenum">
              <a:rPr lang="en-A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19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B67F57-C0D9-495C-A6F1-DC6E671C2181}" type="slidenum">
              <a:rPr lang="en-A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22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B67F57-C0D9-495C-A6F1-DC6E671C2181}" type="slidenum">
              <a:rPr lang="en-A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81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WHO study on Mauritius</a:t>
            </a:r>
            <a:r>
              <a:rPr lang="en-AU" baseline="0" dirty="0"/>
              <a:t> in 1972</a:t>
            </a:r>
          </a:p>
          <a:p>
            <a:r>
              <a:rPr lang="en-AU" baseline="0" dirty="0"/>
              <a:t>Explain enriching nurseries vs normal care</a:t>
            </a:r>
          </a:p>
          <a:p>
            <a:r>
              <a:rPr lang="en-AU" baseline="0" dirty="0"/>
              <a:t>Many tests done; main findings are decrease in psychopathologies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3331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WHO study on Mauritius</a:t>
            </a:r>
            <a:r>
              <a:rPr lang="en-AU" baseline="0" dirty="0"/>
              <a:t> in 1972</a:t>
            </a:r>
          </a:p>
          <a:p>
            <a:r>
              <a:rPr lang="en-AU" baseline="0" dirty="0"/>
              <a:t>Explain enriching nurseries vs normal care</a:t>
            </a:r>
          </a:p>
          <a:p>
            <a:r>
              <a:rPr lang="en-AU" baseline="0" dirty="0"/>
              <a:t>Many tests done; main findings are decrease in psychopathologies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5532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WHO study on Mauritius</a:t>
            </a:r>
            <a:r>
              <a:rPr lang="en-AU" baseline="0" dirty="0"/>
              <a:t> in 1972</a:t>
            </a:r>
          </a:p>
          <a:p>
            <a:r>
              <a:rPr lang="en-AU" baseline="0" dirty="0"/>
              <a:t>Explain enriching nurseries vs normal care</a:t>
            </a:r>
          </a:p>
          <a:p>
            <a:r>
              <a:rPr lang="en-AU" baseline="0" dirty="0"/>
              <a:t>Many tests done; main findings are decrease in psychopathologies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3969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200" dirty="0">
                <a:solidFill>
                  <a:srgbClr val="000000"/>
                </a:solidFill>
              </a:rPr>
              <a:t>Sensorimotor enrichment therapy: 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1200" dirty="0">
                <a:solidFill>
                  <a:srgbClr val="000000"/>
                </a:solidFill>
              </a:rPr>
              <a:t>Sensory: olfactory, tactile, auditory, thermal, visual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1200" dirty="0">
                <a:solidFill>
                  <a:srgbClr val="000000"/>
                </a:solidFill>
              </a:rPr>
              <a:t>Motor: manual manipulation, obstacle courses, balance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1200" dirty="0">
                <a:solidFill>
                  <a:srgbClr val="000000"/>
                </a:solidFill>
              </a:rPr>
              <a:t>Cognitive: language, object matching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0822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Similarly, enrichment is useful</a:t>
            </a:r>
            <a:r>
              <a:rPr lang="en-AU" baseline="0" dirty="0"/>
              <a:t> for neurological disorders</a:t>
            </a:r>
          </a:p>
          <a:p>
            <a:r>
              <a:rPr lang="en-AU" baseline="0" dirty="0"/>
              <a:t>Study looking at sensorimotor enrichment for autistic children</a:t>
            </a:r>
          </a:p>
          <a:p>
            <a:r>
              <a:rPr lang="en-AU" baseline="0" dirty="0"/>
              <a:t>Explain enrichment and results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6949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Similarly, enrichment is useful</a:t>
            </a:r>
            <a:r>
              <a:rPr lang="en-AU" baseline="0" dirty="0"/>
              <a:t> for neurological disorders</a:t>
            </a:r>
          </a:p>
          <a:p>
            <a:r>
              <a:rPr lang="en-AU" baseline="0" dirty="0"/>
              <a:t>Study looking at sensorimotor enrichment for autistic children</a:t>
            </a:r>
          </a:p>
          <a:p>
            <a:r>
              <a:rPr lang="en-AU" baseline="0" dirty="0"/>
              <a:t>Explain enrichment and results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595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EE – provides more complexity than would usually be encountered in lab housing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Variety of stimuli – used individually, used in combination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Different species/animals vary in what they find enriching – mice space, rats novelty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EE is a useful tool for investigating impact of environment on both general brain health and in animal models of neurological diseases/disorders</a:t>
            </a:r>
            <a:endParaRPr lang="en-AU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B67F57-C0D9-495C-A6F1-DC6E671C2181}" type="slidenum">
              <a:rPr lang="en-A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62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6554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3912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My graduate work; looking at learning and motivation behaviours in mice.</a:t>
            </a:r>
          </a:p>
          <a:p>
            <a:r>
              <a:rPr lang="en-AU"/>
              <a:t>Used Puzzle-Box</a:t>
            </a:r>
            <a:r>
              <a:rPr lang="en-AU" baseline="0"/>
              <a:t> – explain how it works.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5430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My graduate work; looking at learning and motivation behaviours in mice.</a:t>
            </a:r>
          </a:p>
          <a:p>
            <a:r>
              <a:rPr lang="en-AU"/>
              <a:t>Used Puzzle-Box</a:t>
            </a:r>
            <a:r>
              <a:rPr lang="en-AU" baseline="0"/>
              <a:t> – explain how it works.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7324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B67F57-C0D9-495C-A6F1-DC6E671C2181}" type="slidenum">
              <a:rPr lang="en-A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3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Several groups have investigated EE in visual system</a:t>
            </a:r>
            <a:r>
              <a:rPr lang="en-AU" baseline="0" dirty="0"/>
              <a:t> of mice.</a:t>
            </a:r>
            <a:endParaRPr lang="en-AU" dirty="0"/>
          </a:p>
          <a:p>
            <a:r>
              <a:rPr lang="en-AU" dirty="0"/>
              <a:t>Same findings; accelerates</a:t>
            </a:r>
            <a:r>
              <a:rPr lang="en-AU" baseline="0" dirty="0"/>
              <a:t> visual maturation, to the point where eyes open earlier.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212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My graduate work; looking at learning and motivation behaviours in mice.</a:t>
            </a:r>
          </a:p>
          <a:p>
            <a:r>
              <a:rPr lang="en-AU"/>
              <a:t>Used Puzzle-Box</a:t>
            </a:r>
            <a:r>
              <a:rPr lang="en-AU" baseline="0"/>
              <a:t> – explain how it works.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5398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My graduate work; looking at learning and motivation behaviours in mice.</a:t>
            </a:r>
          </a:p>
          <a:p>
            <a:r>
              <a:rPr lang="en-AU"/>
              <a:t>Used Puzzle-Box</a:t>
            </a:r>
            <a:r>
              <a:rPr lang="en-AU" baseline="0"/>
              <a:t> – explain how it works.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622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My graduate work; looking at learning and motivation behaviours in mice.</a:t>
            </a:r>
          </a:p>
          <a:p>
            <a:r>
              <a:rPr lang="en-AU"/>
              <a:t>Used Puzzle-Box</a:t>
            </a:r>
            <a:r>
              <a:rPr lang="en-AU" baseline="0"/>
              <a:t> – explain how it works.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538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B67F57-C0D9-495C-A6F1-DC6E671C2181}" type="slidenum">
              <a:rPr lang="en-A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40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B67F57-C0D9-495C-A6F1-DC6E671C2181}" type="slidenum">
              <a:rPr lang="en-A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2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B67F57-C0D9-495C-A6F1-DC6E671C2181}" type="slidenum">
              <a:rPr lang="en-A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3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CF7-29A9-4C06-83F3-3010B383151A}" type="datetimeFigureOut">
              <a:rPr lang="en-AU" smtClean="0"/>
              <a:t>26/05/2016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70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CF7-29A9-4C06-83F3-3010B383151A}" type="datetimeFigureOut">
              <a:rPr lang="en-AU" smtClean="0"/>
              <a:t>26/05/2016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546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CF7-29A9-4C06-83F3-3010B383151A}" type="datetimeFigureOut">
              <a:rPr lang="en-AU" smtClean="0"/>
              <a:t>26/05/2016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119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CF7-29A9-4C06-83F3-3010B383151A}" type="datetimeFigureOut">
              <a:rPr lang="en-AU" smtClean="0"/>
              <a:t>26/05/2016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719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CF7-29A9-4C06-83F3-3010B383151A}" type="datetimeFigureOut">
              <a:rPr lang="en-AU" smtClean="0"/>
              <a:t>26/05/2016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003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CF7-29A9-4C06-83F3-3010B383151A}" type="datetimeFigureOut">
              <a:rPr lang="en-AU" smtClean="0"/>
              <a:t>26/05/2016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797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CF7-29A9-4C06-83F3-3010B383151A}" type="datetimeFigureOut">
              <a:rPr lang="en-AU" smtClean="0"/>
              <a:t>26/05/2016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368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CF7-29A9-4C06-83F3-3010B383151A}" type="datetimeFigureOut">
              <a:rPr lang="en-AU" smtClean="0"/>
              <a:t>26/05/2016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159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CF7-29A9-4C06-83F3-3010B383151A}" type="datetimeFigureOut">
              <a:rPr lang="en-AU" smtClean="0"/>
              <a:t>26/05/2016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11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CF7-29A9-4C06-83F3-3010B383151A}" type="datetimeFigureOut">
              <a:rPr lang="en-AU" smtClean="0"/>
              <a:t>26/05/2016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423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CF7-29A9-4C06-83F3-3010B383151A}" type="datetimeFigureOut">
              <a:rPr lang="en-AU" smtClean="0"/>
              <a:t>26/05/2016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204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57CF7-29A9-4C06-83F3-3010B383151A}" type="datetimeFigureOut">
              <a:rPr lang="en-AU" smtClean="0"/>
              <a:t>26/05/2016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325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523254" y="680900"/>
            <a:ext cx="561498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5400" dirty="0">
                <a:solidFill>
                  <a:srgbClr val="000000"/>
                </a:solidFill>
              </a:rPr>
              <a:t>The Effect of Environment and Experience on the Brain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algn="ctr" eaLnBrk="1" hangingPunct="1"/>
            <a:endParaRPr lang="en-US" altLang="en-US" sz="28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US" altLang="en-US" sz="2800" dirty="0">
                <a:solidFill>
                  <a:srgbClr val="000000"/>
                </a:solidFill>
              </a:rPr>
              <a:t>Angela May O’Connor</a:t>
            </a:r>
          </a:p>
          <a:p>
            <a:pPr algn="ctr" eaLnBrk="1" hangingPunct="1"/>
            <a:r>
              <a:rPr lang="en-US" altLang="en-US" sz="2800" dirty="0">
                <a:solidFill>
                  <a:srgbClr val="000000"/>
                </a:solidFill>
              </a:rPr>
              <a:t>@</a:t>
            </a:r>
            <a:r>
              <a:rPr lang="en-US" altLang="en-US" sz="2800" dirty="0" err="1">
                <a:solidFill>
                  <a:srgbClr val="000000"/>
                </a:solidFill>
              </a:rPr>
              <a:t>amayoco</a:t>
            </a:r>
            <a:endParaRPr lang="en-AU" alt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48" y="1257300"/>
            <a:ext cx="5576703" cy="4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47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281"/>
          <a:stretch/>
        </p:blipFill>
        <p:spPr>
          <a:xfrm>
            <a:off x="96078" y="1484416"/>
            <a:ext cx="12013096" cy="4557642"/>
          </a:xfrm>
          <a:prstGeom prst="rect">
            <a:avLst/>
          </a:prstGeom>
        </p:spPr>
      </p:pic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1139687" y="-92764"/>
            <a:ext cx="9925878" cy="1325563"/>
          </a:xfrm>
        </p:spPr>
        <p:txBody>
          <a:bodyPr/>
          <a:lstStyle/>
          <a:p>
            <a:pPr algn="ctr"/>
            <a:r>
              <a:rPr lang="en-AU" altLang="en-US" dirty="0"/>
              <a:t>Human Brain Development 101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1164" y="2558361"/>
            <a:ext cx="6213006" cy="4759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chemeClr val="bg1"/>
                </a:solidFill>
              </a:rPr>
              <a:t>Critical Period 1: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chemeClr val="bg1"/>
                </a:solidFill>
              </a:rPr>
              <a:t>Birth – 10 years of age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chemeClr val="bg1"/>
                </a:solidFill>
              </a:rPr>
              <a:t>Language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chemeClr val="bg1"/>
                </a:solidFill>
              </a:rPr>
              <a:t>Sensorimotor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chemeClr val="bg1"/>
                </a:solidFill>
              </a:rPr>
              <a:t>Vulnerable to sensorimotor defects; early-life stress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66632" y="2558361"/>
            <a:ext cx="6400801" cy="3584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chemeClr val="accent6"/>
                </a:solidFill>
              </a:rPr>
              <a:t>Critical Period 2: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chemeClr val="accent6"/>
                </a:solidFill>
              </a:rPr>
              <a:t>Adolescence (12 – 24 years of age)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chemeClr val="accent6"/>
                </a:solidFill>
              </a:rPr>
              <a:t>Emotion/Reward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chemeClr val="accent6"/>
                </a:solidFill>
              </a:rPr>
              <a:t>Cognitive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chemeClr val="accent6"/>
                </a:solidFill>
              </a:rPr>
              <a:t>Vulnerable to mood disorders; negative social experiences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882719" y="981181"/>
            <a:ext cx="4962940" cy="2706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AU" dirty="0"/>
              <a:t>Mature brain (24ish)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63669" y="6039474"/>
            <a:ext cx="9116365" cy="8325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rgbClr val="FF0000"/>
                </a:solidFill>
              </a:rPr>
              <a:t>Retains some plasticity into adulthood, but is never again as malleable/vulnerable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91072" y="1743207"/>
            <a:ext cx="25424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bg1"/>
                </a:solidFill>
              </a:rPr>
              <a:t>Hensch</a:t>
            </a:r>
            <a:r>
              <a:rPr lang="en-US" altLang="en-US" dirty="0">
                <a:solidFill>
                  <a:schemeClr val="bg1"/>
                </a:solidFill>
              </a:rPr>
              <a:t> &amp; </a:t>
            </a:r>
            <a:r>
              <a:rPr lang="en-US" altLang="en-US" dirty="0" err="1">
                <a:solidFill>
                  <a:schemeClr val="bg1"/>
                </a:solidFill>
              </a:rPr>
              <a:t>Bilimoria</a:t>
            </a:r>
            <a:r>
              <a:rPr lang="en-US" altLang="en-US" dirty="0">
                <a:solidFill>
                  <a:schemeClr val="bg1"/>
                </a:solidFill>
              </a:rPr>
              <a:t>, 2012</a:t>
            </a:r>
            <a:endParaRPr lang="en-AU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2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7142900">
            <a:off x="9838616" y="1509423"/>
            <a:ext cx="2226365" cy="1872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19254935">
            <a:off x="3573213" y="3799017"/>
            <a:ext cx="2226365" cy="1872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443543">
            <a:off x="4294937" y="1863737"/>
            <a:ext cx="2226365" cy="1872270"/>
          </a:xfrm>
          <a:prstGeom prst="rect">
            <a:avLst/>
          </a:prstGeom>
        </p:spPr>
      </p:pic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1311965" y="0"/>
            <a:ext cx="9925878" cy="1325563"/>
          </a:xfrm>
        </p:spPr>
        <p:txBody>
          <a:bodyPr/>
          <a:lstStyle/>
          <a:p>
            <a:pPr algn="ctr"/>
            <a:r>
              <a:rPr lang="en-AU" altLang="en-US" dirty="0"/>
              <a:t>Critical Period – a time of plasticity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35" y="1101540"/>
            <a:ext cx="11591734" cy="5664958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dirty="0"/>
              <a:t>Results from timing mismatch in excitatory and inhibitory circuitry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dirty="0"/>
              <a:t>Excitation followed by inhibition (which improves signal-to-noise ratio) and molecular “brakes”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395250">
            <a:off x="5839744" y="3687077"/>
            <a:ext cx="2226365" cy="1872270"/>
          </a:xfrm>
          <a:prstGeom prst="rect">
            <a:avLst/>
          </a:prstGeom>
        </p:spPr>
      </p:pic>
      <p:sp>
        <p:nvSpPr>
          <p:cNvPr id="9" name="Explosion 1 8"/>
          <p:cNvSpPr/>
          <p:nvPr/>
        </p:nvSpPr>
        <p:spPr>
          <a:xfrm>
            <a:off x="6200394" y="3306686"/>
            <a:ext cx="470437" cy="419796"/>
          </a:xfrm>
          <a:prstGeom prst="irregularSeal1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7623080">
            <a:off x="7771466" y="2790347"/>
            <a:ext cx="2226365" cy="1872270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>
            <a:off x="7546427" y="4060278"/>
            <a:ext cx="470437" cy="419796"/>
          </a:xfrm>
          <a:prstGeom prst="irregularSeal1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Explosion 1 14"/>
          <p:cNvSpPr/>
          <p:nvPr/>
        </p:nvSpPr>
        <p:spPr>
          <a:xfrm>
            <a:off x="5623779" y="4270176"/>
            <a:ext cx="470437" cy="419796"/>
          </a:xfrm>
          <a:prstGeom prst="irregularSeal1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20227126">
            <a:off x="1314289" y="3077666"/>
            <a:ext cx="2226365" cy="1872270"/>
          </a:xfrm>
          <a:prstGeom prst="rect">
            <a:avLst/>
          </a:prstGeom>
        </p:spPr>
      </p:pic>
      <p:sp>
        <p:nvSpPr>
          <p:cNvPr id="2" name="&quot;No&quot; Symbol 1"/>
          <p:cNvSpPr/>
          <p:nvPr/>
        </p:nvSpPr>
        <p:spPr>
          <a:xfrm>
            <a:off x="7510074" y="4060278"/>
            <a:ext cx="437322" cy="371060"/>
          </a:xfrm>
          <a:prstGeom prst="noSmoking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8" name="&quot;No&quot; Symbol 17"/>
          <p:cNvSpPr/>
          <p:nvPr/>
        </p:nvSpPr>
        <p:spPr>
          <a:xfrm>
            <a:off x="5659542" y="4274110"/>
            <a:ext cx="437322" cy="371060"/>
          </a:xfrm>
          <a:prstGeom prst="noSmoking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9" name="&quot;No&quot; Symbol 18"/>
          <p:cNvSpPr/>
          <p:nvPr/>
        </p:nvSpPr>
        <p:spPr>
          <a:xfrm>
            <a:off x="3487681" y="3899116"/>
            <a:ext cx="437322" cy="371060"/>
          </a:xfrm>
          <a:prstGeom prst="noSmoking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0" name="&quot;No&quot; Symbol 19"/>
          <p:cNvSpPr/>
          <p:nvPr/>
        </p:nvSpPr>
        <p:spPr>
          <a:xfrm>
            <a:off x="9650725" y="2935624"/>
            <a:ext cx="437322" cy="371060"/>
          </a:xfrm>
          <a:prstGeom prst="noSmoking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2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/>
          </p:cNvSpPr>
          <p:nvPr/>
        </p:nvSpPr>
        <p:spPr bwMode="auto">
          <a:xfrm>
            <a:off x="790575" y="766763"/>
            <a:ext cx="10515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5400" dirty="0">
                <a:latin typeface="Calibri Light" panose="020F0302020204030204" pitchFamily="34" charset="0"/>
              </a:rPr>
              <a:t>So the early-life environment is also important for human brain development and function: </a:t>
            </a:r>
            <a:r>
              <a:rPr lang="en-AU" altLang="en-US" sz="5400" b="1" dirty="0">
                <a:latin typeface="Calibri Light" panose="020F0302020204030204" pitchFamily="34" charset="0"/>
              </a:rPr>
              <a:t>can we use what we know from animal environmental enrichment studies to impact human brains?</a:t>
            </a:r>
          </a:p>
        </p:txBody>
      </p:sp>
    </p:spTree>
    <p:extLst>
      <p:ext uri="{BB962C8B-B14F-4D97-AF65-F5344CB8AC3E}">
        <p14:creationId xmlns:p14="http://schemas.microsoft.com/office/powerpoint/2010/main" val="1911777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752" y="4247035"/>
            <a:ext cx="3639470" cy="1794105"/>
          </a:xfrm>
          <a:prstGeom prst="rect">
            <a:avLst/>
          </a:prstGeom>
        </p:spPr>
      </p:pic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1123913" y="42483"/>
            <a:ext cx="9925878" cy="1325563"/>
          </a:xfrm>
        </p:spPr>
        <p:txBody>
          <a:bodyPr/>
          <a:lstStyle/>
          <a:p>
            <a:pPr algn="ctr"/>
            <a:r>
              <a:rPr lang="en-AU" altLang="en-US" dirty="0"/>
              <a:t>Yes - Direct Comparison of Animal and Human “Enrichment”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5807"/>
          <a:stretch/>
        </p:blipFill>
        <p:spPr>
          <a:xfrm>
            <a:off x="9112040" y="1378571"/>
            <a:ext cx="2553050" cy="1704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2851" t="9675"/>
          <a:stretch/>
        </p:blipFill>
        <p:spPr>
          <a:xfrm>
            <a:off x="285007" y="3142101"/>
            <a:ext cx="3074745" cy="3394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8036" y="3142101"/>
            <a:ext cx="3284016" cy="3641807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8002" y="1426929"/>
            <a:ext cx="11689684" cy="111996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dirty="0"/>
              <a:t>Massaged rat pups &amp; human infants: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AU" dirty="0"/>
              <a:t>higher IGF-1; lower corticosterone/cortisol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r="69893" b="80348"/>
          <a:stretch/>
        </p:blipFill>
        <p:spPr>
          <a:xfrm>
            <a:off x="10083364" y="1395701"/>
            <a:ext cx="966427" cy="312417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8002" y="2546889"/>
            <a:ext cx="252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Guzzetta</a:t>
            </a:r>
            <a:r>
              <a:rPr lang="en-US" altLang="en-US" dirty="0">
                <a:solidFill>
                  <a:srgbClr val="000000"/>
                </a:solidFill>
              </a:rPr>
              <a:t> et al, 2009</a:t>
            </a:r>
            <a:endParaRPr lang="en-AU" alt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03" y="3927763"/>
            <a:ext cx="503787" cy="850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08" y="3429000"/>
            <a:ext cx="763299" cy="7632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91" y="1961841"/>
            <a:ext cx="503787" cy="8503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2" y="4581354"/>
            <a:ext cx="763299" cy="76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97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1153163" y="53008"/>
            <a:ext cx="9925878" cy="1325563"/>
          </a:xfrm>
        </p:spPr>
        <p:txBody>
          <a:bodyPr/>
          <a:lstStyle/>
          <a:p>
            <a:pPr algn="ctr"/>
            <a:r>
              <a:rPr lang="en-AU" altLang="en-US" dirty="0"/>
              <a:t>Yes - Direct Comparison of Animal and Human “Enrichment”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4021" r="213"/>
          <a:stretch/>
        </p:blipFill>
        <p:spPr>
          <a:xfrm>
            <a:off x="7021648" y="1378571"/>
            <a:ext cx="4754554" cy="4857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203" y="6349281"/>
            <a:ext cx="2959191" cy="4479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794" y="3069955"/>
            <a:ext cx="2950052" cy="111392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88002" y="1426929"/>
            <a:ext cx="7473489" cy="201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AU" dirty="0"/>
              <a:t>Massaged rat pups &amp; human infants:</a:t>
            </a:r>
          </a:p>
          <a:p>
            <a:pPr>
              <a:buFontTx/>
              <a:buChar char="-"/>
              <a:defRPr/>
            </a:pPr>
            <a:r>
              <a:rPr lang="en-AU" dirty="0"/>
              <a:t>accelerated visual acuity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368" y="3312574"/>
            <a:ext cx="4187572" cy="34846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t="3729" r="7623" b="4068"/>
          <a:stretch/>
        </p:blipFill>
        <p:spPr>
          <a:xfrm>
            <a:off x="768472" y="3179619"/>
            <a:ext cx="769383" cy="2826326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632715" y="6349281"/>
            <a:ext cx="252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Guzzetta</a:t>
            </a:r>
            <a:r>
              <a:rPr lang="en-US" altLang="en-US" dirty="0">
                <a:solidFill>
                  <a:srgbClr val="000000"/>
                </a:solidFill>
              </a:rPr>
              <a:t> et al, 2009</a:t>
            </a:r>
            <a:endParaRPr lang="en-AU" alt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20" y="3802226"/>
            <a:ext cx="763299" cy="7632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95" y="1880716"/>
            <a:ext cx="503787" cy="850323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951210" y="2934319"/>
            <a:ext cx="252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P25                           P28</a:t>
            </a:r>
            <a:endParaRPr lang="en-A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8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/>
          </p:cNvSpPr>
          <p:nvPr/>
        </p:nvSpPr>
        <p:spPr bwMode="auto">
          <a:xfrm>
            <a:off x="790575" y="766763"/>
            <a:ext cx="10515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5400" dirty="0">
                <a:latin typeface="Calibri Light" panose="020F0302020204030204" pitchFamily="34" charset="0"/>
              </a:rPr>
              <a:t>So “enrichment” works on humans in a lab setting, but why should we care? </a:t>
            </a:r>
            <a:r>
              <a:rPr lang="en-AU" altLang="en-US" sz="5400" b="1" dirty="0">
                <a:latin typeface="Calibri Light" panose="020F0302020204030204" pitchFamily="34" charset="0"/>
              </a:rPr>
              <a:t>What use could environmental enrichment be in “real life” situations?</a:t>
            </a:r>
          </a:p>
        </p:txBody>
      </p:sp>
    </p:spTree>
    <p:extLst>
      <p:ext uri="{BB962C8B-B14F-4D97-AF65-F5344CB8AC3E}">
        <p14:creationId xmlns:p14="http://schemas.microsoft.com/office/powerpoint/2010/main" val="524929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089" y="1680905"/>
            <a:ext cx="8559094" cy="5132851"/>
          </a:xfrm>
          <a:prstGeom prst="rect">
            <a:avLst/>
          </a:prstGeom>
        </p:spPr>
      </p:pic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83126" y="107069"/>
            <a:ext cx="11988581" cy="1325563"/>
          </a:xfrm>
        </p:spPr>
        <p:txBody>
          <a:bodyPr/>
          <a:lstStyle/>
          <a:p>
            <a:pPr algn="ctr"/>
            <a:r>
              <a:rPr lang="en-US" altLang="en-US" dirty="0"/>
              <a:t>The Majority of Psychopathology Emerges During Critical Periods</a:t>
            </a:r>
            <a:endParaRPr lang="en-AU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54" y="2624640"/>
            <a:ext cx="3335935" cy="254370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Anxiety, mood and neuropsychiatric disorders are extremely common, debilitating and costly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84889" y="6458205"/>
            <a:ext cx="1647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Lee et al, 2014</a:t>
            </a:r>
            <a:endParaRPr lang="en-A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90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83126" y="1053"/>
            <a:ext cx="11988581" cy="1325563"/>
          </a:xfrm>
        </p:spPr>
        <p:txBody>
          <a:bodyPr/>
          <a:lstStyle/>
          <a:p>
            <a:pPr algn="ctr"/>
            <a:r>
              <a:rPr lang="en-US" altLang="en-US" dirty="0"/>
              <a:t>Neural Health is Tied to Early-Life Stress</a:t>
            </a:r>
            <a:endParaRPr lang="en-AU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727" y="1427061"/>
            <a:ext cx="11629382" cy="23441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Early-life stress is a LARGE risk factor for developing psychopathologies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Early-life stress (such as childhood poverty) has an ongoing impact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7" y="3699164"/>
            <a:ext cx="3788387" cy="284129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32280" y="6490869"/>
            <a:ext cx="1647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Kim et al, 2013</a:t>
            </a:r>
            <a:endParaRPr lang="en-AU" alt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4443"/>
          <a:stretch/>
        </p:blipFill>
        <p:spPr>
          <a:xfrm>
            <a:off x="4293260" y="3699164"/>
            <a:ext cx="4155071" cy="160240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896124" y="3770182"/>
            <a:ext cx="2857500" cy="1531383"/>
            <a:chOff x="4509655" y="5082659"/>
            <a:chExt cx="2857500" cy="1531383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509655" y="5119809"/>
              <a:ext cx="10390" cy="4289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4520045" y="5898573"/>
              <a:ext cx="13855" cy="4606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4761294" y="5082659"/>
              <a:ext cx="2605861" cy="7154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  <a:defRPr/>
              </a:pPr>
              <a:r>
                <a:rPr lang="en-AU" dirty="0"/>
                <a:t>Prefrontal cortex activity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4761293" y="5898573"/>
              <a:ext cx="2605861" cy="7154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  <a:defRPr/>
              </a:pPr>
              <a:r>
                <a:rPr lang="en-AU" dirty="0"/>
                <a:t>Amygdala activity</a:t>
              </a: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4691270" y="5604349"/>
            <a:ext cx="6877877" cy="1060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rgbClr val="FF0000"/>
                </a:solidFill>
              </a:rPr>
              <a:t>22% of all US children live below the poverty line – can enrichment be used to offset the effects of early-life stress?</a:t>
            </a:r>
          </a:p>
        </p:txBody>
      </p:sp>
    </p:spTree>
    <p:extLst>
      <p:ext uri="{BB962C8B-B14F-4D97-AF65-F5344CB8AC3E}">
        <p14:creationId xmlns:p14="http://schemas.microsoft.com/office/powerpoint/2010/main" val="105428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863600" y="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Long-term early-life “enrichment” in humans</a:t>
            </a: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45519" y="1325563"/>
            <a:ext cx="105514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Island of Mauritius Child Health Project begun in 1972 (ages 3 – 5)</a:t>
            </a:r>
          </a:p>
          <a:p>
            <a:pPr eaLnBrk="1" hangingPunct="1"/>
            <a:endParaRPr lang="en-US" altLang="en-US" sz="28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WHO – can early-life interventions ameliorate effects of poverty?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6" y="2966481"/>
            <a:ext cx="3360401" cy="196012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59776"/>
              </p:ext>
            </p:extLst>
          </p:nvPr>
        </p:nvGraphicFramePr>
        <p:xfrm>
          <a:off x="3938109" y="2966481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Normal Childcare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“Enriching” nursery care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Adult:child</a:t>
                      </a:r>
                      <a:r>
                        <a:rPr lang="en-US" dirty="0"/>
                        <a:t> ratio 1:30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Adult:child</a:t>
                      </a:r>
                      <a:r>
                        <a:rPr lang="en-US" dirty="0"/>
                        <a:t> ratio 1:5 to 1:10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 hours/day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hours/day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food or hygiene</a:t>
                      </a:r>
                      <a:r>
                        <a:rPr lang="en-US" baseline="0" dirty="0"/>
                        <a:t> education </a:t>
                      </a:r>
                      <a:r>
                        <a:rPr lang="en-US" dirty="0"/>
                        <a:t>provided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Hygiene</a:t>
                      </a:r>
                      <a:r>
                        <a:rPr lang="en-US" baseline="0" dirty="0"/>
                        <a:t> and nutrition 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Basic reading/writing/counting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Cognitive tasks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hour/day physical activity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hours/day</a:t>
                      </a:r>
                      <a:r>
                        <a:rPr lang="en-US" baseline="0" dirty="0"/>
                        <a:t> physical activity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field trips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trips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medical screening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Medical screening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nap-time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Parental involvement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Physical punishment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Social-emotional education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9" y="5055801"/>
            <a:ext cx="2784132" cy="16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22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739879" y="329056"/>
            <a:ext cx="1098841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Early-life “Enrichment” Increases Arousal (reflexes/info processing) and Orienting (attention) at Age 11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50358" y="1470469"/>
            <a:ext cx="252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Raine</a:t>
            </a:r>
            <a:r>
              <a:rPr lang="en-US" altLang="en-US" dirty="0">
                <a:solidFill>
                  <a:srgbClr val="000000"/>
                </a:solidFill>
              </a:rPr>
              <a:t> et al, 2001</a:t>
            </a:r>
            <a:endParaRPr lang="en-AU" alt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702" r="1846" b="4688"/>
          <a:stretch/>
        </p:blipFill>
        <p:spPr>
          <a:xfrm>
            <a:off x="1153391" y="2002136"/>
            <a:ext cx="3564082" cy="2414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273" r="3611" b="4167"/>
          <a:stretch/>
        </p:blipFill>
        <p:spPr>
          <a:xfrm>
            <a:off x="1153391" y="4552457"/>
            <a:ext cx="3564082" cy="2251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331" y="2236510"/>
            <a:ext cx="6664852" cy="42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5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9717" y="243578"/>
            <a:ext cx="441980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4400" dirty="0">
                <a:solidFill>
                  <a:srgbClr val="000000"/>
                </a:solidFill>
              </a:rPr>
              <a:t>Everybody has a brain, but not everyone shares the same environmental stimuli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61" y="1546982"/>
            <a:ext cx="5576703" cy="417714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383499" y="2211595"/>
            <a:ext cx="3843129" cy="179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Stressors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09013" y="1587141"/>
            <a:ext cx="3843129" cy="179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Nutrition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16426" y="884208"/>
            <a:ext cx="3843129" cy="179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Sensory Experiences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869912" y="4893562"/>
            <a:ext cx="3843129" cy="179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Motor experience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08601" y="3995251"/>
            <a:ext cx="3843129" cy="179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Illness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2023" y="4788602"/>
            <a:ext cx="4558183" cy="2006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sz="3200" b="1" dirty="0">
                <a:solidFill>
                  <a:srgbClr val="FF0000"/>
                </a:solidFill>
              </a:rPr>
              <a:t>What evidence is there for the effect of environment and experience on the brain?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67692" y="5488590"/>
            <a:ext cx="3843129" cy="179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Social interactions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4390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863600" y="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Early-life “Enrichment” Decreases Later-life Psychopathology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3216" y="1674236"/>
            <a:ext cx="7388868" cy="3539430"/>
            <a:chOff x="259964" y="2827175"/>
            <a:chExt cx="7388868" cy="3539430"/>
          </a:xfrm>
        </p:grpSpPr>
        <p:sp>
          <p:nvSpPr>
            <p:cNvPr id="13317" name="Rectangle 8"/>
            <p:cNvSpPr>
              <a:spLocks noChangeArrowheads="1"/>
            </p:cNvSpPr>
            <p:nvPr/>
          </p:nvSpPr>
          <p:spPr bwMode="auto">
            <a:xfrm>
              <a:off x="259964" y="2827175"/>
              <a:ext cx="7388868" cy="3539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2800" dirty="0">
                <a:solidFill>
                  <a:srgbClr val="000000"/>
                </a:solidFill>
              </a:endParaRPr>
            </a:p>
            <a:p>
              <a:pPr eaLnBrk="1" hangingPunct="1"/>
              <a:r>
                <a:rPr lang="en-US" altLang="en-US" sz="2800" dirty="0">
                  <a:solidFill>
                    <a:srgbClr val="000000"/>
                  </a:solidFill>
                </a:rPr>
                <a:t>Follow-up at 17 and 23 years of age showed:</a:t>
              </a:r>
            </a:p>
            <a:p>
              <a:pPr eaLnBrk="1" hangingPunct="1"/>
              <a:endParaRPr lang="en-US" altLang="en-US" sz="2800" dirty="0">
                <a:solidFill>
                  <a:srgbClr val="000000"/>
                </a:solidFill>
              </a:endParaRPr>
            </a:p>
            <a:p>
              <a:pPr eaLnBrk="1" hangingPunct="1"/>
              <a:r>
                <a:rPr lang="en-US" altLang="en-US" sz="2800" dirty="0">
                  <a:solidFill>
                    <a:srgbClr val="000000"/>
                  </a:solidFill>
                </a:rPr>
                <a:t>  in antisocial </a:t>
              </a:r>
              <a:r>
                <a:rPr lang="en-US" altLang="en-US" sz="2800" dirty="0" err="1">
                  <a:solidFill>
                    <a:srgbClr val="000000"/>
                  </a:solidFill>
                </a:rPr>
                <a:t>behaviour</a:t>
              </a:r>
              <a:r>
                <a:rPr lang="en-US" altLang="en-US" sz="2800" dirty="0">
                  <a:solidFill>
                    <a:srgbClr val="000000"/>
                  </a:solidFill>
                </a:rPr>
                <a:t> and hyperactivity (17)</a:t>
              </a:r>
            </a:p>
            <a:p>
              <a:pPr eaLnBrk="1" hangingPunct="1"/>
              <a:endParaRPr lang="en-US" altLang="en-US" sz="2800" dirty="0">
                <a:solidFill>
                  <a:srgbClr val="000000"/>
                </a:solidFill>
              </a:endParaRPr>
            </a:p>
            <a:p>
              <a:pPr eaLnBrk="1" hangingPunct="1"/>
              <a:r>
                <a:rPr lang="en-US" altLang="en-US" sz="2800" dirty="0">
                  <a:solidFill>
                    <a:srgbClr val="000000"/>
                  </a:solidFill>
                </a:rPr>
                <a:t>  in criminal offending (23) </a:t>
              </a:r>
            </a:p>
            <a:p>
              <a:pPr eaLnBrk="1" hangingPunct="1"/>
              <a:endParaRPr lang="en-US" altLang="en-US" sz="2800" dirty="0">
                <a:solidFill>
                  <a:srgbClr val="000000"/>
                </a:solidFill>
              </a:endParaRPr>
            </a:p>
            <a:p>
              <a:pPr eaLnBrk="1" hangingPunct="1"/>
              <a:r>
                <a:rPr lang="en-US" altLang="en-US" sz="2800" dirty="0">
                  <a:solidFill>
                    <a:srgbClr val="000000"/>
                  </a:solidFill>
                </a:rPr>
                <a:t>  in schizotypal personality (17 &amp; 23)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370703" y="4090086"/>
              <a:ext cx="0" cy="5560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70703" y="4934465"/>
              <a:ext cx="0" cy="5560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74822" y="5810550"/>
              <a:ext cx="0" cy="5560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780104" y="6435312"/>
            <a:ext cx="252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Raine</a:t>
            </a:r>
            <a:r>
              <a:rPr lang="en-US" altLang="en-US" dirty="0">
                <a:solidFill>
                  <a:srgbClr val="000000"/>
                </a:solidFill>
              </a:rPr>
              <a:t> et al, 2003, 2010</a:t>
            </a:r>
            <a:endParaRPr lang="en-AU" alt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990" y="1574839"/>
            <a:ext cx="4849010" cy="48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73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/>
          </p:cNvSpPr>
          <p:nvPr/>
        </p:nvSpPr>
        <p:spPr bwMode="auto">
          <a:xfrm>
            <a:off x="790575" y="766763"/>
            <a:ext cx="10515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5400" dirty="0">
                <a:latin typeface="Calibri Light" panose="020F0302020204030204" pitchFamily="34" charset="0"/>
              </a:rPr>
              <a:t>Given its impact on neural development, </a:t>
            </a:r>
            <a:r>
              <a:rPr lang="en-AU" altLang="en-US" sz="5400" b="1" dirty="0">
                <a:latin typeface="Calibri Light" panose="020F0302020204030204" pitchFamily="34" charset="0"/>
              </a:rPr>
              <a:t>can “enrichment” be used as a therapy for neurological issues?</a:t>
            </a:r>
          </a:p>
        </p:txBody>
      </p:sp>
    </p:spTree>
    <p:extLst>
      <p:ext uri="{BB962C8B-B14F-4D97-AF65-F5344CB8AC3E}">
        <p14:creationId xmlns:p14="http://schemas.microsoft.com/office/powerpoint/2010/main" val="2853042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/>
          </p:cNvSpPr>
          <p:nvPr/>
        </p:nvSpPr>
        <p:spPr bwMode="auto">
          <a:xfrm>
            <a:off x="194331" y="119268"/>
            <a:ext cx="1175913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Sensorimotor Enrichment Therapy as a Treatment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0082213" y="6478588"/>
            <a:ext cx="252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Woo and Leon, 2013</a:t>
            </a:r>
            <a:endParaRPr lang="en-AU" altLang="en-US" dirty="0">
              <a:solidFill>
                <a:srgbClr val="000000"/>
              </a:solidFill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194331" y="1399759"/>
            <a:ext cx="11854138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Male subjects 3 – 12 years of age previously diagnosed with Autism</a:t>
            </a:r>
          </a:p>
          <a:p>
            <a:pPr eaLnBrk="1" hangingPunct="1"/>
            <a:endParaRPr lang="en-US" altLang="en-US" sz="2800" dirty="0">
              <a:solidFill>
                <a:srgbClr val="000000"/>
              </a:solidFill>
            </a:endParaRPr>
          </a:p>
          <a:p>
            <a:r>
              <a:rPr lang="en-US" altLang="en-US" sz="2800" dirty="0">
                <a:solidFill>
                  <a:srgbClr val="000000"/>
                </a:solidFill>
              </a:rPr>
              <a:t>6 months of treatment</a:t>
            </a:r>
          </a:p>
          <a:p>
            <a:endParaRPr lang="en-US" altLang="en-US" sz="2800" dirty="0">
              <a:solidFill>
                <a:srgbClr val="000000"/>
              </a:solidFill>
            </a:endParaRPr>
          </a:p>
          <a:p>
            <a:endParaRPr lang="en-US" altLang="en-US" sz="2800" dirty="0">
              <a:solidFill>
                <a:srgbClr val="000000"/>
              </a:solidFill>
            </a:endParaRPr>
          </a:p>
          <a:p>
            <a:endParaRPr lang="en-US" altLang="en-US" sz="2800" dirty="0">
              <a:solidFill>
                <a:srgbClr val="000000"/>
              </a:solidFill>
            </a:endParaRPr>
          </a:p>
          <a:p>
            <a:r>
              <a:rPr lang="en-US" altLang="en-US" sz="2800" dirty="0">
                <a:solidFill>
                  <a:srgbClr val="000000"/>
                </a:solidFill>
              </a:rPr>
              <a:t>15 receive standard care</a:t>
            </a:r>
          </a:p>
          <a:p>
            <a:endParaRPr lang="en-US" altLang="en-US" sz="28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13 receive sensorimotor enrichment:</a:t>
            </a:r>
          </a:p>
          <a:p>
            <a:pPr marL="457200" indent="-457200">
              <a:buFontTx/>
              <a:buChar char="-"/>
            </a:pPr>
            <a:r>
              <a:rPr lang="en-US" altLang="en-US" sz="2800" dirty="0">
                <a:solidFill>
                  <a:srgbClr val="000000"/>
                </a:solidFill>
              </a:rPr>
              <a:t>Cognitive (language, object matching)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2800" dirty="0">
                <a:solidFill>
                  <a:srgbClr val="000000"/>
                </a:solidFill>
              </a:rPr>
              <a:t>Sensory (olfactory, tactile, auditory, thermal, visual)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2800" dirty="0">
                <a:solidFill>
                  <a:srgbClr val="000000"/>
                </a:solidFill>
              </a:rPr>
              <a:t>Motor (manual manipulation, obstacle courses, balance)</a:t>
            </a:r>
          </a:p>
          <a:p>
            <a:pPr eaLnBrk="1" hangingPunct="1"/>
            <a:endParaRPr lang="en-US" altLang="en-US" sz="28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316" y="2113211"/>
            <a:ext cx="7428145" cy="271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21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/>
          </p:cNvSpPr>
          <p:nvPr/>
        </p:nvSpPr>
        <p:spPr bwMode="auto">
          <a:xfrm>
            <a:off x="863600" y="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Sensorimotor Enrichment Therapy Reduces Severity of Autistic Symptoms</a:t>
            </a: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76" y="2453104"/>
            <a:ext cx="4192270" cy="384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0082213" y="6478588"/>
            <a:ext cx="252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Woo and Leon, 2013</a:t>
            </a:r>
            <a:endParaRPr lang="en-AU" altLang="en-US" dirty="0">
              <a:solidFill>
                <a:srgbClr val="000000"/>
              </a:solidFill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211649" y="1319203"/>
            <a:ext cx="118195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6 months of sensorimotor enrichment reduced symptom severity as measured by the mean Leiter score and Childhood Autism Rating Scale (CARS)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982" y="2364020"/>
            <a:ext cx="3867796" cy="422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60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/>
          </p:cNvSpPr>
          <p:nvPr/>
        </p:nvSpPr>
        <p:spPr bwMode="auto">
          <a:xfrm>
            <a:off x="863600" y="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Sensorimotor Enrichment Therapy Reduces Severity of Autistic Symptoms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0082213" y="6478588"/>
            <a:ext cx="252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Woo and Leon, 2013</a:t>
            </a:r>
            <a:endParaRPr lang="en-AU" alt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3117"/>
          <a:stretch/>
        </p:blipFill>
        <p:spPr>
          <a:xfrm>
            <a:off x="4638261" y="1849647"/>
            <a:ext cx="7394712" cy="4628941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32" y="2111902"/>
            <a:ext cx="55461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6 months of sensorimotor enrichment reduced symptom severity as measured by parent/</a:t>
            </a:r>
            <a:r>
              <a:rPr lang="en-US" altLang="en-US" sz="2800" dirty="0" err="1">
                <a:solidFill>
                  <a:srgbClr val="000000"/>
                </a:solidFill>
              </a:rPr>
              <a:t>carer</a:t>
            </a:r>
            <a:r>
              <a:rPr lang="en-US" altLang="en-US" sz="2800" dirty="0">
                <a:solidFill>
                  <a:srgbClr val="000000"/>
                </a:solidFill>
              </a:rPr>
              <a:t> assessment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51" y="4351138"/>
            <a:ext cx="4035020" cy="186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81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"/>
          <p:cNvSpPr>
            <a:spLocks noChangeArrowheads="1"/>
          </p:cNvSpPr>
          <p:nvPr/>
        </p:nvSpPr>
        <p:spPr bwMode="auto">
          <a:xfrm>
            <a:off x="186531" y="1409975"/>
            <a:ext cx="1185862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The environment you inhabit DOES MATTER (whether you are a rodent or a human)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600" dirty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Life-experience accrues and has biological effects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Environmental interventions are a cost-effective and relatively simple way to ameliorate the effects of early-life stress and neurological issues – early childhood education programs!</a:t>
            </a:r>
            <a:endParaRPr lang="en-US" sz="3600" dirty="0"/>
          </a:p>
        </p:txBody>
      </p:sp>
      <p:sp>
        <p:nvSpPr>
          <p:cNvPr id="55299" name="Title 1"/>
          <p:cNvSpPr txBox="1">
            <a:spLocks/>
          </p:cNvSpPr>
          <p:nvPr/>
        </p:nvSpPr>
        <p:spPr bwMode="auto">
          <a:xfrm>
            <a:off x="3750365" y="145773"/>
            <a:ext cx="4934571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Overall Conclusions:</a:t>
            </a:r>
          </a:p>
        </p:txBody>
      </p:sp>
    </p:spTree>
    <p:extLst>
      <p:ext uri="{BB962C8B-B14F-4D97-AF65-F5344CB8AC3E}">
        <p14:creationId xmlns:p14="http://schemas.microsoft.com/office/powerpoint/2010/main" val="302115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"/>
          <p:cNvSpPr>
            <a:spLocks noChangeArrowheads="1"/>
          </p:cNvSpPr>
          <p:nvPr/>
        </p:nvSpPr>
        <p:spPr bwMode="auto">
          <a:xfrm>
            <a:off x="186530" y="1052166"/>
            <a:ext cx="118586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Infant massage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Ensure young children have adequate nutrition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Monitor any potential for sensory or motor deprivation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Language! 30 million word “gap”. Talking to young children and second (third/fourth) languages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3600" dirty="0"/>
              <a:t>As adults: continued education/learning, range of activities</a:t>
            </a:r>
          </a:p>
        </p:txBody>
      </p:sp>
      <p:sp>
        <p:nvSpPr>
          <p:cNvPr id="55299" name="Title 1"/>
          <p:cNvSpPr txBox="1">
            <a:spLocks/>
          </p:cNvSpPr>
          <p:nvPr/>
        </p:nvSpPr>
        <p:spPr bwMode="auto">
          <a:xfrm>
            <a:off x="2716661" y="106016"/>
            <a:ext cx="6798364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What can we do in our lives?</a:t>
            </a:r>
          </a:p>
        </p:txBody>
      </p:sp>
    </p:spTree>
    <p:extLst>
      <p:ext uri="{BB962C8B-B14F-4D97-AF65-F5344CB8AC3E}">
        <p14:creationId xmlns:p14="http://schemas.microsoft.com/office/powerpoint/2010/main" val="1373763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90721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119268" y="-27193"/>
            <a:ext cx="11882232" cy="161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Environmental Enrichment Decreases Anxiety-Like Behaviours</a:t>
            </a: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r="4642"/>
          <a:stretch>
            <a:fillRect/>
          </a:stretch>
        </p:blipFill>
        <p:spPr bwMode="auto">
          <a:xfrm>
            <a:off x="5462149" y="1590262"/>
            <a:ext cx="5535776" cy="511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176290" y="6488112"/>
            <a:ext cx="252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Turner et al, 2003</a:t>
            </a:r>
            <a:endParaRPr lang="en-AU" alt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6" y="1718727"/>
            <a:ext cx="3391453" cy="20607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84" y="4239490"/>
            <a:ext cx="3377046" cy="18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95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119268" y="-27193"/>
            <a:ext cx="11882232" cy="161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Environmental Enrichment Slows Neurological Disease Progression in Mouse Models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109" r="8231" b="9438"/>
          <a:stretch/>
        </p:blipFill>
        <p:spPr>
          <a:xfrm>
            <a:off x="6688132" y="2166211"/>
            <a:ext cx="5313368" cy="4414666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127212" y="6390842"/>
            <a:ext cx="252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Spires et al, 2004</a:t>
            </a:r>
            <a:endParaRPr lang="en-AU" altLang="en-US" dirty="0">
              <a:solidFill>
                <a:srgbClr val="00000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19268" y="1588570"/>
            <a:ext cx="7945454" cy="4414666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dirty="0"/>
              <a:t>Huntington’s Disease – neurodegenerative disorder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3" r="26812"/>
          <a:stretch/>
        </p:blipFill>
        <p:spPr>
          <a:xfrm>
            <a:off x="2086090" y="2166211"/>
            <a:ext cx="2870332" cy="2273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90" y="4623317"/>
            <a:ext cx="2870332" cy="215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2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4" t="31456" r="7854" b="5341"/>
          <a:stretch>
            <a:fillRect/>
          </a:stretch>
        </p:blipFill>
        <p:spPr bwMode="auto">
          <a:xfrm>
            <a:off x="1453563" y="3582504"/>
            <a:ext cx="24844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r="42928" b="9442"/>
          <a:stretch>
            <a:fillRect/>
          </a:stretch>
        </p:blipFill>
        <p:spPr bwMode="auto">
          <a:xfrm>
            <a:off x="4821774" y="2798120"/>
            <a:ext cx="3335338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2695782" y="0"/>
            <a:ext cx="6557963" cy="1325563"/>
          </a:xfrm>
        </p:spPr>
        <p:txBody>
          <a:bodyPr/>
          <a:lstStyle/>
          <a:p>
            <a:pPr algn="ctr"/>
            <a:r>
              <a:rPr lang="en-AU" altLang="en-US" dirty="0"/>
              <a:t>Environmental Enrichment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62" y="1325563"/>
            <a:ext cx="10740265" cy="382111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dirty="0"/>
              <a:t>Increased motor, sensory and social stimuli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AU" dirty="0"/>
              <a:t>Makes brains heavier, more active, more complex, and improves cognitive behaviours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395250">
            <a:off x="9226804" y="3866935"/>
            <a:ext cx="2226365" cy="187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93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0" y="66260"/>
            <a:ext cx="9925878" cy="1325563"/>
          </a:xfrm>
        </p:spPr>
        <p:txBody>
          <a:bodyPr/>
          <a:lstStyle/>
          <a:p>
            <a:pPr algn="ctr"/>
            <a:r>
              <a:rPr lang="en-AU" altLang="en-US" dirty="0"/>
              <a:t>Environment Influences Animals’ Behaviour…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475" y="1860586"/>
            <a:ext cx="7987141" cy="4997414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dirty="0"/>
              <a:t>Donald Hebb – “cells that fire together wire together”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dirty="0"/>
              <a:t>Hebb took rats home from the lab and noted improved cognitive abilities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dirty="0"/>
              <a:t>“Environmental enrichment”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dirty="0"/>
              <a:t>Formalised studies later 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02" y="275190"/>
            <a:ext cx="2175550" cy="291568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922351" y="3190876"/>
            <a:ext cx="3843129" cy="179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Donald Hebb – 1940s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10319046">
            <a:off x="9095025" y="4741858"/>
            <a:ext cx="2226365" cy="1872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19140758">
            <a:off x="5313285" y="4428080"/>
            <a:ext cx="2226365" cy="1872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13737422">
            <a:off x="7182677" y="3540371"/>
            <a:ext cx="2226365" cy="1872270"/>
          </a:xfrm>
          <a:prstGeom prst="rect">
            <a:avLst/>
          </a:prstGeom>
        </p:spPr>
      </p:pic>
      <p:sp>
        <p:nvSpPr>
          <p:cNvPr id="6" name="Explosion 1 5"/>
          <p:cNvSpPr/>
          <p:nvPr/>
        </p:nvSpPr>
        <p:spPr>
          <a:xfrm>
            <a:off x="8779580" y="5116386"/>
            <a:ext cx="470437" cy="419796"/>
          </a:xfrm>
          <a:prstGeom prst="irregularSeal1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2258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94" y="470004"/>
            <a:ext cx="3567979" cy="248607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69308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altLang="en-US" dirty="0"/>
              <a:t>…and Animals’ Brains!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650420" y="3146121"/>
            <a:ext cx="3843129" cy="179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Mark </a:t>
            </a:r>
            <a:r>
              <a:rPr lang="en-US" dirty="0" err="1"/>
              <a:t>Rosenzweig</a:t>
            </a:r>
            <a:r>
              <a:rPr lang="en-US" dirty="0"/>
              <a:t> -1960s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20666994">
            <a:off x="263086" y="2103201"/>
            <a:ext cx="2809847" cy="23629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17422904">
            <a:off x="2916731" y="2396273"/>
            <a:ext cx="2809847" cy="23629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277" y="1454452"/>
            <a:ext cx="11443853" cy="5179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Brain weight, activity, and complexity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Posited that a rich environment is needed to fully develop brain and behavior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 recent studies have focused on particular systems and behaviours 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07504" y="1295772"/>
            <a:ext cx="0" cy="8345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86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le 1"/>
          <p:cNvSpPr txBox="1">
            <a:spLocks/>
          </p:cNvSpPr>
          <p:nvPr/>
        </p:nvSpPr>
        <p:spPr bwMode="auto">
          <a:xfrm>
            <a:off x="825500" y="9207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Environmental Enrichment Accelerates Sensory and Motor Development</a:t>
            </a:r>
          </a:p>
        </p:txBody>
      </p:sp>
      <p:pic>
        <p:nvPicPr>
          <p:cNvPr id="81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3" y="1410008"/>
            <a:ext cx="5594487" cy="496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4"/>
          <p:cNvSpPr>
            <a:spLocks noChangeArrowheads="1"/>
          </p:cNvSpPr>
          <p:nvPr/>
        </p:nvSpPr>
        <p:spPr bwMode="auto">
          <a:xfrm>
            <a:off x="2215802" y="6372915"/>
            <a:ext cx="252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Landi</a:t>
            </a:r>
            <a:r>
              <a:rPr lang="en-US" altLang="en-US" dirty="0">
                <a:solidFill>
                  <a:srgbClr val="000000"/>
                </a:solidFill>
              </a:rPr>
              <a:t> et al, 2007</a:t>
            </a:r>
            <a:endParaRPr lang="en-AU" altLang="en-US" dirty="0">
              <a:solidFill>
                <a:srgbClr val="000000"/>
              </a:solidFill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7394713" y="1656174"/>
            <a:ext cx="4615138" cy="1628085"/>
            <a:chOff x="135749" y="2034959"/>
            <a:chExt cx="6758228" cy="2607600"/>
          </a:xfrm>
        </p:grpSpPr>
        <p:pic>
          <p:nvPicPr>
            <p:cNvPr id="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49" y="2034959"/>
              <a:ext cx="6700321" cy="260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8"/>
            <p:cNvSpPr>
              <a:spLocks noChangeArrowheads="1"/>
            </p:cNvSpPr>
            <p:nvPr/>
          </p:nvSpPr>
          <p:spPr bwMode="auto">
            <a:xfrm>
              <a:off x="6325349" y="2167727"/>
              <a:ext cx="5686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400" b="1"/>
                <a:t>E</a:t>
              </a:r>
              <a:endParaRPr lang="en-AU" altLang="en-US" sz="2400" b="1"/>
            </a:p>
          </p:txBody>
        </p:sp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2946235" y="2167727"/>
              <a:ext cx="5686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400" b="1"/>
                <a:t>N</a:t>
              </a:r>
              <a:endParaRPr lang="en-AU" altLang="en-US" sz="2400" b="1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0" b="6908"/>
          <a:stretch>
            <a:fillRect/>
          </a:stretch>
        </p:blipFill>
        <p:spPr bwMode="auto">
          <a:xfrm>
            <a:off x="8211474" y="3351347"/>
            <a:ext cx="3231226" cy="32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916988" y="6480381"/>
            <a:ext cx="252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Simonetti</a:t>
            </a:r>
            <a:r>
              <a:rPr lang="en-US" altLang="en-US" dirty="0">
                <a:solidFill>
                  <a:srgbClr val="000000"/>
                </a:solidFill>
              </a:rPr>
              <a:t> et al, 2009</a:t>
            </a:r>
            <a:endParaRPr lang="en-A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9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119268" y="-27193"/>
            <a:ext cx="11882232" cy="161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Environmental Enrichment Improves Cognitive Performance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9930953" y="1034958"/>
            <a:ext cx="2525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O’Connor et al, 2014</a:t>
            </a:r>
            <a:endParaRPr lang="en-AU" altLang="en-US" dirty="0">
              <a:solidFill>
                <a:srgbClr val="000000"/>
              </a:solidFill>
            </a:endParaRPr>
          </a:p>
        </p:txBody>
      </p:sp>
      <p:pic>
        <p:nvPicPr>
          <p:cNvPr id="921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55" y="1525595"/>
            <a:ext cx="7692458" cy="533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t="6319"/>
          <a:stretch/>
        </p:blipFill>
        <p:spPr bwMode="auto">
          <a:xfrm>
            <a:off x="1529743" y="1525595"/>
            <a:ext cx="9061281" cy="507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8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119268" y="-27193"/>
            <a:ext cx="11882232" cy="161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Environmental Enrichment Slows Neurological Disease Progression in Mouse Models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419" y="2239618"/>
            <a:ext cx="7053081" cy="3809537"/>
          </a:xfrm>
          <a:prstGeom prst="rect">
            <a:avLst/>
          </a:prstGeom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123583" y="6432070"/>
            <a:ext cx="252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Faherty</a:t>
            </a:r>
            <a:r>
              <a:rPr lang="en-US" altLang="en-US" dirty="0">
                <a:solidFill>
                  <a:srgbClr val="000000"/>
                </a:solidFill>
              </a:rPr>
              <a:t> et al, 2005</a:t>
            </a:r>
            <a:endParaRPr lang="en-AU" altLang="en-US" dirty="0"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19268" y="1716408"/>
            <a:ext cx="5420141" cy="5141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AU" dirty="0"/>
              <a:t>Parkinson’s Disease – neurodegenerative disorder impacting dopaminergic (DA) neurons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>
              <a:buNone/>
              <a:defRPr/>
            </a:pPr>
            <a:r>
              <a:rPr lang="en-AU" dirty="0"/>
              <a:t>MPTP - 1-methyl-4-phenyl-1,2,3,6-tetrahydropyridine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3" r="26812"/>
          <a:stretch/>
        </p:blipFill>
        <p:spPr>
          <a:xfrm>
            <a:off x="1470992" y="3522589"/>
            <a:ext cx="2700694" cy="213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-35843" y="17884"/>
            <a:ext cx="3934629" cy="388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Environmental Enrichment Slows Cancer Progression in Mouse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6969" r="13068" b="1738"/>
          <a:stretch/>
        </p:blipFill>
        <p:spPr>
          <a:xfrm>
            <a:off x="8456235" y="742169"/>
            <a:ext cx="3289067" cy="2088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895" y="3265273"/>
            <a:ext cx="4634105" cy="3517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1569" y="3472070"/>
            <a:ext cx="4609844" cy="32799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4658" r="6645" b="45863"/>
          <a:stretch/>
        </p:blipFill>
        <p:spPr>
          <a:xfrm>
            <a:off x="4574260" y="540714"/>
            <a:ext cx="3242344" cy="2223655"/>
          </a:xfrm>
          <a:prstGeom prst="rect">
            <a:avLst/>
          </a:prstGeom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172703" y="3715780"/>
            <a:ext cx="252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Cao et al, 2010</a:t>
            </a:r>
            <a:endParaRPr lang="en-A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/>
          </p:cNvSpPr>
          <p:nvPr/>
        </p:nvSpPr>
        <p:spPr bwMode="auto">
          <a:xfrm>
            <a:off x="790575" y="766763"/>
            <a:ext cx="10515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5400" dirty="0">
                <a:latin typeface="Calibri Light" panose="020F0302020204030204" pitchFamily="34" charset="0"/>
              </a:rPr>
              <a:t>Effects of environmental enrichment on laboratory animals are many and varied, but </a:t>
            </a:r>
            <a:r>
              <a:rPr lang="en-AU" altLang="en-US" sz="5400" b="1" dirty="0">
                <a:latin typeface="Calibri Light" panose="020F0302020204030204" pitchFamily="34" charset="0"/>
              </a:rPr>
              <a:t>what does environmental enrichment/experience have to do with the human nervous system?</a:t>
            </a:r>
          </a:p>
        </p:txBody>
      </p:sp>
    </p:spTree>
    <p:extLst>
      <p:ext uri="{BB962C8B-B14F-4D97-AF65-F5344CB8AC3E}">
        <p14:creationId xmlns:p14="http://schemas.microsoft.com/office/powerpoint/2010/main" val="88339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548792"/>
            <a:ext cx="7658100" cy="1257300"/>
          </a:xfrm>
          <a:prstGeom prst="rect">
            <a:avLst/>
          </a:prstGeom>
        </p:spPr>
      </p:pic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42052"/>
          </a:xfrm>
        </p:spPr>
        <p:txBody>
          <a:bodyPr>
            <a:noAutofit/>
          </a:bodyPr>
          <a:lstStyle/>
          <a:p>
            <a:pPr algn="ctr"/>
            <a:r>
              <a:rPr lang="en-AU" altLang="en-US" dirty="0"/>
              <a:t>Environment (especially early-life conditions) has rather a lot of effect on human brain and behaviour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" y="4104274"/>
            <a:ext cx="8039100" cy="2752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512" y="1756271"/>
            <a:ext cx="7143750" cy="1266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762" y="3009405"/>
            <a:ext cx="9077325" cy="1171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87" y="3513819"/>
            <a:ext cx="6505575" cy="76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4324" y="4990529"/>
            <a:ext cx="79343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10162</TotalTime>
  <Words>1384</Words>
  <Application>Microsoft Office PowerPoint</Application>
  <PresentationFormat>Widescreen</PresentationFormat>
  <Paragraphs>260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Environmental Enrichment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Environment (especially early-life conditions) has rather a lot of effect on human brain and behaviour</vt:lpstr>
      <vt:lpstr>Human Brain Development 101</vt:lpstr>
      <vt:lpstr>Critical Period – a time of plasticity</vt:lpstr>
      <vt:lpstr>PowerPoint Presentation</vt:lpstr>
      <vt:lpstr>Yes - Direct Comparison of Animal and Human “Enrichment”</vt:lpstr>
      <vt:lpstr>Yes - Direct Comparison of Animal and Human “Enrichment”</vt:lpstr>
      <vt:lpstr>PowerPoint Presentation</vt:lpstr>
      <vt:lpstr>The Majority of Psychopathology Emerges During Critical Periods</vt:lpstr>
      <vt:lpstr>Neural Health is Tied to Early-Life Stress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Environment Influences Animals’ Behaviour…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O'Connor</dc:creator>
  <cp:lastModifiedBy>Angela O'Connor</cp:lastModifiedBy>
  <cp:revision>93</cp:revision>
  <dcterms:created xsi:type="dcterms:W3CDTF">2016-04-02T19:41:40Z</dcterms:created>
  <dcterms:modified xsi:type="dcterms:W3CDTF">2016-05-26T19:04:58Z</dcterms:modified>
</cp:coreProperties>
</file>