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8" r:id="rId6"/>
    <p:sldId id="267" r:id="rId7"/>
    <p:sldId id="269" r:id="rId8"/>
    <p:sldId id="259" r:id="rId9"/>
    <p:sldId id="260" r:id="rId10"/>
    <p:sldId id="261" r:id="rId11"/>
    <p:sldId id="263" r:id="rId12"/>
    <p:sldId id="264" r:id="rId13"/>
    <p:sldId id="262" r:id="rId14"/>
    <p:sldId id="26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2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1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9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0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0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0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07662-B42C-4743-8E64-A508DE49EC42}" type="datetimeFigureOut">
              <a:rPr lang="en-US" smtClean="0"/>
              <a:t>26-Jan-22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D84A-DE6C-4AB9-9B50-CF45C5BAE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6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on new IWXXM QVA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26 Jan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8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 3: Multiple plumes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presumed that a QVA will cover the ash clouds emitted from a single volcano.  But what if:</a:t>
            </a:r>
          </a:p>
          <a:p>
            <a:pPr lvl="1"/>
            <a:r>
              <a:rPr lang="en-US" dirty="0" smtClean="0"/>
              <a:t>There are multiple plumes from a single vent</a:t>
            </a:r>
          </a:p>
          <a:p>
            <a:pPr lvl="1"/>
            <a:r>
              <a:rPr lang="en-US" dirty="0" smtClean="0"/>
              <a:t>The volcano has multiple and distinctive vents giving rise to separate plumes</a:t>
            </a:r>
          </a:p>
          <a:p>
            <a:pPr lvl="1"/>
            <a:r>
              <a:rPr lang="en-US" dirty="0" smtClean="0"/>
              <a:t>There are separate plumes coming from nearby volcanos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733" y="3919663"/>
            <a:ext cx="5093276" cy="2856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7228" y="5163344"/>
            <a:ext cx="421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Can you find Volcanos </a:t>
            </a:r>
            <a:r>
              <a:rPr lang="en-US" dirty="0" err="1" smtClean="0"/>
              <a:t>Ruang</a:t>
            </a:r>
            <a:r>
              <a:rPr lang="en-US" dirty="0" smtClean="0"/>
              <a:t> and </a:t>
            </a:r>
            <a:r>
              <a:rPr lang="en-US" dirty="0" err="1" smtClean="0"/>
              <a:t>Raung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 4: Do we want the report to have a fixed number of temporal features?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Ash clouds may forecast to disperse.  We can either provide a feature at the target forecast time with nil concentration information, or just leave out the feature at the target forecast time completely.  </a:t>
            </a:r>
          </a:p>
          <a:p>
            <a:r>
              <a:rPr lang="en-US" dirty="0" smtClean="0"/>
              <a:t>Either should do but no matter the choice, we will need to specify it as a requirement to manage user expectation.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 5: Using </a:t>
            </a:r>
            <a:r>
              <a:rPr lang="en-US" sz="4000" dirty="0" err="1" smtClean="0"/>
              <a:t>gml:identity</a:t>
            </a:r>
            <a:r>
              <a:rPr lang="en-US" sz="4000" dirty="0" smtClean="0"/>
              <a:t> to uniquely identify features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96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is by design that every </a:t>
            </a:r>
            <a:r>
              <a:rPr lang="en-US" dirty="0" err="1" smtClean="0"/>
              <a:t>WxObject</a:t>
            </a:r>
            <a:r>
              <a:rPr lang="en-US" dirty="0" smtClean="0"/>
              <a:t> published shall have a globally unique </a:t>
            </a:r>
            <a:r>
              <a:rPr lang="en-US" dirty="0" err="1" smtClean="0"/>
              <a:t>gml:identity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457200" indent="0">
              <a:buNone/>
            </a:pPr>
            <a:r>
              <a:rPr lang="en-US" sz="3800" dirty="0" err="1" smtClean="0"/>
              <a:t>gml:identifier</a:t>
            </a:r>
            <a:endParaRPr lang="en-US" sz="3800" dirty="0" smtClean="0"/>
          </a:p>
          <a:p>
            <a:pPr marL="457200" indent="0">
              <a:buNone/>
            </a:pPr>
            <a:r>
              <a:rPr lang="en-US" dirty="0" smtClean="0"/>
              <a:t>Often, a special identifier is assigned to an object by the maintaining authority with the intention that it is used in references to the object For such cases, the </a:t>
            </a:r>
            <a:r>
              <a:rPr lang="en-US" dirty="0" err="1" smtClean="0"/>
              <a:t>codeSpace</a:t>
            </a:r>
            <a:r>
              <a:rPr lang="en-US" dirty="0" smtClean="0"/>
              <a:t> shall be provided. That identifier is usually unique either globally or within an application domain. </a:t>
            </a:r>
            <a:r>
              <a:rPr lang="en-US" dirty="0" err="1" smtClean="0"/>
              <a:t>gml:identifier</a:t>
            </a:r>
            <a:r>
              <a:rPr lang="en-US" dirty="0" smtClean="0"/>
              <a:t> is a pre-defined property for such identifiers.</a:t>
            </a:r>
          </a:p>
          <a:p>
            <a:pPr marL="457200" indent="0">
              <a:buNone/>
            </a:pPr>
            <a:r>
              <a:rPr lang="en-US" sz="3700" dirty="0" smtClean="0"/>
              <a:t>Content</a:t>
            </a:r>
          </a:p>
          <a:p>
            <a:pPr marL="457200" indent="0">
              <a:buNone/>
            </a:pPr>
            <a:r>
              <a:rPr lang="en-US" dirty="0" smtClean="0"/>
              <a:t>Type based on </a:t>
            </a:r>
            <a:r>
              <a:rPr lang="en-US" dirty="0" err="1" smtClean="0"/>
              <a:t>xsd:string</a:t>
            </a:r>
            <a:endParaRPr lang="en-US" dirty="0" smtClean="0"/>
          </a:p>
          <a:p>
            <a:pPr marL="457200" indent="0">
              <a:buNone/>
            </a:pPr>
            <a:r>
              <a:rPr lang="en-US" sz="3700" dirty="0" smtClean="0"/>
              <a:t>Attributes</a:t>
            </a:r>
          </a:p>
          <a:p>
            <a:pPr marL="457200" indent="0">
              <a:buNone/>
            </a:pPr>
            <a:r>
              <a:rPr lang="en-US" dirty="0" err="1" smtClean="0"/>
              <a:t>codeSpace</a:t>
            </a:r>
            <a:r>
              <a:rPr lang="en-US" dirty="0" smtClean="0"/>
              <a:t> as </a:t>
            </a:r>
            <a:r>
              <a:rPr lang="en-US" dirty="0" err="1" smtClean="0"/>
              <a:t>anyURI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may want to formalize the use of </a:t>
            </a:r>
            <a:r>
              <a:rPr lang="en-US" dirty="0" err="1" smtClean="0"/>
              <a:t>codeSpace</a:t>
            </a:r>
            <a:r>
              <a:rPr lang="en-US" dirty="0" smtClean="0"/>
              <a:t> do discriminate different types of MET information.  Views from WG-MOG are most welcome.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0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 6: Are we going to link up the </a:t>
            </a:r>
            <a:r>
              <a:rPr lang="en-US" sz="4000" dirty="0" err="1" smtClean="0"/>
              <a:t>iso</a:t>
            </a:r>
            <a:r>
              <a:rPr lang="en-US" sz="4000" dirty="0" smtClean="0"/>
              <a:t>-surfaces spatially and temporally?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of course benefits for linking up the </a:t>
            </a:r>
            <a:r>
              <a:rPr lang="en-US" dirty="0" err="1" smtClean="0"/>
              <a:t>iso</a:t>
            </a:r>
            <a:r>
              <a:rPr lang="en-US" dirty="0" smtClean="0"/>
              <a:t>-surfaces to form a complete, 3+1 </a:t>
            </a:r>
            <a:r>
              <a:rPr lang="en-US" dirty="0" err="1" smtClean="0"/>
              <a:t>dimention</a:t>
            </a:r>
            <a:r>
              <a:rPr lang="en-US" dirty="0" smtClean="0"/>
              <a:t> object but it may be difficult to do it automatically at the mean time.  Let’s keep in view until a concrete use case appears.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12" y="3437162"/>
            <a:ext cx="5578980" cy="3341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8" y="3437163"/>
            <a:ext cx="5578593" cy="33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499"/>
            <a:ext cx="12192000" cy="73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requirements*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6062910"/>
              </p:ext>
            </p:extLst>
          </p:nvPr>
        </p:nvGraphicFramePr>
        <p:xfrm>
          <a:off x="10801349" y="1580698"/>
          <a:ext cx="914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showAsIcon="1" r:id="rId3" imgW="914400" imgH="792360" progId="Word.Document.12">
                  <p:embed/>
                </p:oleObj>
              </mc:Choice>
              <mc:Fallback>
                <p:oleObj name="Document" showAsIcon="1" r:id="rId3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1349" y="1580698"/>
                        <a:ext cx="914400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From METP/5 paper              and subsequent WG-MOG discussions </a:t>
            </a:r>
          </a:p>
          <a:p>
            <a:r>
              <a:rPr lang="en-US" dirty="0" smtClean="0"/>
              <a:t>Describes producers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, consumers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US" dirty="0" smtClean="0">
                <a:sym typeface="Wingdings" panose="05000000000000000000" pitchFamily="2" charset="2"/>
              </a:rPr>
              <a:t> and use cases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Describes functional and performance requirements of the report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 smtClean="0"/>
          </a:p>
          <a:p>
            <a:r>
              <a:rPr lang="en-US" dirty="0" smtClean="0"/>
              <a:t>Describes payloads of the report</a:t>
            </a:r>
          </a:p>
          <a:p>
            <a:pPr lvl="1"/>
            <a:r>
              <a:rPr lang="en-US" dirty="0" smtClean="0"/>
              <a:t>Describing the report itself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Describing published (external) information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Describing new information</a:t>
            </a:r>
            <a:endParaRPr lang="en-US" dirty="0" smtClean="0"/>
          </a:p>
          <a:p>
            <a:pPr lvl="2"/>
            <a:r>
              <a:rPr lang="en-US" dirty="0" smtClean="0"/>
              <a:t>Spatial property of the object (bounded space)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</a:t>
            </a:r>
            <a:endParaRPr lang="en-US" dirty="0" smtClean="0"/>
          </a:p>
          <a:p>
            <a:pPr lvl="2"/>
            <a:r>
              <a:rPr lang="en-US" dirty="0" smtClean="0"/>
              <a:t>Temporal property of the object (forecast)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</a:t>
            </a:r>
            <a:endParaRPr lang="en-US" dirty="0" smtClean="0"/>
          </a:p>
          <a:p>
            <a:pPr lvl="2"/>
            <a:r>
              <a:rPr lang="en-US" dirty="0" smtClean="0"/>
              <a:t>Other properties of object within the bounded space (concentration range)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 </a:t>
            </a:r>
            <a:endParaRPr lang="en-US" dirty="0" smtClean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681258"/>
              </p:ext>
            </p:extLst>
          </p:nvPr>
        </p:nvGraphicFramePr>
        <p:xfrm>
          <a:off x="4234543" y="158069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Acrobat Document" showAsIcon="1" r:id="rId5" imgW="914400" imgH="792360" progId="AcroExch.Document.11">
                  <p:embed/>
                </p:oleObj>
              </mc:Choice>
              <mc:Fallback>
                <p:oleObj name="Acrobat Document" showAsIcon="1" r:id="rId5" imgW="914400" imgH="7923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4543" y="158069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923" y="6311900"/>
            <a:ext cx="1198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As we are moving towards the provision of information services we may as well need to document how information is 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3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501"/>
            <a:ext cx="12192000" cy="73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QVA UML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 existing work done on WAFC’s </a:t>
            </a:r>
            <a:r>
              <a:rPr lang="en-US" dirty="0" err="1" smtClean="0"/>
              <a:t>SigWx</a:t>
            </a:r>
            <a:r>
              <a:rPr lang="en-US" dirty="0" smtClean="0"/>
              <a:t> product</a:t>
            </a:r>
          </a:p>
          <a:p>
            <a:pPr lvl="1"/>
            <a:r>
              <a:rPr lang="en-US" dirty="0" smtClean="0"/>
              <a:t>QVA Product is an instance of a “</a:t>
            </a:r>
            <a:r>
              <a:rPr lang="en-US" dirty="0" err="1" smtClean="0"/>
              <a:t>MeteorologicalFeatureCollection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QVA Components are “</a:t>
            </a:r>
            <a:r>
              <a:rPr lang="en-US" dirty="0" err="1" smtClean="0"/>
              <a:t>MeteorologicalFeatures</a:t>
            </a:r>
            <a:r>
              <a:rPr lang="en-US" dirty="0" smtClean="0"/>
              <a:t>” with attributes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836" y="3179166"/>
            <a:ext cx="5106113" cy="3067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109" y="3182163"/>
            <a:ext cx="3648584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QVA UML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the Erupting Volcano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34" y="2329433"/>
            <a:ext cx="8068801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QVA UML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666" y="3110060"/>
            <a:ext cx="6962235" cy="2213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666" y="1690688"/>
            <a:ext cx="105831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Volcanic Ash Cloud(s)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Needs a container with entries of varying concentrations in the WMO Code Registry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98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QVA Example in &lt;</a:t>
            </a:r>
            <a:r>
              <a:rPr lang="en-US" dirty="0" err="1" smtClean="0"/>
              <a:t>oXygenML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1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 1: References to published (external) information*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Published information is external to an IWXXM report and can be relatively static (e.g. VAAC) or dynamic (e.g. an eruption)</a:t>
            </a:r>
          </a:p>
          <a:p>
            <a:r>
              <a:rPr lang="en-US" dirty="0" smtClean="0"/>
              <a:t>We used to copy published information in reports for completeness</a:t>
            </a:r>
          </a:p>
          <a:p>
            <a:r>
              <a:rPr lang="en-US" dirty="0" smtClean="0"/>
              <a:t>It is desirable to include references to the authentic source in addition to the copied information</a:t>
            </a:r>
          </a:p>
          <a:p>
            <a:r>
              <a:rPr lang="en-US" dirty="0" smtClean="0"/>
              <a:t>WMO has a codes registry which not only makes available </a:t>
            </a:r>
            <a:r>
              <a:rPr lang="en-US" dirty="0" smtClean="0"/>
              <a:t>published code </a:t>
            </a:r>
            <a:r>
              <a:rPr lang="en-US" dirty="0" smtClean="0"/>
              <a:t>lists online but also enables description of individual item in a code list with a URL.  We may be able to make use of it in lists of records (e.g. volcano)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582" y="6054499"/>
            <a:ext cx="1180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Here it refers to information directly copied from external sources.  If we add value to the information it is a different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7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 2: Details of eruption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Question 1, which is the source of eruption details?  VONA or VAA?  Shall we include a reference to either or both of them?  Or the eruption details included in QVA is value-added and no need for such reference?</a:t>
            </a:r>
          </a:p>
          <a:p>
            <a:r>
              <a:rPr lang="en-US" dirty="0" smtClean="0"/>
              <a:t>Para. 2.5 of the METP/5 paper indicated that QVA will eventually replace VAA.  Is that going to affect the decision above?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6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698</Words>
  <Application>Microsoft Office PowerPoint</Application>
  <PresentationFormat>Widescreen</PresentationFormat>
  <Paragraphs>56</Paragraphs>
  <Slides>15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Document</vt:lpstr>
      <vt:lpstr>Acrobat Document</vt:lpstr>
      <vt:lpstr>Discussion on new IWXXM QVA report</vt:lpstr>
      <vt:lpstr>The requirements*</vt:lpstr>
      <vt:lpstr>PowerPoint Presentation</vt:lpstr>
      <vt:lpstr>QVA UML Model</vt:lpstr>
      <vt:lpstr>QVA UML Model</vt:lpstr>
      <vt:lpstr>QVA UML Model</vt:lpstr>
      <vt:lpstr>QVA Example in &lt;oXygenML&gt;</vt:lpstr>
      <vt:lpstr>Question 1: References to published (external) information*</vt:lpstr>
      <vt:lpstr>Question 2: Details of eruption</vt:lpstr>
      <vt:lpstr>Question 3: Multiple plumes</vt:lpstr>
      <vt:lpstr>Question 4: Do we want the report to have a fixed number of temporal features?</vt:lpstr>
      <vt:lpstr>Question 5: Using gml:identity to uniquely identify features</vt:lpstr>
      <vt:lpstr>Question 6: Are we going to link up the iso-surfaces spatially and temporally?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on new IWXXM QVA report</dc:title>
  <dc:creator>BL Choy</dc:creator>
  <cp:lastModifiedBy>BL Choy</cp:lastModifiedBy>
  <cp:revision>31</cp:revision>
  <dcterms:created xsi:type="dcterms:W3CDTF">2022-01-25T02:33:04Z</dcterms:created>
  <dcterms:modified xsi:type="dcterms:W3CDTF">2022-01-26T02:28:36Z</dcterms:modified>
</cp:coreProperties>
</file>