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3766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6475-A3AD-41D1-BADE-484059F509A2}"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41696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386859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243765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57880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405063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321483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279131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135778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308587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6475-A3AD-41D1-BADE-484059F509A2}"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3997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5C6475-A3AD-41D1-BADE-484059F509A2}"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16916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5C6475-A3AD-41D1-BADE-484059F509A2}" type="datetimeFigureOut">
              <a:rPr lang="en-IN" smtClean="0"/>
              <a:t>25/03/2019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234791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5C6475-A3AD-41D1-BADE-484059F509A2}" type="datetimeFigureOut">
              <a:rPr lang="en-IN" smtClean="0"/>
              <a:t>25/03/2019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125838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C6475-A3AD-41D1-BADE-484059F509A2}" type="datetimeFigureOut">
              <a:rPr lang="en-IN" smtClean="0"/>
              <a:t>25/03/2019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246746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6475-A3AD-41D1-BADE-484059F509A2}"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119194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6475-A3AD-41D1-BADE-484059F509A2}"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2519C0-90D6-4E3F-A29D-BDEB2E05AD15}" type="slidenum">
              <a:rPr lang="en-IN" smtClean="0"/>
              <a:t>‹#›</a:t>
            </a:fld>
            <a:endParaRPr lang="en-IN"/>
          </a:p>
        </p:txBody>
      </p:sp>
    </p:spTree>
    <p:extLst>
      <p:ext uri="{BB962C8B-B14F-4D97-AF65-F5344CB8AC3E}">
        <p14:creationId xmlns:p14="http://schemas.microsoft.com/office/powerpoint/2010/main" val="107006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5C6475-A3AD-41D1-BADE-484059F509A2}" type="datetimeFigureOut">
              <a:rPr lang="en-IN" smtClean="0"/>
              <a:t>25/03/2019</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2519C0-90D6-4E3F-A29D-BDEB2E05AD15}" type="slidenum">
              <a:rPr lang="en-IN" smtClean="0"/>
              <a:t>‹#›</a:t>
            </a:fld>
            <a:endParaRPr lang="en-IN"/>
          </a:p>
        </p:txBody>
      </p:sp>
    </p:spTree>
    <p:extLst>
      <p:ext uri="{BB962C8B-B14F-4D97-AF65-F5344CB8AC3E}">
        <p14:creationId xmlns:p14="http://schemas.microsoft.com/office/powerpoint/2010/main" val="3946650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5377" y="3996267"/>
            <a:ext cx="6987645" cy="2322646"/>
          </a:xfrm>
        </p:spPr>
        <p:txBody>
          <a:bodyPr>
            <a:normAutofit fontScale="25000" lnSpcReduction="20000"/>
          </a:bodyPr>
          <a:lstStyle/>
          <a:p>
            <a:pPr algn="ctr">
              <a:spcBef>
                <a:spcPct val="50000"/>
              </a:spcBef>
            </a:pPr>
            <a:r>
              <a:rPr lang="en-US" altLang="en-US" sz="11200" dirty="0"/>
              <a:t>Submitted By:-</a:t>
            </a:r>
          </a:p>
          <a:p>
            <a:pPr>
              <a:spcBef>
                <a:spcPct val="50000"/>
              </a:spcBef>
            </a:pPr>
            <a:r>
              <a:rPr lang="en-US" altLang="en-US" sz="11200" dirty="0"/>
              <a:t>Rohan V. Bodkhe</a:t>
            </a:r>
          </a:p>
          <a:p>
            <a:pPr>
              <a:spcBef>
                <a:spcPct val="50000"/>
              </a:spcBef>
            </a:pPr>
            <a:r>
              <a:rPr lang="en-US" altLang="en-US" sz="11200" dirty="0"/>
              <a:t>Shivam D. Patil</a:t>
            </a:r>
          </a:p>
          <a:p>
            <a:pPr>
              <a:spcBef>
                <a:spcPct val="50000"/>
              </a:spcBef>
            </a:pPr>
            <a:r>
              <a:rPr lang="en-US" altLang="en-US" sz="11200" dirty="0"/>
              <a:t>Sharad P. Malwale</a:t>
            </a:r>
          </a:p>
          <a:p>
            <a:endParaRPr lang="en-IN" dirty="0"/>
          </a:p>
        </p:txBody>
      </p:sp>
      <p:sp>
        <p:nvSpPr>
          <p:cNvPr id="4" name="TextBox 3"/>
          <p:cNvSpPr txBox="1"/>
          <p:nvPr/>
        </p:nvSpPr>
        <p:spPr>
          <a:xfrm>
            <a:off x="2920621" y="573206"/>
            <a:ext cx="8802806" cy="1569660"/>
          </a:xfrm>
          <a:prstGeom prst="rect">
            <a:avLst/>
          </a:prstGeom>
          <a:noFill/>
        </p:spPr>
        <p:txBody>
          <a:bodyPr wrap="square" rtlCol="0">
            <a:spAutoFit/>
          </a:bodyPr>
          <a:lstStyle/>
          <a:p>
            <a:r>
              <a:rPr lang="en-US" altLang="en-US" sz="4800" dirty="0" smtClean="0"/>
              <a:t>Automated Hand With Memory </a:t>
            </a:r>
            <a:r>
              <a:rPr lang="en-US" altLang="en-US" sz="4800" dirty="0" smtClean="0"/>
              <a:t>Project Presentation</a:t>
            </a:r>
            <a:endParaRPr lang="en-IN" sz="4800" dirty="0"/>
          </a:p>
        </p:txBody>
      </p:sp>
    </p:spTree>
    <p:extLst>
      <p:ext uri="{BB962C8B-B14F-4D97-AF65-F5344CB8AC3E}">
        <p14:creationId xmlns:p14="http://schemas.microsoft.com/office/powerpoint/2010/main" val="112333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380" y="0"/>
            <a:ext cx="10018713" cy="1088409"/>
          </a:xfrm>
        </p:spPr>
        <p:txBody>
          <a:bodyPr/>
          <a:lstStyle/>
          <a:p>
            <a:r>
              <a:rPr lang="en-US" altLang="en-US" dirty="0"/>
              <a:t>Analysis of Mechanical System</a:t>
            </a:r>
            <a:endParaRPr lang="en-IN" dirty="0"/>
          </a:p>
        </p:txBody>
      </p:sp>
      <p:sp>
        <p:nvSpPr>
          <p:cNvPr id="3" name="Content Placeholder 2"/>
          <p:cNvSpPr>
            <a:spLocks noGrp="1"/>
          </p:cNvSpPr>
          <p:nvPr>
            <p:ph idx="1"/>
          </p:nvPr>
        </p:nvSpPr>
        <p:spPr>
          <a:xfrm>
            <a:off x="1484310" y="1296537"/>
            <a:ext cx="10018713" cy="4494663"/>
          </a:xfrm>
        </p:spPr>
        <p:txBody>
          <a:bodyPr>
            <a:normAutofit/>
          </a:bodyPr>
          <a:lstStyle/>
          <a:p>
            <a:r>
              <a:rPr lang="en-US" altLang="en-US" dirty="0"/>
              <a:t>Analyzed torque required to lift a one pound load.</a:t>
            </a:r>
          </a:p>
          <a:p>
            <a:r>
              <a:rPr lang="en-US" altLang="en-US" dirty="0"/>
              <a:t>Determined additional requirements for servomotor selection.</a:t>
            </a:r>
          </a:p>
          <a:p>
            <a:r>
              <a:rPr lang="en-US" altLang="en-US" dirty="0"/>
              <a:t>Strain and Stress analysis was not performed due to the fact that the arm will only move light loads.</a:t>
            </a:r>
          </a:p>
          <a:p>
            <a:r>
              <a:rPr lang="en-US" altLang="en-US" dirty="0"/>
              <a:t>Analyzed torque required to lift a one pound load.</a:t>
            </a:r>
          </a:p>
          <a:p>
            <a:r>
              <a:rPr lang="en-US" altLang="en-US" dirty="0"/>
              <a:t>Determined additional requirements for servomotor selection.</a:t>
            </a:r>
          </a:p>
          <a:p>
            <a:r>
              <a:rPr lang="en-US" altLang="en-US" dirty="0"/>
              <a:t>Strain and Stress analysis was not performed due to the fact that the arm will only move light loads</a:t>
            </a:r>
            <a:r>
              <a:rPr lang="en-US" altLang="en-US" dirty="0" smtClean="0"/>
              <a:t>.</a:t>
            </a:r>
            <a:endParaRPr lang="en-US" altLang="en-US" dirty="0"/>
          </a:p>
        </p:txBody>
      </p:sp>
    </p:spTree>
    <p:extLst>
      <p:ext uri="{BB962C8B-B14F-4D97-AF65-F5344CB8AC3E}">
        <p14:creationId xmlns:p14="http://schemas.microsoft.com/office/powerpoint/2010/main" val="182907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7186"/>
            <a:ext cx="10018713" cy="788158"/>
          </a:xfrm>
        </p:spPr>
        <p:txBody>
          <a:bodyPr/>
          <a:lstStyle/>
          <a:p>
            <a:r>
              <a:rPr lang="en-IN" dirty="0" smtClean="0"/>
              <a:t>Future Scope </a:t>
            </a:r>
            <a:endParaRPr lang="en-IN" dirty="0"/>
          </a:p>
        </p:txBody>
      </p:sp>
      <p:sp>
        <p:nvSpPr>
          <p:cNvPr id="3" name="Content Placeholder 2"/>
          <p:cNvSpPr>
            <a:spLocks noGrp="1"/>
          </p:cNvSpPr>
          <p:nvPr>
            <p:ph idx="1"/>
          </p:nvPr>
        </p:nvSpPr>
        <p:spPr>
          <a:xfrm>
            <a:off x="2347414" y="955344"/>
            <a:ext cx="9155609" cy="4835856"/>
          </a:xfrm>
        </p:spPr>
        <p:txBody>
          <a:bodyPr>
            <a:normAutofit lnSpcReduction="10000"/>
          </a:bodyPr>
          <a:lstStyle/>
          <a:p>
            <a:r>
              <a:rPr lang="en-US" dirty="0"/>
              <a:t>Its use can be extended and exploited by few modifications to do difficult and hazardous tasks for industrial applications. </a:t>
            </a:r>
            <a:endParaRPr lang="en-IN" dirty="0"/>
          </a:p>
          <a:p>
            <a:r>
              <a:rPr lang="en-US" dirty="0" smtClean="0"/>
              <a:t>It</a:t>
            </a:r>
            <a:r>
              <a:rPr lang="en-US" dirty="0"/>
              <a:t> can be used to do small assembly work effectively due to its great added accuracy for placement of parts, which is further extended scope of our project The machine provides motion to the end effectors in the theta and A directions. The end effecter can be a pair of pneumatic grippers, a set of multiple grippers, magnetic pick-up, vacuum pick-up etc. The device has its own in-built logic and all the movements of the device are controlled by the combination of control valve and reversible valve which form the vital part of the machine. $ single pulse of air given to the control valve activates the reversible valve and admits air alternately to the two pneumatic cylinders during one cycle.</a:t>
            </a:r>
            <a:endParaRPr lang="en-IN" dirty="0"/>
          </a:p>
        </p:txBody>
      </p:sp>
    </p:spTree>
    <p:extLst>
      <p:ext uri="{BB962C8B-B14F-4D97-AF65-F5344CB8AC3E}">
        <p14:creationId xmlns:p14="http://schemas.microsoft.com/office/powerpoint/2010/main" val="78502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49072"/>
            <a:ext cx="10018713" cy="1033818"/>
          </a:xfrm>
        </p:spPr>
        <p:txBody>
          <a:bodyPr/>
          <a:lstStyle/>
          <a:p>
            <a:r>
              <a:rPr lang="en-IN" dirty="0" smtClean="0"/>
              <a:t>Conclusion</a:t>
            </a:r>
            <a:endParaRPr lang="en-IN" dirty="0"/>
          </a:p>
        </p:txBody>
      </p:sp>
      <p:sp>
        <p:nvSpPr>
          <p:cNvPr id="3" name="Content Placeholder 2"/>
          <p:cNvSpPr>
            <a:spLocks noGrp="1"/>
          </p:cNvSpPr>
          <p:nvPr>
            <p:ph idx="1"/>
          </p:nvPr>
        </p:nvSpPr>
        <p:spPr/>
        <p:txBody>
          <a:bodyPr>
            <a:noAutofit/>
          </a:bodyPr>
          <a:lstStyle/>
          <a:p>
            <a:pPr marL="0" indent="0">
              <a:buNone/>
            </a:pPr>
            <a:r>
              <a:rPr lang="en-US" dirty="0" smtClean="0"/>
              <a:t>Robotic arms</a:t>
            </a:r>
            <a:r>
              <a:rPr lang="en-US" dirty="0"/>
              <a:t>, many areas are developable. Thanks to the robotic arms, many tasks are made easier and the resulting error level has been reduced to a minimum. For example; some pharmacy-based drug-giving robots and a projected robot arm have been developed. In addition to this, the ability to move the robot arm is further increased, and when the camera is placed in the finger area and the sensitivity is increased, it can be used in a wide range of applications from the medical sector to the automation systems. Despite the fact that the robotic arm made by this project is of prototype quality, it has a quality that can be improved for more robotic systems. Besides these, robotic arm sector, which is open to development, will keep its importance in the future. The purpose of the project is to provide control of 4 axes moving robot arm design and this robot arm with a suitable microcontroller and Bluetooth module with android application.</a:t>
            </a:r>
            <a:endParaRPr lang="en-IN" dirty="0"/>
          </a:p>
        </p:txBody>
      </p:sp>
    </p:spTree>
    <p:extLst>
      <p:ext uri="{BB962C8B-B14F-4D97-AF65-F5344CB8AC3E}">
        <p14:creationId xmlns:p14="http://schemas.microsoft.com/office/powerpoint/2010/main" val="26953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9163" y="2626140"/>
            <a:ext cx="5621475" cy="1446550"/>
          </a:xfrm>
          <a:prstGeom prst="rect">
            <a:avLst/>
          </a:prstGeom>
          <a:noFill/>
        </p:spPr>
        <p:txBody>
          <a:bodyPr wrap="none" lIns="91440" tIns="45720" rIns="91440" bIns="45720">
            <a:spAutoFit/>
          </a:bodyPr>
          <a:lstStyle/>
          <a:p>
            <a:pPr algn="ctr"/>
            <a:r>
              <a:rPr lang="en-US" sz="8800" b="1" i="1" cap="none" spc="50" dirty="0" smtClean="0">
                <a:ln w="0"/>
                <a:solidFill>
                  <a:schemeClr val="tx1">
                    <a:lumMod val="95000"/>
                    <a:lumOff val="5000"/>
                  </a:schemeClr>
                </a:solidFill>
                <a:effectLst>
                  <a:innerShdw blurRad="63500" dist="50800" dir="13500000">
                    <a:srgbClr val="000000">
                      <a:alpha val="50000"/>
                    </a:srgbClr>
                  </a:innerShdw>
                </a:effectLst>
              </a:rPr>
              <a:t>Thank You!</a:t>
            </a:r>
            <a:endParaRPr lang="en-US" sz="8800" b="1" i="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760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540" y="344607"/>
            <a:ext cx="7763537" cy="1115704"/>
          </a:xfrm>
        </p:spPr>
        <p:txBody>
          <a:bodyPr/>
          <a:lstStyle/>
          <a:p>
            <a:r>
              <a:rPr lang="en-IN" dirty="0" smtClean="0"/>
              <a:t>Automated Hand With Memory</a:t>
            </a:r>
            <a:endParaRPr lang="en-IN" dirty="0"/>
          </a:p>
        </p:txBody>
      </p:sp>
      <p:pic>
        <p:nvPicPr>
          <p:cNvPr id="4" name="Picture 3"/>
          <p:cNvPicPr>
            <a:picLocks noChangeAspect="1"/>
          </p:cNvPicPr>
          <p:nvPr/>
        </p:nvPicPr>
        <p:blipFill>
          <a:blip r:embed="rId2"/>
          <a:stretch>
            <a:fillRect/>
          </a:stretch>
        </p:blipFill>
        <p:spPr>
          <a:xfrm>
            <a:off x="2922576" y="2097735"/>
            <a:ext cx="6913463" cy="3535986"/>
          </a:xfrm>
          <a:prstGeom prst="rect">
            <a:avLst/>
          </a:prstGeom>
        </p:spPr>
      </p:pic>
    </p:spTree>
    <p:extLst>
      <p:ext uri="{BB962C8B-B14F-4D97-AF65-F5344CB8AC3E}">
        <p14:creationId xmlns:p14="http://schemas.microsoft.com/office/powerpoint/2010/main" val="284080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58254"/>
            <a:ext cx="10018713" cy="1033818"/>
          </a:xfrm>
        </p:spPr>
        <p:txBody>
          <a:bodyPr>
            <a:normAutofit/>
          </a:bodyPr>
          <a:lstStyle/>
          <a:p>
            <a:r>
              <a:rPr lang="en-US" altLang="en-US" dirty="0"/>
              <a:t>Presentation Outline</a:t>
            </a:r>
            <a:endParaRPr lang="en-IN" dirty="0"/>
          </a:p>
        </p:txBody>
      </p:sp>
      <p:sp>
        <p:nvSpPr>
          <p:cNvPr id="3" name="Content Placeholder 2"/>
          <p:cNvSpPr>
            <a:spLocks noGrp="1"/>
          </p:cNvSpPr>
          <p:nvPr>
            <p:ph idx="1"/>
          </p:nvPr>
        </p:nvSpPr>
        <p:spPr>
          <a:xfrm>
            <a:off x="2453302" y="2612408"/>
            <a:ext cx="5789946" cy="3124201"/>
          </a:xfrm>
        </p:spPr>
        <p:txBody>
          <a:bodyPr>
            <a:normAutofit/>
          </a:bodyPr>
          <a:lstStyle/>
          <a:p>
            <a:r>
              <a:rPr lang="en-US" altLang="en-US" sz="3200" dirty="0"/>
              <a:t>Project Overview</a:t>
            </a:r>
          </a:p>
          <a:p>
            <a:r>
              <a:rPr lang="en-US" altLang="en-US" sz="3200" dirty="0"/>
              <a:t>Task Descriptions </a:t>
            </a:r>
          </a:p>
          <a:p>
            <a:r>
              <a:rPr lang="en-US" altLang="en-US" sz="3200" dirty="0"/>
              <a:t>Status</a:t>
            </a:r>
          </a:p>
          <a:p>
            <a:pPr lvl="1">
              <a:buFontTx/>
              <a:buNone/>
            </a:pPr>
            <a:endParaRPr lang="en-US" altLang="en-US" sz="3200" dirty="0"/>
          </a:p>
          <a:p>
            <a:endParaRPr lang="en-IN" sz="3200" dirty="0"/>
          </a:p>
        </p:txBody>
      </p:sp>
    </p:spTree>
    <p:extLst>
      <p:ext uri="{BB962C8B-B14F-4D97-AF65-F5344CB8AC3E}">
        <p14:creationId xmlns:p14="http://schemas.microsoft.com/office/powerpoint/2010/main" val="188007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Robotic Arm Overview</a:t>
            </a:r>
            <a:endParaRPr lang="en-IN" dirty="0"/>
          </a:p>
        </p:txBody>
      </p:sp>
      <p:sp>
        <p:nvSpPr>
          <p:cNvPr id="5" name="Rectangle 4"/>
          <p:cNvSpPr/>
          <p:nvPr/>
        </p:nvSpPr>
        <p:spPr>
          <a:xfrm>
            <a:off x="3048000" y="2690336"/>
            <a:ext cx="7488072" cy="3108543"/>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Assists students in learning educational concepts.</a:t>
            </a:r>
          </a:p>
          <a:p>
            <a:pPr marL="457200" indent="-457200">
              <a:buFont typeface="Arial" panose="020B0604020202020204" pitchFamily="34" charset="0"/>
              <a:buChar char="•"/>
            </a:pPr>
            <a:r>
              <a:rPr lang="en-US" altLang="en-US" sz="2800" dirty="0" smtClean="0"/>
              <a:t>Simulates the human arm.</a:t>
            </a:r>
          </a:p>
          <a:p>
            <a:pPr marL="457200" indent="-457200">
              <a:buFont typeface="Arial" panose="020B0604020202020204" pitchFamily="34" charset="0"/>
              <a:buChar char="•"/>
            </a:pPr>
            <a:r>
              <a:rPr lang="en-US" altLang="en-US" sz="2800" dirty="0" smtClean="0"/>
              <a:t>Controlled using a SiLabs C8051F310 microcontroller.</a:t>
            </a:r>
          </a:p>
          <a:p>
            <a:pPr marL="457200" indent="-457200">
              <a:buFont typeface="Arial" panose="020B0604020202020204" pitchFamily="34" charset="0"/>
              <a:buChar char="•"/>
            </a:pPr>
            <a:r>
              <a:rPr lang="en-US" altLang="en-US" sz="2800" dirty="0" smtClean="0"/>
              <a:t>Software developed in C (or assembly) using Silicon Laboratories software.</a:t>
            </a:r>
            <a:endParaRPr lang="en-US" altLang="en-US" sz="2800" dirty="0"/>
          </a:p>
        </p:txBody>
      </p:sp>
    </p:spTree>
    <p:extLst>
      <p:ext uri="{BB962C8B-B14F-4D97-AF65-F5344CB8AC3E}">
        <p14:creationId xmlns:p14="http://schemas.microsoft.com/office/powerpoint/2010/main" val="160121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Robotic Arm Shall:</a:t>
            </a:r>
            <a:endParaRPr lang="en-IN" dirty="0"/>
          </a:p>
        </p:txBody>
      </p:sp>
      <p:sp>
        <p:nvSpPr>
          <p:cNvPr id="3" name="Content Placeholder 2"/>
          <p:cNvSpPr>
            <a:spLocks noGrp="1"/>
          </p:cNvSpPr>
          <p:nvPr>
            <p:ph idx="1"/>
          </p:nvPr>
        </p:nvSpPr>
        <p:spPr>
          <a:xfrm>
            <a:off x="2199798" y="2817125"/>
            <a:ext cx="8587738" cy="3124201"/>
          </a:xfrm>
        </p:spPr>
        <p:txBody>
          <a:bodyPr/>
          <a:lstStyle/>
          <a:p>
            <a:r>
              <a:rPr lang="en-US" altLang="en-US" dirty="0"/>
              <a:t>be cost effective.</a:t>
            </a:r>
          </a:p>
          <a:p>
            <a:r>
              <a:rPr lang="en-US" altLang="en-US" dirty="0"/>
              <a:t>model a human arm.</a:t>
            </a:r>
          </a:p>
          <a:p>
            <a:r>
              <a:rPr lang="en-US" altLang="en-US" dirty="0"/>
              <a:t>have the ability to lift a tennis ball or full soft drink can.</a:t>
            </a:r>
          </a:p>
          <a:p>
            <a:r>
              <a:rPr lang="en-US" altLang="en-US" dirty="0"/>
              <a:t>be as safe as possible!</a:t>
            </a:r>
          </a:p>
          <a:p>
            <a:endParaRPr lang="en-IN" dirty="0"/>
          </a:p>
        </p:txBody>
      </p:sp>
    </p:spTree>
    <p:extLst>
      <p:ext uri="{BB962C8B-B14F-4D97-AF65-F5344CB8AC3E}">
        <p14:creationId xmlns:p14="http://schemas.microsoft.com/office/powerpoint/2010/main" val="43818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631" y="685800"/>
            <a:ext cx="10018713" cy="1752599"/>
          </a:xfrm>
        </p:spPr>
        <p:txBody>
          <a:bodyPr/>
          <a:lstStyle/>
          <a:p>
            <a:r>
              <a:rPr lang="en-US" altLang="en-US" dirty="0"/>
              <a:t>Educational Objectives</a:t>
            </a:r>
            <a:endParaRPr lang="en-IN" dirty="0"/>
          </a:p>
        </p:txBody>
      </p:sp>
      <p:sp>
        <p:nvSpPr>
          <p:cNvPr id="3" name="Content Placeholder 2"/>
          <p:cNvSpPr>
            <a:spLocks noGrp="1"/>
          </p:cNvSpPr>
          <p:nvPr>
            <p:ph idx="1"/>
          </p:nvPr>
        </p:nvSpPr>
        <p:spPr>
          <a:xfrm>
            <a:off x="2903678" y="2438399"/>
            <a:ext cx="7468621" cy="3124201"/>
          </a:xfrm>
        </p:spPr>
        <p:txBody>
          <a:bodyPr/>
          <a:lstStyle/>
          <a:p>
            <a:pPr marL="609600" indent="-609600">
              <a:buFont typeface="Wingdings" panose="05000000000000000000" pitchFamily="2" charset="2"/>
              <a:buNone/>
            </a:pPr>
            <a:r>
              <a:rPr lang="en-US" altLang="en-US" dirty="0"/>
              <a:t>The robotic arm will teach students:</a:t>
            </a:r>
          </a:p>
          <a:p>
            <a:pPr marL="609600" indent="-609600"/>
            <a:r>
              <a:rPr lang="en-US" altLang="en-US" dirty="0"/>
              <a:t>mechanics of the human arm and its movement.</a:t>
            </a:r>
          </a:p>
          <a:p>
            <a:pPr marL="609600" indent="-609600"/>
            <a:r>
              <a:rPr lang="en-US" altLang="en-US" dirty="0"/>
              <a:t>control of the human arm.</a:t>
            </a:r>
          </a:p>
          <a:p>
            <a:pPr marL="609600" indent="-609600"/>
            <a:r>
              <a:rPr lang="en-US" altLang="en-US" dirty="0"/>
              <a:t>about robotics and engineering.</a:t>
            </a:r>
          </a:p>
          <a:p>
            <a:pPr marL="609600" indent="-609600"/>
            <a:r>
              <a:rPr lang="en-US" altLang="en-US" dirty="0"/>
              <a:t>basic circuitry.</a:t>
            </a:r>
          </a:p>
          <a:p>
            <a:endParaRPr lang="en-IN" dirty="0"/>
          </a:p>
        </p:txBody>
      </p:sp>
    </p:spTree>
    <p:extLst>
      <p:ext uri="{BB962C8B-B14F-4D97-AF65-F5344CB8AC3E}">
        <p14:creationId xmlns:p14="http://schemas.microsoft.com/office/powerpoint/2010/main" val="333948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020170"/>
          </a:xfrm>
        </p:spPr>
        <p:txBody>
          <a:bodyPr/>
          <a:lstStyle/>
          <a:p>
            <a:r>
              <a:rPr lang="en-US" altLang="en-US" dirty="0"/>
              <a:t>Educational Outline</a:t>
            </a:r>
            <a:endParaRPr lang="en-IN" dirty="0"/>
          </a:p>
        </p:txBody>
      </p:sp>
      <p:sp>
        <p:nvSpPr>
          <p:cNvPr id="3" name="Content Placeholder 2"/>
          <p:cNvSpPr>
            <a:spLocks noGrp="1"/>
          </p:cNvSpPr>
          <p:nvPr>
            <p:ph idx="1"/>
          </p:nvPr>
        </p:nvSpPr>
        <p:spPr>
          <a:xfrm>
            <a:off x="2385062" y="1542197"/>
            <a:ext cx="8478556" cy="4249004"/>
          </a:xfrm>
        </p:spPr>
        <p:txBody>
          <a:bodyPr>
            <a:normAutofit fontScale="92500" lnSpcReduction="20000"/>
          </a:bodyPr>
          <a:lstStyle/>
          <a:p>
            <a:pPr>
              <a:lnSpc>
                <a:spcPct val="90000"/>
              </a:lnSpc>
            </a:pPr>
            <a:r>
              <a:rPr lang="en-US" altLang="en-US" dirty="0"/>
              <a:t>Human Arm Mechanics</a:t>
            </a:r>
          </a:p>
          <a:p>
            <a:pPr lvl="1">
              <a:lnSpc>
                <a:spcPct val="90000"/>
              </a:lnSpc>
            </a:pPr>
            <a:r>
              <a:rPr lang="en-US" altLang="en-US" dirty="0"/>
              <a:t>Interaction between muscles and bones</a:t>
            </a:r>
          </a:p>
          <a:p>
            <a:pPr lvl="1">
              <a:lnSpc>
                <a:spcPct val="90000"/>
              </a:lnSpc>
            </a:pPr>
            <a:r>
              <a:rPr lang="en-US" altLang="en-US" dirty="0"/>
              <a:t>Range of motion</a:t>
            </a:r>
          </a:p>
          <a:p>
            <a:pPr>
              <a:lnSpc>
                <a:spcPct val="90000"/>
              </a:lnSpc>
            </a:pPr>
            <a:r>
              <a:rPr lang="en-US" altLang="en-US" dirty="0"/>
              <a:t>Robotic Arm Mechanics</a:t>
            </a:r>
          </a:p>
          <a:p>
            <a:pPr lvl="1">
              <a:lnSpc>
                <a:spcPct val="90000"/>
              </a:lnSpc>
            </a:pPr>
            <a:r>
              <a:rPr lang="en-US" altLang="en-US" dirty="0"/>
              <a:t>Sliders as individual inputs</a:t>
            </a:r>
          </a:p>
          <a:p>
            <a:pPr lvl="1">
              <a:lnSpc>
                <a:spcPct val="90000"/>
              </a:lnSpc>
            </a:pPr>
            <a:r>
              <a:rPr lang="en-US" altLang="en-US" dirty="0"/>
              <a:t>Range of motion (more limited)</a:t>
            </a:r>
          </a:p>
          <a:p>
            <a:pPr lvl="1">
              <a:lnSpc>
                <a:spcPct val="90000"/>
              </a:lnSpc>
            </a:pPr>
            <a:r>
              <a:rPr lang="en-US" altLang="en-US" dirty="0"/>
              <a:t>Gears and motors</a:t>
            </a:r>
          </a:p>
          <a:p>
            <a:pPr>
              <a:lnSpc>
                <a:spcPct val="90000"/>
              </a:lnSpc>
            </a:pPr>
            <a:r>
              <a:rPr lang="en-US" altLang="en-US" dirty="0"/>
              <a:t>Robotic Arm Engineering</a:t>
            </a:r>
          </a:p>
          <a:p>
            <a:pPr lvl="1">
              <a:lnSpc>
                <a:spcPct val="90000"/>
              </a:lnSpc>
            </a:pPr>
            <a:r>
              <a:rPr lang="en-US" altLang="en-US" dirty="0"/>
              <a:t>Design Process</a:t>
            </a:r>
          </a:p>
          <a:p>
            <a:pPr>
              <a:lnSpc>
                <a:spcPct val="90000"/>
              </a:lnSpc>
            </a:pPr>
            <a:r>
              <a:rPr lang="en-US" altLang="en-US" dirty="0"/>
              <a:t>Basic Circuitry</a:t>
            </a:r>
          </a:p>
          <a:p>
            <a:pPr lvl="1">
              <a:lnSpc>
                <a:spcPct val="90000"/>
              </a:lnSpc>
            </a:pPr>
            <a:r>
              <a:rPr lang="en-US" altLang="en-US" dirty="0"/>
              <a:t>Potentiometers (inputs)</a:t>
            </a:r>
          </a:p>
          <a:p>
            <a:pPr lvl="1">
              <a:lnSpc>
                <a:spcPct val="90000"/>
              </a:lnSpc>
            </a:pPr>
            <a:r>
              <a:rPr lang="en-US" altLang="en-US" dirty="0"/>
              <a:t>Microcontrollers (brain)</a:t>
            </a:r>
          </a:p>
          <a:p>
            <a:pPr lvl="1">
              <a:lnSpc>
                <a:spcPct val="90000"/>
              </a:lnSpc>
            </a:pPr>
            <a:endParaRPr lang="en-US" altLang="en-US" dirty="0"/>
          </a:p>
          <a:p>
            <a:pPr marL="0" indent="0">
              <a:buNone/>
            </a:pPr>
            <a:endParaRPr lang="en-IN" dirty="0"/>
          </a:p>
        </p:txBody>
      </p:sp>
    </p:spTree>
    <p:extLst>
      <p:ext uri="{BB962C8B-B14F-4D97-AF65-F5344CB8AC3E}">
        <p14:creationId xmlns:p14="http://schemas.microsoft.com/office/powerpoint/2010/main" val="332654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Educational Activity	</a:t>
            </a:r>
            <a:endParaRPr lang="en-IN" dirty="0"/>
          </a:p>
        </p:txBody>
      </p:sp>
      <p:sp>
        <p:nvSpPr>
          <p:cNvPr id="3" name="Content Placeholder 2"/>
          <p:cNvSpPr>
            <a:spLocks noGrp="1"/>
          </p:cNvSpPr>
          <p:nvPr>
            <p:ph idx="1"/>
          </p:nvPr>
        </p:nvSpPr>
        <p:spPr>
          <a:xfrm>
            <a:off x="1648083" y="2438399"/>
            <a:ext cx="10018713" cy="3124201"/>
          </a:xfrm>
        </p:spPr>
        <p:txBody>
          <a:bodyPr/>
          <a:lstStyle/>
          <a:p>
            <a:r>
              <a:rPr lang="en-US" altLang="en-US" dirty="0"/>
              <a:t>Task: Students will be required to move the Robotic Arm to a specified location and pick up small object.</a:t>
            </a:r>
          </a:p>
          <a:p>
            <a:r>
              <a:rPr lang="en-US" altLang="en-US" dirty="0"/>
              <a:t>Outcome: Students will learn about complexity of human arm movement</a:t>
            </a:r>
            <a:r>
              <a:rPr lang="en-US" altLang="en-US" dirty="0" smtClean="0"/>
              <a:t>.</a:t>
            </a:r>
            <a:endParaRPr lang="en-US" altLang="en-US" dirty="0"/>
          </a:p>
        </p:txBody>
      </p:sp>
    </p:spTree>
    <p:extLst>
      <p:ext uri="{BB962C8B-B14F-4D97-AF65-F5344CB8AC3E}">
        <p14:creationId xmlns:p14="http://schemas.microsoft.com/office/powerpoint/2010/main" val="359691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028" y="0"/>
            <a:ext cx="10018713" cy="1752599"/>
          </a:xfrm>
        </p:spPr>
        <p:txBody>
          <a:bodyPr/>
          <a:lstStyle/>
          <a:p>
            <a:r>
              <a:rPr lang="en-US" altLang="en-US" dirty="0"/>
              <a:t>Mechanical Design</a:t>
            </a:r>
            <a:endParaRPr lang="en-IN" dirty="0"/>
          </a:p>
        </p:txBody>
      </p:sp>
      <p:sp>
        <p:nvSpPr>
          <p:cNvPr id="3" name="Content Placeholder 2"/>
          <p:cNvSpPr>
            <a:spLocks noGrp="1"/>
          </p:cNvSpPr>
          <p:nvPr>
            <p:ph idx="1"/>
          </p:nvPr>
        </p:nvSpPr>
        <p:spPr>
          <a:xfrm>
            <a:off x="2616055" y="2421339"/>
            <a:ext cx="8164657" cy="3124201"/>
          </a:xfrm>
        </p:spPr>
        <p:txBody>
          <a:bodyPr>
            <a:normAutofit fontScale="92500" lnSpcReduction="10000"/>
          </a:bodyPr>
          <a:lstStyle/>
          <a:p>
            <a:r>
              <a:rPr lang="en-US" altLang="en-US" dirty="0"/>
              <a:t>The arm is constructed</a:t>
            </a:r>
          </a:p>
          <a:p>
            <a:r>
              <a:rPr lang="en-US" altLang="en-US" dirty="0"/>
              <a:t>Mounting of H-bridge drivers and micro in progress</a:t>
            </a:r>
          </a:p>
          <a:p>
            <a:r>
              <a:rPr lang="en-US" altLang="en-US" dirty="0"/>
              <a:t>Debugging mechanical operation</a:t>
            </a:r>
          </a:p>
          <a:p>
            <a:pPr lvl="1"/>
            <a:r>
              <a:rPr lang="en-US" altLang="en-US" dirty="0"/>
              <a:t>Elbow joint</a:t>
            </a:r>
          </a:p>
          <a:p>
            <a:pPr lvl="1"/>
            <a:r>
              <a:rPr lang="en-US" altLang="en-US" dirty="0"/>
              <a:t>Shoulder rotation servo</a:t>
            </a:r>
          </a:p>
          <a:p>
            <a:pPr lvl="1"/>
            <a:r>
              <a:rPr lang="en-US" altLang="en-US" dirty="0"/>
              <a:t>Forearm servo</a:t>
            </a:r>
          </a:p>
          <a:p>
            <a:pPr lvl="1"/>
            <a:r>
              <a:rPr lang="en-US" altLang="en-US" dirty="0"/>
              <a:t>Shoulder lift servo</a:t>
            </a:r>
            <a:r>
              <a:rPr lang="en-US" altLang="en-US" sz="3200" dirty="0"/>
              <a:t> </a:t>
            </a:r>
          </a:p>
          <a:p>
            <a:endParaRPr lang="en-IN" dirty="0"/>
          </a:p>
        </p:txBody>
      </p:sp>
    </p:spTree>
    <p:extLst>
      <p:ext uri="{BB962C8B-B14F-4D97-AF65-F5344CB8AC3E}">
        <p14:creationId xmlns:p14="http://schemas.microsoft.com/office/powerpoint/2010/main" val="1472270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125</TotalTime>
  <Words>523</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Wingdings</vt:lpstr>
      <vt:lpstr>Parallax</vt:lpstr>
      <vt:lpstr>PowerPoint Presentation</vt:lpstr>
      <vt:lpstr>Automated Hand With Memory</vt:lpstr>
      <vt:lpstr>Presentation Outline</vt:lpstr>
      <vt:lpstr>Robotic Arm Overview</vt:lpstr>
      <vt:lpstr>The Robotic Arm Shall:</vt:lpstr>
      <vt:lpstr>Educational Objectives</vt:lpstr>
      <vt:lpstr>Educational Outline</vt:lpstr>
      <vt:lpstr>Educational Activity </vt:lpstr>
      <vt:lpstr>Mechanical Design</vt:lpstr>
      <vt:lpstr>Analysis of Mechanical System</vt:lpstr>
      <vt:lpstr>Future Scope </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Chandrakant</dc:creator>
  <cp:lastModifiedBy>Chandrakant</cp:lastModifiedBy>
  <cp:revision>6</cp:revision>
  <dcterms:created xsi:type="dcterms:W3CDTF">2019-03-25T08:47:37Z</dcterms:created>
  <dcterms:modified xsi:type="dcterms:W3CDTF">2019-03-25T10:52:44Z</dcterms:modified>
</cp:coreProperties>
</file>