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1984" r:id="rId2"/>
    <p:sldId id="547" r:id="rId3"/>
    <p:sldId id="727" r:id="rId4"/>
    <p:sldId id="728" r:id="rId5"/>
    <p:sldId id="729" r:id="rId6"/>
    <p:sldId id="4834" r:id="rId7"/>
    <p:sldId id="731" r:id="rId8"/>
    <p:sldId id="732" r:id="rId9"/>
    <p:sldId id="4835" r:id="rId10"/>
    <p:sldId id="711" r:id="rId11"/>
    <p:sldId id="713" r:id="rId12"/>
    <p:sldId id="636" r:id="rId13"/>
    <p:sldId id="637" r:id="rId14"/>
    <p:sldId id="638" r:id="rId15"/>
    <p:sldId id="650" r:id="rId16"/>
    <p:sldId id="4536" r:id="rId17"/>
    <p:sldId id="4537" r:id="rId18"/>
    <p:sldId id="4538" r:id="rId19"/>
    <p:sldId id="4540" r:id="rId20"/>
    <p:sldId id="4541" r:id="rId21"/>
    <p:sldId id="688" r:id="rId22"/>
    <p:sldId id="4570" r:id="rId23"/>
    <p:sldId id="4843" r:id="rId24"/>
    <p:sldId id="4572" r:id="rId25"/>
    <p:sldId id="822" r:id="rId26"/>
    <p:sldId id="4621" r:id="rId27"/>
    <p:sldId id="814" r:id="rId28"/>
    <p:sldId id="815" r:id="rId29"/>
    <p:sldId id="816" r:id="rId30"/>
    <p:sldId id="4842" r:id="rId31"/>
    <p:sldId id="717" r:id="rId32"/>
    <p:sldId id="719" r:id="rId33"/>
    <p:sldId id="798" r:id="rId34"/>
    <p:sldId id="722" r:id="rId35"/>
    <p:sldId id="4844" r:id="rId36"/>
    <p:sldId id="817" r:id="rId37"/>
    <p:sldId id="818" r:id="rId38"/>
    <p:sldId id="4847" r:id="rId39"/>
    <p:sldId id="825" r:id="rId40"/>
    <p:sldId id="824" r:id="rId41"/>
    <p:sldId id="826" r:id="rId42"/>
    <p:sldId id="838" r:id="rId43"/>
    <p:sldId id="839" r:id="rId44"/>
    <p:sldId id="840" r:id="rId45"/>
    <p:sldId id="471" r:id="rId46"/>
    <p:sldId id="472" r:id="rId47"/>
    <p:sldId id="578" r:id="rId48"/>
    <p:sldId id="572" r:id="rId49"/>
    <p:sldId id="579" r:id="rId50"/>
    <p:sldId id="580" r:id="rId51"/>
    <p:sldId id="590" r:id="rId52"/>
    <p:sldId id="591" r:id="rId53"/>
    <p:sldId id="4769" r:id="rId54"/>
    <p:sldId id="4743" r:id="rId55"/>
    <p:sldId id="588" r:id="rId56"/>
    <p:sldId id="562" r:id="rId57"/>
    <p:sldId id="466" r:id="rId58"/>
    <p:sldId id="468" r:id="rId59"/>
    <p:sldId id="469" r:id="rId60"/>
    <p:sldId id="1082" r:id="rId61"/>
    <p:sldId id="1083" r:id="rId62"/>
    <p:sldId id="979" r:id="rId63"/>
    <p:sldId id="980" r:id="rId6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90" d="100"/>
          <a:sy n="90" d="100"/>
        </p:scale>
        <p:origin x="45" y="4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9D867A-6E05-4B5A-87BB-E8F08B32055E}" type="datetimeFigureOut">
              <a:rPr lang="zh-CN" altLang="en-US" smtClean="0"/>
              <a:t>2023/6/8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C2468-2FA3-438B-B809-4F50D843ED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5202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CA05DFE2-C007-9DC9-C6B0-37AEF6F35C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EF3441-D008-459F-909E-E0E53C935A9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768B988B-3294-D3CA-A32D-15CE5EF1B5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0" y="2400300"/>
            <a:ext cx="0" cy="0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0125586E-FF91-10F0-7834-DDD9F6C5F7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6262688"/>
            <a:ext cx="1403350" cy="2746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46B81CB6-F674-7AD1-C59F-E43FFAB707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C5DD8A-6080-4391-9558-F8D3E790F6E0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0B18DE3F-61F1-3CA2-343B-D8D718C279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0" y="2400300"/>
            <a:ext cx="0" cy="0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4CFEFF07-8FFE-BB5F-3245-1081A8A525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6262688"/>
            <a:ext cx="1403350" cy="2746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E584D-DA30-42E6-B6AB-C9D2BEA4D810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916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7E076F-5D9D-6CE2-D03C-AA2A22CD59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C45A4DB-0158-0559-D288-58BB1A4D75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F4026D-F3BD-2608-4644-5A7E104BB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C5BF-0360-40AD-BB8C-58D7903567FF}" type="datetimeFigureOut">
              <a:rPr lang="zh-CN" altLang="en-US" smtClean="0"/>
              <a:t>2023/6/8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AEC728-1646-48B4-F84C-C3316531A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766EB9F-F328-FABC-2515-BE8432B4B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659-37F7-481D-9923-F71FDF28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28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9B2618-1976-F450-3625-12F638FCB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8DED7A6-7651-4E97-F96E-BDB796A64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D64F8C0-B287-205A-BBD0-37045A6AF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C5BF-0360-40AD-BB8C-58D7903567FF}" type="datetimeFigureOut">
              <a:rPr lang="zh-CN" altLang="en-US" smtClean="0"/>
              <a:t>2023/6/8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790BD9F-CA16-61A3-5A6D-960AD52CC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152FB5D-E9CA-9794-A7A7-A712C5683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659-37F7-481D-9923-F71FDF28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6585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8EB21EF-C1C3-2A2E-A585-8BA3071892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E812340-EEE3-9547-060B-93E63731E9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E23E39-A59A-0AF1-C6F4-A41F30A6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C5BF-0360-40AD-BB8C-58D7903567FF}" type="datetimeFigureOut">
              <a:rPr lang="zh-CN" altLang="en-US" smtClean="0"/>
              <a:t>2023/6/8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89E724D-3725-46E9-4902-76D930064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A38E21-73FA-B867-0056-690F89205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659-37F7-481D-9923-F71FDF28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728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FAEE52-7E3D-0559-E4CB-3125A3A22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C6A0379-E948-C38A-E676-0334D8D86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9D44F3-61BE-E890-DD4F-B81C317B8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C5BF-0360-40AD-BB8C-58D7903567FF}" type="datetimeFigureOut">
              <a:rPr lang="zh-CN" altLang="en-US" smtClean="0"/>
              <a:t>2023/6/8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C775CD6-698E-3884-EF5C-4C286AA79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B475CB-849B-43E6-4201-FD844DE91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659-37F7-481D-9923-F71FDF28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4975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53039B-60F7-3286-B7D1-33924F537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133A80E-21CB-ECA8-B143-FA464FB91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394BF9-D8CB-FC3A-938B-6E1D6ED8E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C5BF-0360-40AD-BB8C-58D7903567FF}" type="datetimeFigureOut">
              <a:rPr lang="zh-CN" altLang="en-US" smtClean="0"/>
              <a:t>2023/6/8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D10AA3E-5928-642E-0861-B5F2F860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807ABF-2D25-36C0-1990-2C7C028F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659-37F7-481D-9923-F71FDF28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982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95E9FE-EEE7-3334-4FB8-01C9475D2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0646B6-18D0-EB27-C080-AFDD35A8A4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1D0B365-C49F-00B1-6228-B55850D20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9002745-E65B-CAEC-121A-E8BA64C89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C5BF-0360-40AD-BB8C-58D7903567FF}" type="datetimeFigureOut">
              <a:rPr lang="zh-CN" altLang="en-US" smtClean="0"/>
              <a:t>2023/6/8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941D2F8-2E8F-030F-8EF7-0156B8EFD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029D7A3-377B-EA12-2428-7FD3C96C9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659-37F7-481D-9923-F71FDF28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3106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223145-0DB4-5332-1E76-47ACD7379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8196DE1-AC13-6F8E-562B-8A584DF53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D28A136-C3B3-9883-B1E5-63A23BC39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746E5E2-9CC7-7565-B45F-6BB99854A0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1CBB81A-C9B0-7D2D-5619-A1E58884AC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664C5D9-5B2A-2F58-BFFC-1B8814018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C5BF-0360-40AD-BB8C-58D7903567FF}" type="datetimeFigureOut">
              <a:rPr lang="zh-CN" altLang="en-US" smtClean="0"/>
              <a:t>2023/6/8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93D2DA6-B29B-CF70-42B1-D98C17301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18ABBD8-8BAE-114F-CFDC-77A356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659-37F7-481D-9923-F71FDF28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3825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DF3210-4161-37E3-5916-81D1BC79F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CEF7DAF-6E0B-A0E2-BDDD-59796588C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C5BF-0360-40AD-BB8C-58D7903567FF}" type="datetimeFigureOut">
              <a:rPr lang="zh-CN" altLang="en-US" smtClean="0"/>
              <a:t>2023/6/8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6ECC185-7966-6FCE-06A2-83DA3CA1E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1512B72-0C36-592E-81F1-268910A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659-37F7-481D-9923-F71FDF28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6029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ADA5D15-9592-FBB9-70FF-C93AF367D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C5BF-0360-40AD-BB8C-58D7903567FF}" type="datetimeFigureOut">
              <a:rPr lang="zh-CN" altLang="en-US" smtClean="0"/>
              <a:t>2023/6/8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7FA45AE-F4A5-8BA1-051B-939DF6619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29646BF-18F9-7543-FE0B-A4FE55B05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659-37F7-481D-9923-F71FDF28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627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4F5F62-8FBF-7B66-915D-7F0E1157B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591AC5-EE9E-A2F4-BFA0-736767AFB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2415956-BCD9-E7F6-7B71-9C311BE5F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21EFD2C-CBC0-9614-2451-1DFF18948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C5BF-0360-40AD-BB8C-58D7903567FF}" type="datetimeFigureOut">
              <a:rPr lang="zh-CN" altLang="en-US" smtClean="0"/>
              <a:t>2023/6/8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09D45E0-AACA-D54C-7B11-6247FC7BC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0DCD505-C9C6-5E6A-34D6-616E2B7EB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659-37F7-481D-9923-F71FDF28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234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47E572-8EE3-A8B1-39FC-3A4B0FF39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07FC0C9-F889-4888-73EA-DB185F6A92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EA5BDB7-9880-C16D-F0C0-05D5384C8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9F00D09-6F83-ED66-7A72-AB663C9A5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C5BF-0360-40AD-BB8C-58D7903567FF}" type="datetimeFigureOut">
              <a:rPr lang="zh-CN" altLang="en-US" smtClean="0"/>
              <a:t>2023/6/8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8188BDD-0EE6-B05C-57D3-915C0859D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078043A-804F-BAB3-3FC3-5B7FA980D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659-37F7-481D-9923-F71FDF28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3404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F3688EB-885C-8DA6-9549-3AE80EBE3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D6AE674-3222-6E64-DEF0-79403A267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FEEC3EB-5D9F-C41E-581F-80F21AE794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BC5BF-0360-40AD-BB8C-58D7903567FF}" type="datetimeFigureOut">
              <a:rPr lang="zh-CN" altLang="en-US" smtClean="0"/>
              <a:t>2023/6/8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C2EFF3-60ED-C328-8734-7D618DB892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5ABB48-510C-BE52-E9D1-36F3F3A4DC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2659-37F7-481D-9923-F71FDF28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8914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36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36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3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039" y="23812"/>
            <a:ext cx="10515600" cy="1325563"/>
          </a:xfrm>
        </p:spPr>
        <p:txBody>
          <a:bodyPr/>
          <a:lstStyle/>
          <a:p>
            <a:r>
              <a:rPr lang="zh-CN" altLang="zh-CN" dirty="0"/>
              <a:t>补码加减法运算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None/>
            </a:pPr>
            <a:r>
              <a:rPr lang="en-US" altLang="zh-CN" dirty="0">
                <a:solidFill>
                  <a:schemeClr val="accent2"/>
                </a:solidFill>
              </a:rPr>
              <a:t>x=0.1011   y= -0.0101  </a:t>
            </a:r>
            <a:r>
              <a:rPr lang="zh-CN" altLang="en-US" dirty="0">
                <a:solidFill>
                  <a:schemeClr val="accent2"/>
                </a:solidFill>
              </a:rPr>
              <a:t>求</a:t>
            </a:r>
            <a:r>
              <a:rPr lang="en-US" altLang="zh-CN" dirty="0" err="1">
                <a:solidFill>
                  <a:schemeClr val="accent2"/>
                </a:solidFill>
              </a:rPr>
              <a:t>x+y</a:t>
            </a:r>
            <a:r>
              <a:rPr lang="en-US" altLang="zh-CN" dirty="0">
                <a:solidFill>
                  <a:schemeClr val="accent2"/>
                </a:solidFill>
              </a:rPr>
              <a:t> </a:t>
            </a:r>
            <a:r>
              <a:rPr lang="zh-CN" altLang="en-US" dirty="0">
                <a:solidFill>
                  <a:schemeClr val="accent2"/>
                </a:solidFill>
              </a:rPr>
              <a:t>，</a:t>
            </a:r>
            <a:r>
              <a:rPr lang="en-US" altLang="zh-CN" dirty="0">
                <a:solidFill>
                  <a:schemeClr val="accent2"/>
                </a:solidFill>
              </a:rPr>
              <a:t>x-y</a:t>
            </a:r>
          </a:p>
          <a:p>
            <a:pPr eaLnBrk="1" hangingPunct="1">
              <a:buClr>
                <a:schemeClr val="tx1"/>
              </a:buClr>
              <a:buNone/>
            </a:pPr>
            <a:r>
              <a:rPr lang="en-US" altLang="zh-CN" dirty="0"/>
              <a:t>[x]</a:t>
            </a:r>
            <a:r>
              <a:rPr lang="zh-CN" altLang="en-US" baseline="-25000" dirty="0"/>
              <a:t>补</a:t>
            </a:r>
            <a:r>
              <a:rPr lang="zh-CN" altLang="en-US" dirty="0"/>
              <a:t>  </a:t>
            </a:r>
            <a:r>
              <a:rPr lang="en-US" altLang="zh-CN" dirty="0"/>
              <a:t>= </a:t>
            </a:r>
            <a:r>
              <a:rPr lang="en-US" altLang="zh-CN" dirty="0">
                <a:solidFill>
                  <a:schemeClr val="accent2"/>
                </a:solidFill>
              </a:rPr>
              <a:t>0</a:t>
            </a:r>
            <a:r>
              <a:rPr lang="en-US" altLang="zh-CN" dirty="0"/>
              <a:t> 1011,    [y]</a:t>
            </a:r>
            <a:r>
              <a:rPr lang="zh-CN" altLang="en-US" baseline="-25000" dirty="0"/>
              <a:t>补</a:t>
            </a:r>
            <a:r>
              <a:rPr lang="zh-CN" altLang="en-US" dirty="0"/>
              <a:t> </a:t>
            </a:r>
            <a:r>
              <a:rPr lang="en-US" altLang="zh-CN" dirty="0"/>
              <a:t>=  </a:t>
            </a:r>
            <a:r>
              <a:rPr lang="en-US" altLang="zh-CN" dirty="0">
                <a:solidFill>
                  <a:schemeClr val="accent2"/>
                </a:solidFill>
              </a:rPr>
              <a:t> 1</a:t>
            </a:r>
            <a:r>
              <a:rPr lang="en-US" altLang="zh-CN" dirty="0"/>
              <a:t>  1011 </a:t>
            </a:r>
          </a:p>
          <a:p>
            <a:pPr eaLnBrk="1" hangingPunct="1">
              <a:buClr>
                <a:schemeClr val="tx1"/>
              </a:buClr>
              <a:buNone/>
            </a:pPr>
            <a:r>
              <a:rPr lang="en-US" altLang="zh-CN" dirty="0"/>
              <a:t>                            [-y]</a:t>
            </a:r>
            <a:r>
              <a:rPr lang="zh-CN" altLang="en-US" baseline="-25000" dirty="0"/>
              <a:t>补</a:t>
            </a:r>
            <a:r>
              <a:rPr lang="zh-CN" altLang="en-US" dirty="0"/>
              <a:t> </a:t>
            </a:r>
            <a:r>
              <a:rPr lang="en-US" altLang="zh-CN" dirty="0"/>
              <a:t>=  </a:t>
            </a:r>
            <a:r>
              <a:rPr lang="en-US" altLang="zh-CN" dirty="0">
                <a:solidFill>
                  <a:schemeClr val="accent2"/>
                </a:solidFill>
              </a:rPr>
              <a:t>0</a:t>
            </a:r>
            <a:r>
              <a:rPr lang="en-US" altLang="zh-CN" dirty="0"/>
              <a:t>  0101</a:t>
            </a:r>
          </a:p>
          <a:p>
            <a:endParaRPr lang="zh-CN" alt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071814" y="3581400"/>
            <a:ext cx="2232025" cy="2349500"/>
            <a:chOff x="0" y="0"/>
            <a:chExt cx="1406" cy="1480"/>
          </a:xfrm>
        </p:grpSpPr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0" y="681"/>
              <a:ext cx="1248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l"/>
              <a:endParaRPr lang="zh-CN" alt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H="1">
              <a:off x="317" y="1044"/>
              <a:ext cx="24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l"/>
              <a:endParaRPr lang="zh-CN" altLang="en-US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81" y="953"/>
              <a:ext cx="5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endParaRPr lang="zh-CN" altLang="en-US" sz="1800" b="1"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272" y="0"/>
              <a:ext cx="113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l" eaLnBrk="1" hangingPunct="1">
                <a:buFont typeface="Arial" panose="020B0604020202020204" pitchFamily="34" charset="0"/>
                <a:buNone/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宋体" panose="02010600030101010101" pitchFamily="2" charset="-122"/>
                </a:rPr>
                <a:t>0 1011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329"/>
              <a:ext cx="27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l" eaLnBrk="1" hangingPunct="1">
                <a:buFont typeface="Arial" panose="020B0604020202020204" pitchFamily="34" charset="0"/>
                <a:buNone/>
                <a:defRPr/>
              </a:pP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宋体" panose="02010600030101010101" pitchFamily="2" charset="-122"/>
                </a:rPr>
                <a:t>+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72" y="318"/>
              <a:ext cx="80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l" eaLnBrk="1" hangingPunct="1">
                <a:buFont typeface="Arial" panose="020B0604020202020204" pitchFamily="34" charset="0"/>
                <a:buNone/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宋体" panose="02010600030101010101" pitchFamily="2" charset="-122"/>
                </a:rPr>
                <a:t>1 1011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90" y="726"/>
              <a:ext cx="1035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l" eaLnBrk="1" hangingPunct="1">
                <a:buFont typeface="Arial" panose="020B0604020202020204" pitchFamily="34" charset="0"/>
                <a:buNone/>
                <a:defRPr/>
              </a:pPr>
              <a:r>
                <a:rPr lang="en-US" sz="2800" b="1" dirty="0">
                  <a:latin typeface="Tahoma" panose="020B0604030504040204" pitchFamily="34" charset="0"/>
                  <a:ea typeface="宋体" panose="02010600030101010101" pitchFamily="2" charset="-122"/>
                </a:rPr>
                <a:t> </a:t>
              </a:r>
              <a:r>
                <a:rPr lang="en-US" sz="2800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宋体" panose="02010600030101010101" pitchFamily="2" charset="-122"/>
                </a:rPr>
                <a:t>1</a:t>
              </a:r>
              <a:r>
                <a:rPr lang="en-US" sz="2800" dirty="0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宋体" panose="02010600030101010101" pitchFamily="2" charset="-122"/>
                </a:rPr>
                <a:t>0</a:t>
              </a:r>
              <a:r>
                <a:rPr lang="en-US" sz="28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宋体" panose="02010600030101010101" pitchFamily="2" charset="-122"/>
                </a:rPr>
                <a:t> 0110</a:t>
              </a:r>
              <a:r>
                <a:rPr lang="en-US" sz="1800" b="1" dirty="0">
                  <a:latin typeface="Tahoma" panose="020B0604030504040204" pitchFamily="34" charset="0"/>
                  <a:ea typeface="宋体" panose="02010600030101010101" pitchFamily="2" charset="-122"/>
                </a:rPr>
                <a:t> </a:t>
              </a: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63" y="1153"/>
              <a:ext cx="61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l" eaLnBrk="1" hangingPunct="1">
                <a:buFont typeface="Arial" panose="020B0604020202020204" pitchFamily="34" charset="0"/>
                <a:buNone/>
                <a:defRPr/>
              </a:pPr>
              <a:r>
                <a:rPr lang="en-US" sz="2800" b="1">
                  <a:latin typeface="Tahoma" panose="020B0604030504040204" pitchFamily="34" charset="0"/>
                  <a:ea typeface="宋体" panose="02010600030101010101" pitchFamily="2" charset="-122"/>
                </a:rPr>
                <a:t> </a:t>
              </a: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宋体" panose="02010600030101010101" pitchFamily="2" charset="-122"/>
                </a:rPr>
                <a:t>x+y</a:t>
              </a:r>
              <a:r>
                <a:rPr lang="en-US" sz="1800" b="1">
                  <a:latin typeface="Tahoma" panose="020B0604030504040204" pitchFamily="34" charset="0"/>
                  <a:ea typeface="宋体" panose="02010600030101010101" pitchFamily="2" charset="-122"/>
                </a:rPr>
                <a:t> 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6456364" y="3581400"/>
            <a:ext cx="2232025" cy="2349500"/>
            <a:chOff x="0" y="0"/>
            <a:chExt cx="1406" cy="1480"/>
          </a:xfrm>
        </p:grpSpPr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0" y="681"/>
              <a:ext cx="1248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l"/>
              <a:endParaRPr lang="zh-CN" alt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H="1">
              <a:off x="317" y="1044"/>
              <a:ext cx="24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l"/>
              <a:endParaRPr lang="zh-CN" altLang="en-US"/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181" y="953"/>
              <a:ext cx="5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l"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endParaRPr lang="zh-CN" altLang="en-US" sz="1800" b="1">
                <a:latin typeface="Tahom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72" y="0"/>
              <a:ext cx="113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l" eaLnBrk="1" hangingPunct="1">
                <a:buFont typeface="Arial" panose="020B0604020202020204" pitchFamily="34" charset="0"/>
                <a:buNone/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宋体" panose="02010600030101010101" pitchFamily="2" charset="-122"/>
                </a:rPr>
                <a:t>0 1011</a:t>
              </a: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0" y="329"/>
              <a:ext cx="27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l" eaLnBrk="1" hangingPunct="1">
                <a:buFont typeface="Arial" panose="020B0604020202020204" pitchFamily="34" charset="0"/>
                <a:buNone/>
                <a:defRPr/>
              </a:pP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宋体" panose="02010600030101010101" pitchFamily="2" charset="-122"/>
                </a:rPr>
                <a:t>+</a:t>
              </a: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272" y="318"/>
              <a:ext cx="80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l" eaLnBrk="1" hangingPunct="1">
                <a:buFont typeface="Arial" panose="020B0604020202020204" pitchFamily="34" charset="0"/>
                <a:buNone/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宋体" panose="02010600030101010101" pitchFamily="2" charset="-122"/>
                </a:rPr>
                <a:t>0 0101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36" y="726"/>
              <a:ext cx="979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l" eaLnBrk="1" hangingPunct="1">
                <a:buFont typeface="Arial" panose="020B0604020202020204" pitchFamily="34" charset="0"/>
                <a:buNone/>
                <a:defRPr/>
              </a:pPr>
              <a:r>
                <a:rPr lang="en-US" sz="2800" b="1" dirty="0">
                  <a:solidFill>
                    <a:schemeClr val="folHlink"/>
                  </a:solidFill>
                  <a:latin typeface="Tahoma" panose="020B0604030504040204" pitchFamily="34" charset="0"/>
                  <a:ea typeface="宋体" panose="02010600030101010101" pitchFamily="2" charset="-122"/>
                </a:rPr>
                <a:t>  </a:t>
              </a:r>
              <a:r>
                <a:rPr lang="en-US" sz="2800" dirty="0">
                  <a:solidFill>
                    <a:schemeClr val="folHlin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宋体" panose="02010600030101010101" pitchFamily="2" charset="-122"/>
                </a:rPr>
                <a:t>1</a:t>
              </a:r>
              <a:r>
                <a:rPr lang="en-US" sz="28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宋体" panose="02010600030101010101" pitchFamily="2" charset="-122"/>
                </a:rPr>
                <a:t> 0000</a:t>
              </a:r>
              <a:r>
                <a:rPr lang="en-US" sz="1800" b="1" dirty="0">
                  <a:latin typeface="Tahoma" panose="020B0604030504040204" pitchFamily="34" charset="0"/>
                  <a:ea typeface="宋体" panose="02010600030101010101" pitchFamily="2" charset="-122"/>
                </a:rPr>
                <a:t> </a:t>
              </a: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363" y="1153"/>
              <a:ext cx="5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l" eaLnBrk="1" hangingPunct="1">
                <a:buFont typeface="Arial" panose="020B0604020202020204" pitchFamily="34" charset="0"/>
                <a:buNone/>
                <a:defRPr/>
              </a:pPr>
              <a:r>
                <a:rPr lang="en-US" sz="2800" b="1">
                  <a:latin typeface="Tahoma" panose="020B0604030504040204" pitchFamily="34" charset="0"/>
                  <a:ea typeface="宋体" panose="02010600030101010101" pitchFamily="2" charset="-122"/>
                </a:rPr>
                <a:t> </a:t>
              </a:r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anose="020B0604030504040204" pitchFamily="34" charset="0"/>
                  <a:ea typeface="宋体" panose="02010600030101010101" pitchFamily="2" charset="-122"/>
                </a:rPr>
                <a:t>x-y</a:t>
              </a:r>
              <a:r>
                <a:rPr lang="en-US" sz="1800" b="1">
                  <a:latin typeface="Tahoma" panose="020B0604030504040204" pitchFamily="34" charset="0"/>
                  <a:ea typeface="宋体" panose="02010600030101010101" pitchFamily="2" charset="-122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2932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08B44940-265A-2C58-0BB1-CAAFE5476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574800"/>
            <a:ext cx="7924800" cy="1625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分析问题找规律：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字、位同时扩展时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：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先位扩展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后字扩展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各芯片的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片选信号线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：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并联（位扩展），分开（字扩展）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各芯片的片内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地址线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：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条条相并联。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2BE93B2-F4EE-584E-6115-088FB79B8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7101" y="4216401"/>
            <a:ext cx="1038225" cy="3968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F05A61BE-210F-F101-D7EE-74C3EE56A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4226" y="4641851"/>
            <a:ext cx="1038225" cy="3968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987DD1FC-1562-11FE-C627-7ED3917BC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2639" y="4216401"/>
            <a:ext cx="1038225" cy="3968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DC931D98-E20F-4EFF-EDC3-BC7FAF85D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9764" y="4649789"/>
            <a:ext cx="1038225" cy="3968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17188864-E797-4C3C-06A1-CBE761BBF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0714" y="4216401"/>
            <a:ext cx="1038225" cy="3968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A797E0D1-8BC1-E801-CBAF-D1851D58B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7839" y="4641851"/>
            <a:ext cx="1038225" cy="3968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</a:p>
        </p:txBody>
      </p:sp>
      <p:sp>
        <p:nvSpPr>
          <p:cNvPr id="14345" name="Rectangle 9">
            <a:extLst>
              <a:ext uri="{FF2B5EF4-FFF2-40B4-BE49-F238E27FC236}">
                <a16:creationId xmlns:a16="http://schemas.microsoft.com/office/drawing/2014/main" id="{B97B1C41-4034-6460-AE40-1BD741CB2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6251" y="4216401"/>
            <a:ext cx="1038225" cy="3968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</a:p>
        </p:txBody>
      </p:sp>
      <p:sp>
        <p:nvSpPr>
          <p:cNvPr id="14346" name="Rectangle 10">
            <a:extLst>
              <a:ext uri="{FF2B5EF4-FFF2-40B4-BE49-F238E27FC236}">
                <a16:creationId xmlns:a16="http://schemas.microsoft.com/office/drawing/2014/main" id="{655BF696-BCAF-8691-8CD6-A816B7415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3376" y="4649789"/>
            <a:ext cx="1038225" cy="3968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</a:p>
        </p:txBody>
      </p:sp>
      <p:sp>
        <p:nvSpPr>
          <p:cNvPr id="14347" name="Rectangle 11">
            <a:extLst>
              <a:ext uri="{FF2B5EF4-FFF2-40B4-BE49-F238E27FC236}">
                <a16:creationId xmlns:a16="http://schemas.microsoft.com/office/drawing/2014/main" id="{01886B6C-8BDD-E4A6-BB62-909A70FC1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4226" y="5081589"/>
            <a:ext cx="1038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1K×8</a:t>
            </a:r>
          </a:p>
        </p:txBody>
      </p:sp>
      <p:sp>
        <p:nvSpPr>
          <p:cNvPr id="14348" name="Rectangle 12">
            <a:extLst>
              <a:ext uri="{FF2B5EF4-FFF2-40B4-BE49-F238E27FC236}">
                <a16:creationId xmlns:a16="http://schemas.microsoft.com/office/drawing/2014/main" id="{544ACFCC-B0DC-A033-86A4-14FE2CD9C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9764" y="5089526"/>
            <a:ext cx="1038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1K×8</a:t>
            </a:r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DD7E90D2-1758-F890-5E36-56DF3D680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7839" y="5081589"/>
            <a:ext cx="1038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1K×8</a:t>
            </a:r>
          </a:p>
        </p:txBody>
      </p:sp>
      <p:sp>
        <p:nvSpPr>
          <p:cNvPr id="14350" name="Rectangle 14">
            <a:extLst>
              <a:ext uri="{FF2B5EF4-FFF2-40B4-BE49-F238E27FC236}">
                <a16:creationId xmlns:a16="http://schemas.microsoft.com/office/drawing/2014/main" id="{D65C88A5-CF45-3D9E-B124-7687D1AB4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3376" y="5089526"/>
            <a:ext cx="1038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1K×8</a:t>
            </a:r>
          </a:p>
        </p:txBody>
      </p:sp>
      <p:sp>
        <p:nvSpPr>
          <p:cNvPr id="14351" name="Text Box 16">
            <a:extLst>
              <a:ext uri="{FF2B5EF4-FFF2-40B4-BE49-F238E27FC236}">
                <a16:creationId xmlns:a16="http://schemas.microsoft.com/office/drawing/2014/main" id="{9BE93042-387F-9F12-B8E0-91304F576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456114"/>
            <a:ext cx="13843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两片并联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四组串联</a:t>
            </a:r>
          </a:p>
        </p:txBody>
      </p:sp>
      <p:sp>
        <p:nvSpPr>
          <p:cNvPr id="14352" name="Rectangle 17">
            <a:extLst>
              <a:ext uri="{FF2B5EF4-FFF2-40B4-BE49-F238E27FC236}">
                <a16:creationId xmlns:a16="http://schemas.microsoft.com/office/drawing/2014/main" id="{16406493-4803-8232-A4C1-984DF3C9C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562600"/>
            <a:ext cx="7162800" cy="1016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分析：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片芯片位扩展，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片的片选信号线并联，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组芯片字扩展，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组的片选信号线分开。</a:t>
            </a:r>
          </a:p>
        </p:txBody>
      </p:sp>
      <p:sp>
        <p:nvSpPr>
          <p:cNvPr id="14353" name="Rectangle 18">
            <a:extLst>
              <a:ext uri="{FF2B5EF4-FFF2-40B4-BE49-F238E27FC236}">
                <a16:creationId xmlns:a16="http://schemas.microsoft.com/office/drawing/2014/main" id="{24D69C97-0563-CABE-5413-FB75A33EA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700" y="279400"/>
            <a:ext cx="388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位字扩展</a:t>
            </a:r>
          </a:p>
        </p:txBody>
      </p:sp>
      <p:sp>
        <p:nvSpPr>
          <p:cNvPr id="14354" name="Rectangle 19">
            <a:extLst>
              <a:ext uri="{FF2B5EF4-FFF2-40B4-BE49-F238E27FC236}">
                <a16:creationId xmlns:a16="http://schemas.microsoft.com/office/drawing/2014/main" id="{4B2681CC-2A25-532A-5381-37DA5AF36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581401"/>
            <a:ext cx="73152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例如：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现有芯片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Intel2114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，扩展成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 K×8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的存储器。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		 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		 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	 	</a:t>
            </a:r>
          </a:p>
        </p:txBody>
      </p:sp>
      <p:sp>
        <p:nvSpPr>
          <p:cNvPr id="14355" name="Rectangle 20">
            <a:extLst>
              <a:ext uri="{FF2B5EF4-FFF2-40B4-BE49-F238E27FC236}">
                <a16:creationId xmlns:a16="http://schemas.microsoft.com/office/drawing/2014/main" id="{B6621B96-FB4B-4B9A-27B7-C816F1101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1564" y="1050926"/>
            <a:ext cx="80216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位字扩展：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扩展所有存储单元的个数，位数。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      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>
            <a:extLst>
              <a:ext uri="{FF2B5EF4-FFF2-40B4-BE49-F238E27FC236}">
                <a16:creationId xmlns:a16="http://schemas.microsoft.com/office/drawing/2014/main" id="{A0DA0050-BD8C-4D28-F2A0-70C9B8738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4963" y="4270376"/>
            <a:ext cx="792162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-2500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29763" name="Rectangle 3">
            <a:extLst>
              <a:ext uri="{FF2B5EF4-FFF2-40B4-BE49-F238E27FC236}">
                <a16:creationId xmlns:a16="http://schemas.microsoft.com/office/drawing/2014/main" id="{FF193616-0FD7-3F29-9F84-9A9BE59DD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838" y="35480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29764" name="Rectangle 4">
            <a:extLst>
              <a:ext uri="{FF2B5EF4-FFF2-40B4-BE49-F238E27FC236}">
                <a16:creationId xmlns:a16="http://schemas.microsoft.com/office/drawing/2014/main" id="{AA217F24-4E36-6055-07DF-AC47DADC5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270376"/>
            <a:ext cx="792162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-2500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29765" name="Rectangle 5">
            <a:extLst>
              <a:ext uri="{FF2B5EF4-FFF2-40B4-BE49-F238E27FC236}">
                <a16:creationId xmlns:a16="http://schemas.microsoft.com/office/drawing/2014/main" id="{5EFD1288-373A-67BD-ADB6-1DC30C72F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6626" y="4270376"/>
            <a:ext cx="792163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-2500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29766" name="Rectangle 6">
            <a:extLst>
              <a:ext uri="{FF2B5EF4-FFF2-40B4-BE49-F238E27FC236}">
                <a16:creationId xmlns:a16="http://schemas.microsoft.com/office/drawing/2014/main" id="{16F5579F-00BF-A50C-16DD-10185FD97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3251" y="4270376"/>
            <a:ext cx="792163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-2500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29767" name="Rectangle 7">
            <a:extLst>
              <a:ext uri="{FF2B5EF4-FFF2-40B4-BE49-F238E27FC236}">
                <a16:creationId xmlns:a16="http://schemas.microsoft.com/office/drawing/2014/main" id="{391E225E-A71F-5243-4B36-AE7F8CC60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9876" y="4271964"/>
            <a:ext cx="792163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-2500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29768" name="Rectangle 8">
            <a:extLst>
              <a:ext uri="{FF2B5EF4-FFF2-40B4-BE49-F238E27FC236}">
                <a16:creationId xmlns:a16="http://schemas.microsoft.com/office/drawing/2014/main" id="{25E40867-A1F2-D737-60A3-DD16DF22B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0" y="354965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29769" name="Rectangle 9">
            <a:extLst>
              <a:ext uri="{FF2B5EF4-FFF2-40B4-BE49-F238E27FC236}">
                <a16:creationId xmlns:a16="http://schemas.microsoft.com/office/drawing/2014/main" id="{89A6C5B6-6624-691C-D918-D5DF9DB4B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1" y="4271964"/>
            <a:ext cx="792163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-2500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29770" name="Rectangle 10">
            <a:extLst>
              <a:ext uri="{FF2B5EF4-FFF2-40B4-BE49-F238E27FC236}">
                <a16:creationId xmlns:a16="http://schemas.microsoft.com/office/drawing/2014/main" id="{9D9D7DF8-39FC-0CC4-9043-F391C4B86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1538" y="4271964"/>
            <a:ext cx="792162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-2500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29771" name="Rectangle 11">
            <a:extLst>
              <a:ext uri="{FF2B5EF4-FFF2-40B4-BE49-F238E27FC236}">
                <a16:creationId xmlns:a16="http://schemas.microsoft.com/office/drawing/2014/main" id="{A03A44FE-6613-827A-8A3B-10F58CE3A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8163" y="4271964"/>
            <a:ext cx="792162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-2500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29772" name="Line 12">
            <a:extLst>
              <a:ext uri="{FF2B5EF4-FFF2-40B4-BE49-F238E27FC236}">
                <a16:creationId xmlns:a16="http://schemas.microsoft.com/office/drawing/2014/main" id="{7851D6F0-80B2-323A-1F63-B121BE9515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7126" y="4702175"/>
            <a:ext cx="14446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73" name="Line 13">
            <a:extLst>
              <a:ext uri="{FF2B5EF4-FFF2-40B4-BE49-F238E27FC236}">
                <a16:creationId xmlns:a16="http://schemas.microsoft.com/office/drawing/2014/main" id="{721C048B-49E6-1C8B-4645-178D6B2C75C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8788" y="4702175"/>
            <a:ext cx="144462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74" name="Line 14">
            <a:extLst>
              <a:ext uri="{FF2B5EF4-FFF2-40B4-BE49-F238E27FC236}">
                <a16:creationId xmlns:a16="http://schemas.microsoft.com/office/drawing/2014/main" id="{91B0C5EE-5792-D4E9-DD20-92E651B24872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0451" y="4702175"/>
            <a:ext cx="14446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75" name="Line 15">
            <a:extLst>
              <a:ext uri="{FF2B5EF4-FFF2-40B4-BE49-F238E27FC236}">
                <a16:creationId xmlns:a16="http://schemas.microsoft.com/office/drawing/2014/main" id="{DC2B290A-437D-4D9E-3DAA-7AEE23FCC56F}"/>
              </a:ext>
            </a:extLst>
          </p:cNvPr>
          <p:cNvSpPr>
            <a:spLocks noChangeShapeType="1"/>
          </p:cNvSpPr>
          <p:nvPr/>
        </p:nvSpPr>
        <p:spPr bwMode="auto">
          <a:xfrm>
            <a:off x="9283701" y="4702175"/>
            <a:ext cx="14446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76" name="Line 16">
            <a:extLst>
              <a:ext uri="{FF2B5EF4-FFF2-40B4-BE49-F238E27FC236}">
                <a16:creationId xmlns:a16="http://schemas.microsoft.com/office/drawing/2014/main" id="{D6E012BB-CC7A-4862-5242-E468E1268A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6763" y="5207000"/>
            <a:ext cx="0" cy="28733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77" name="Line 17">
            <a:extLst>
              <a:ext uri="{FF2B5EF4-FFF2-40B4-BE49-F238E27FC236}">
                <a16:creationId xmlns:a16="http://schemas.microsoft.com/office/drawing/2014/main" id="{35C09BAC-3F0C-9D68-F41B-C1A16C2CFA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43388" y="5207000"/>
            <a:ext cx="0" cy="28733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78" name="Line 18">
            <a:extLst>
              <a:ext uri="{FF2B5EF4-FFF2-40B4-BE49-F238E27FC236}">
                <a16:creationId xmlns:a16="http://schemas.microsoft.com/office/drawing/2014/main" id="{C3AAC606-4801-44BA-D14B-A1553C50ED7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6764" y="5494338"/>
            <a:ext cx="936625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79" name="Line 19">
            <a:extLst>
              <a:ext uri="{FF2B5EF4-FFF2-40B4-BE49-F238E27FC236}">
                <a16:creationId xmlns:a16="http://schemas.microsoft.com/office/drawing/2014/main" id="{AEB45D64-DC6F-F386-8097-B8EE10FD793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78425" y="5207000"/>
            <a:ext cx="0" cy="28733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80" name="Line 20">
            <a:extLst>
              <a:ext uri="{FF2B5EF4-FFF2-40B4-BE49-F238E27FC236}">
                <a16:creationId xmlns:a16="http://schemas.microsoft.com/office/drawing/2014/main" id="{4170337E-478A-027C-6AC6-8E570E1604A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050" y="5207000"/>
            <a:ext cx="0" cy="28733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81" name="Line 21">
            <a:extLst>
              <a:ext uri="{FF2B5EF4-FFF2-40B4-BE49-F238E27FC236}">
                <a16:creationId xmlns:a16="http://schemas.microsoft.com/office/drawing/2014/main" id="{323F4427-6EB5-6A32-E7E1-2FB957F3586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78426" y="5494338"/>
            <a:ext cx="936625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82" name="Line 22">
            <a:extLst>
              <a:ext uri="{FF2B5EF4-FFF2-40B4-BE49-F238E27FC236}">
                <a16:creationId xmlns:a16="http://schemas.microsoft.com/office/drawing/2014/main" id="{EB0AEAC8-3717-0400-9F3D-F7D4A98E7F2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1675" y="5207000"/>
            <a:ext cx="0" cy="28733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83" name="Line 23">
            <a:extLst>
              <a:ext uri="{FF2B5EF4-FFF2-40B4-BE49-F238E27FC236}">
                <a16:creationId xmlns:a16="http://schemas.microsoft.com/office/drawing/2014/main" id="{66A5C6B0-9F71-FB2B-9ED7-8D99808C8577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8300" y="5207000"/>
            <a:ext cx="0" cy="28733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84" name="Line 24">
            <a:extLst>
              <a:ext uri="{FF2B5EF4-FFF2-40B4-BE49-F238E27FC236}">
                <a16:creationId xmlns:a16="http://schemas.microsoft.com/office/drawing/2014/main" id="{BF5C3C3E-6520-1977-02E7-989F310551D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1676" y="5494338"/>
            <a:ext cx="936625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85" name="Line 25">
            <a:extLst>
              <a:ext uri="{FF2B5EF4-FFF2-40B4-BE49-F238E27FC236}">
                <a16:creationId xmlns:a16="http://schemas.microsoft.com/office/drawing/2014/main" id="{D689C41A-07A8-F1B9-BDE1-36AB1DF3F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8923338" y="5207000"/>
            <a:ext cx="0" cy="28733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86" name="Line 26">
            <a:extLst>
              <a:ext uri="{FF2B5EF4-FFF2-40B4-BE49-F238E27FC236}">
                <a16:creationId xmlns:a16="http://schemas.microsoft.com/office/drawing/2014/main" id="{E9002125-E67E-60AE-7E3D-C826953289AC}"/>
              </a:ext>
            </a:extLst>
          </p:cNvPr>
          <p:cNvSpPr>
            <a:spLocks noChangeShapeType="1"/>
          </p:cNvSpPr>
          <p:nvPr/>
        </p:nvSpPr>
        <p:spPr bwMode="auto">
          <a:xfrm>
            <a:off x="9859963" y="5207000"/>
            <a:ext cx="0" cy="28733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87" name="Line 27">
            <a:extLst>
              <a:ext uri="{FF2B5EF4-FFF2-40B4-BE49-F238E27FC236}">
                <a16:creationId xmlns:a16="http://schemas.microsoft.com/office/drawing/2014/main" id="{4D678C31-840E-FAE6-9B65-1ECCE7B992FC}"/>
              </a:ext>
            </a:extLst>
          </p:cNvPr>
          <p:cNvSpPr>
            <a:spLocks noChangeShapeType="1"/>
          </p:cNvSpPr>
          <p:nvPr/>
        </p:nvSpPr>
        <p:spPr bwMode="auto">
          <a:xfrm>
            <a:off x="8923339" y="5494338"/>
            <a:ext cx="936625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88" name="Line 28">
            <a:extLst>
              <a:ext uri="{FF2B5EF4-FFF2-40B4-BE49-F238E27FC236}">
                <a16:creationId xmlns:a16="http://schemas.microsoft.com/office/drawing/2014/main" id="{0F001F7E-924D-E3EB-AE93-8120C1CDCD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5688" y="5494339"/>
            <a:ext cx="0" cy="28733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89" name="Line 29">
            <a:extLst>
              <a:ext uri="{FF2B5EF4-FFF2-40B4-BE49-F238E27FC236}">
                <a16:creationId xmlns:a16="http://schemas.microsoft.com/office/drawing/2014/main" id="{A60524EC-5618-0E62-19B3-8946C65A2E0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7350" y="5494339"/>
            <a:ext cx="0" cy="28733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90" name="Line 30">
            <a:extLst>
              <a:ext uri="{FF2B5EF4-FFF2-40B4-BE49-F238E27FC236}">
                <a16:creationId xmlns:a16="http://schemas.microsoft.com/office/drawing/2014/main" id="{2EA6C8A8-7017-1FB8-2A68-BA9505D1367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39013" y="5494339"/>
            <a:ext cx="0" cy="28733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91" name="Line 31">
            <a:extLst>
              <a:ext uri="{FF2B5EF4-FFF2-40B4-BE49-F238E27FC236}">
                <a16:creationId xmlns:a16="http://schemas.microsoft.com/office/drawing/2014/main" id="{B178C7AA-A99E-3CDC-2E8B-8110BB2A171E}"/>
              </a:ext>
            </a:extLst>
          </p:cNvPr>
          <p:cNvSpPr>
            <a:spLocks noChangeShapeType="1"/>
          </p:cNvSpPr>
          <p:nvPr/>
        </p:nvSpPr>
        <p:spPr bwMode="auto">
          <a:xfrm>
            <a:off x="9212263" y="5494339"/>
            <a:ext cx="0" cy="28733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92" name="Line 32">
            <a:extLst>
              <a:ext uri="{FF2B5EF4-FFF2-40B4-BE49-F238E27FC236}">
                <a16:creationId xmlns:a16="http://schemas.microsoft.com/office/drawing/2014/main" id="{87E79B1F-84FC-3BF7-6725-30225FB36D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3526" y="5781675"/>
            <a:ext cx="7559675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93" name="Rectangle 33">
            <a:extLst>
              <a:ext uri="{FF2B5EF4-FFF2-40B4-BE49-F238E27FC236}">
                <a16:creationId xmlns:a16="http://schemas.microsoft.com/office/drawing/2014/main" id="{608F38DF-E044-DA46-6C1C-405D5ED94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551" y="5494338"/>
            <a:ext cx="815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</a:p>
        </p:txBody>
      </p:sp>
      <p:sp>
        <p:nvSpPr>
          <p:cNvPr id="629794" name="Line 34">
            <a:extLst>
              <a:ext uri="{FF2B5EF4-FFF2-40B4-BE49-F238E27FC236}">
                <a16:creationId xmlns:a16="http://schemas.microsoft.com/office/drawing/2014/main" id="{D81D1E96-58A4-65CC-7036-E1A4D6F9D8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2089" y="3694113"/>
            <a:ext cx="7559675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95" name="Line 35">
            <a:extLst>
              <a:ext uri="{FF2B5EF4-FFF2-40B4-BE49-F238E27FC236}">
                <a16:creationId xmlns:a16="http://schemas.microsoft.com/office/drawing/2014/main" id="{7B1FC7D9-17EA-7026-2996-544C01641A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5325" y="3694113"/>
            <a:ext cx="0" cy="57626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96" name="Line 36">
            <a:extLst>
              <a:ext uri="{FF2B5EF4-FFF2-40B4-BE49-F238E27FC236}">
                <a16:creationId xmlns:a16="http://schemas.microsoft.com/office/drawing/2014/main" id="{6E6D5C2D-5500-19D4-32A3-04B09BD93B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1950" y="3694113"/>
            <a:ext cx="0" cy="57626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97" name="Line 37">
            <a:extLst>
              <a:ext uri="{FF2B5EF4-FFF2-40B4-BE49-F238E27FC236}">
                <a16:creationId xmlns:a16="http://schemas.microsoft.com/office/drawing/2014/main" id="{1BE2ADAB-5F0A-F14C-EF09-32B556E7097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6988" y="3694113"/>
            <a:ext cx="0" cy="57626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98" name="Line 38">
            <a:extLst>
              <a:ext uri="{FF2B5EF4-FFF2-40B4-BE49-F238E27FC236}">
                <a16:creationId xmlns:a16="http://schemas.microsoft.com/office/drawing/2014/main" id="{19C624D5-4F4C-2D91-6AA4-CC525FD0FC2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3613" y="3694113"/>
            <a:ext cx="0" cy="57626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799" name="Line 39">
            <a:extLst>
              <a:ext uri="{FF2B5EF4-FFF2-40B4-BE49-F238E27FC236}">
                <a16:creationId xmlns:a16="http://schemas.microsoft.com/office/drawing/2014/main" id="{C801A670-FEB9-0657-3B21-526620A54FE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80238" y="3694113"/>
            <a:ext cx="0" cy="57626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00" name="Line 40">
            <a:extLst>
              <a:ext uri="{FF2B5EF4-FFF2-40B4-BE49-F238E27FC236}">
                <a16:creationId xmlns:a16="http://schemas.microsoft.com/office/drawing/2014/main" id="{8FD5F727-ED5D-9090-47C1-3CDA315A84BE}"/>
              </a:ext>
            </a:extLst>
          </p:cNvPr>
          <p:cNvSpPr>
            <a:spLocks noChangeShapeType="1"/>
          </p:cNvSpPr>
          <p:nvPr/>
        </p:nvSpPr>
        <p:spPr bwMode="auto">
          <a:xfrm>
            <a:off x="7915275" y="3694113"/>
            <a:ext cx="0" cy="57626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01" name="Line 41">
            <a:extLst>
              <a:ext uri="{FF2B5EF4-FFF2-40B4-BE49-F238E27FC236}">
                <a16:creationId xmlns:a16="http://schemas.microsoft.com/office/drawing/2014/main" id="{4CF4F6F9-70E5-E9AA-7C8F-ED5FE7791570}"/>
              </a:ext>
            </a:extLst>
          </p:cNvPr>
          <p:cNvSpPr>
            <a:spLocks noChangeShapeType="1"/>
          </p:cNvSpPr>
          <p:nvPr/>
        </p:nvSpPr>
        <p:spPr bwMode="auto">
          <a:xfrm>
            <a:off x="8851900" y="3694113"/>
            <a:ext cx="0" cy="57626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02" name="Line 42">
            <a:extLst>
              <a:ext uri="{FF2B5EF4-FFF2-40B4-BE49-F238E27FC236}">
                <a16:creationId xmlns:a16="http://schemas.microsoft.com/office/drawing/2014/main" id="{84BD4AB2-A85A-99C7-6794-EE4AB66F9306}"/>
              </a:ext>
            </a:extLst>
          </p:cNvPr>
          <p:cNvSpPr>
            <a:spLocks noChangeShapeType="1"/>
          </p:cNvSpPr>
          <p:nvPr/>
        </p:nvSpPr>
        <p:spPr bwMode="auto">
          <a:xfrm>
            <a:off x="9788525" y="3694113"/>
            <a:ext cx="0" cy="57626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03" name="Rectangle 43">
            <a:extLst>
              <a:ext uri="{FF2B5EF4-FFF2-40B4-BE49-F238E27FC236}">
                <a16:creationId xmlns:a16="http://schemas.microsoft.com/office/drawing/2014/main" id="{73AD7265-5D7E-CA74-BEB5-E49EA909A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8339" y="3478213"/>
            <a:ext cx="815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</a:p>
        </p:txBody>
      </p:sp>
      <p:sp>
        <p:nvSpPr>
          <p:cNvPr id="629804" name="Line 44">
            <a:extLst>
              <a:ext uri="{FF2B5EF4-FFF2-40B4-BE49-F238E27FC236}">
                <a16:creationId xmlns:a16="http://schemas.microsoft.com/office/drawing/2014/main" id="{091C3C0B-D795-1C22-AF71-CBA5BD9B29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788526" y="5278439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05" name="Line 45">
            <a:extLst>
              <a:ext uri="{FF2B5EF4-FFF2-40B4-BE49-F238E27FC236}">
                <a16:creationId xmlns:a16="http://schemas.microsoft.com/office/drawing/2014/main" id="{0A8F3BEE-F183-6933-D94E-825FDCE4CA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51901" y="5278439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06" name="Line 46">
            <a:extLst>
              <a:ext uri="{FF2B5EF4-FFF2-40B4-BE49-F238E27FC236}">
                <a16:creationId xmlns:a16="http://schemas.microsoft.com/office/drawing/2014/main" id="{8A04992C-7B42-2756-BF82-FE32A6DFE0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16864" y="5278439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07" name="Line 47">
            <a:extLst>
              <a:ext uri="{FF2B5EF4-FFF2-40B4-BE49-F238E27FC236}">
                <a16:creationId xmlns:a16="http://schemas.microsoft.com/office/drawing/2014/main" id="{3D5F9FAF-0295-1B53-28FE-D4FCBFCD0B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80239" y="5278439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08" name="Line 48">
            <a:extLst>
              <a:ext uri="{FF2B5EF4-FFF2-40B4-BE49-F238E27FC236}">
                <a16:creationId xmlns:a16="http://schemas.microsoft.com/office/drawing/2014/main" id="{75F604E8-A91D-8B9A-F400-CDC07E5996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43614" y="5278439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09" name="Line 49">
            <a:extLst>
              <a:ext uri="{FF2B5EF4-FFF2-40B4-BE49-F238E27FC236}">
                <a16:creationId xmlns:a16="http://schemas.microsoft.com/office/drawing/2014/main" id="{59120674-136C-1D8B-FDF1-03BA529727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06989" y="5278439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10" name="Line 50">
            <a:extLst>
              <a:ext uri="{FF2B5EF4-FFF2-40B4-BE49-F238E27FC236}">
                <a16:creationId xmlns:a16="http://schemas.microsoft.com/office/drawing/2014/main" id="{768559A8-6B62-C394-A101-B2F1AEABCA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71951" y="5278439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11" name="Line 51">
            <a:extLst>
              <a:ext uri="{FF2B5EF4-FFF2-40B4-BE49-F238E27FC236}">
                <a16:creationId xmlns:a16="http://schemas.microsoft.com/office/drawing/2014/main" id="{01DBC898-82AC-1C0A-B52A-6EE594D450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326" y="5278439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12" name="Line 52">
            <a:extLst>
              <a:ext uri="{FF2B5EF4-FFF2-40B4-BE49-F238E27FC236}">
                <a16:creationId xmlns:a16="http://schemas.microsoft.com/office/drawing/2014/main" id="{DCA0891B-9AF6-374A-D452-059255DBCD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717089" y="3981451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13" name="Line 53">
            <a:extLst>
              <a:ext uri="{FF2B5EF4-FFF2-40B4-BE49-F238E27FC236}">
                <a16:creationId xmlns:a16="http://schemas.microsoft.com/office/drawing/2014/main" id="{86A9B9A6-33E1-5867-3DD9-6DF53F0217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80464" y="3981451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14" name="Line 54">
            <a:extLst>
              <a:ext uri="{FF2B5EF4-FFF2-40B4-BE49-F238E27FC236}">
                <a16:creationId xmlns:a16="http://schemas.microsoft.com/office/drawing/2014/main" id="{25EB729E-205A-F52A-83DE-530C3A9BD3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5426" y="3981451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15" name="Line 55">
            <a:extLst>
              <a:ext uri="{FF2B5EF4-FFF2-40B4-BE49-F238E27FC236}">
                <a16:creationId xmlns:a16="http://schemas.microsoft.com/office/drawing/2014/main" id="{FFA027A2-E3E7-D19E-4D2C-E43474695A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08801" y="3981451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16" name="Line 56">
            <a:extLst>
              <a:ext uri="{FF2B5EF4-FFF2-40B4-BE49-F238E27FC236}">
                <a16:creationId xmlns:a16="http://schemas.microsoft.com/office/drawing/2014/main" id="{D986C795-F4BE-1316-09A5-6906D0D030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72176" y="3981451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17" name="Line 57">
            <a:extLst>
              <a:ext uri="{FF2B5EF4-FFF2-40B4-BE49-F238E27FC236}">
                <a16:creationId xmlns:a16="http://schemas.microsoft.com/office/drawing/2014/main" id="{C17525F0-7653-5037-0760-9B8DD5F472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35551" y="3981451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18" name="Line 58">
            <a:extLst>
              <a:ext uri="{FF2B5EF4-FFF2-40B4-BE49-F238E27FC236}">
                <a16:creationId xmlns:a16="http://schemas.microsoft.com/office/drawing/2014/main" id="{A3C77174-3920-0329-E641-EBBE0BC11B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00514" y="3981451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19" name="Line 59">
            <a:extLst>
              <a:ext uri="{FF2B5EF4-FFF2-40B4-BE49-F238E27FC236}">
                <a16:creationId xmlns:a16="http://schemas.microsoft.com/office/drawing/2014/main" id="{9EC410D3-B51C-A2F7-6B15-A2F1750C51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63889" y="3981451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20" name="Line 60">
            <a:extLst>
              <a:ext uri="{FF2B5EF4-FFF2-40B4-BE49-F238E27FC236}">
                <a16:creationId xmlns:a16="http://schemas.microsoft.com/office/drawing/2014/main" id="{152957C3-6675-264A-9B3D-8A7B466CC8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8563" y="3189289"/>
            <a:ext cx="0" cy="15128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21" name="Line 61">
            <a:extLst>
              <a:ext uri="{FF2B5EF4-FFF2-40B4-BE49-F238E27FC236}">
                <a16:creationId xmlns:a16="http://schemas.microsoft.com/office/drawing/2014/main" id="{40CCB3B6-0D03-1C0C-EE11-0AD789C60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7126" y="4989513"/>
            <a:ext cx="144463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22" name="Line 62">
            <a:extLst>
              <a:ext uri="{FF2B5EF4-FFF2-40B4-BE49-F238E27FC236}">
                <a16:creationId xmlns:a16="http://schemas.microsoft.com/office/drawing/2014/main" id="{D55E0EA3-EC3B-75B7-30DF-25D05D6844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8788" y="4989513"/>
            <a:ext cx="144462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23" name="Line 63">
            <a:extLst>
              <a:ext uri="{FF2B5EF4-FFF2-40B4-BE49-F238E27FC236}">
                <a16:creationId xmlns:a16="http://schemas.microsoft.com/office/drawing/2014/main" id="{34CEACC8-5AE4-8925-4975-34AEA3AD3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0451" y="4989513"/>
            <a:ext cx="144463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24" name="Line 64">
            <a:extLst>
              <a:ext uri="{FF2B5EF4-FFF2-40B4-BE49-F238E27FC236}">
                <a16:creationId xmlns:a16="http://schemas.microsoft.com/office/drawing/2014/main" id="{9DA4B864-F10B-E4ED-1CE9-E437285A24B9}"/>
              </a:ext>
            </a:extLst>
          </p:cNvPr>
          <p:cNvSpPr>
            <a:spLocks noChangeShapeType="1"/>
          </p:cNvSpPr>
          <p:nvPr/>
        </p:nvSpPr>
        <p:spPr bwMode="auto">
          <a:xfrm>
            <a:off x="9283701" y="4989513"/>
            <a:ext cx="144463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25" name="Line 65">
            <a:extLst>
              <a:ext uri="{FF2B5EF4-FFF2-40B4-BE49-F238E27FC236}">
                <a16:creationId xmlns:a16="http://schemas.microsoft.com/office/drawing/2014/main" id="{EFD0170B-3A1A-A7D7-FD86-2A8B1DF2BF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1813" y="3189289"/>
            <a:ext cx="0" cy="15128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26" name="Line 66">
            <a:extLst>
              <a:ext uri="{FF2B5EF4-FFF2-40B4-BE49-F238E27FC236}">
                <a16:creationId xmlns:a16="http://schemas.microsoft.com/office/drawing/2014/main" id="{A95C2C7C-3186-4422-FABD-34E64F35741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83475" y="3189289"/>
            <a:ext cx="0" cy="15128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27" name="Line 67">
            <a:extLst>
              <a:ext uri="{FF2B5EF4-FFF2-40B4-BE49-F238E27FC236}">
                <a16:creationId xmlns:a16="http://schemas.microsoft.com/office/drawing/2014/main" id="{6180BC65-4E58-E015-68C0-FA7893328B6F}"/>
              </a:ext>
            </a:extLst>
          </p:cNvPr>
          <p:cNvSpPr>
            <a:spLocks noChangeShapeType="1"/>
          </p:cNvSpPr>
          <p:nvPr/>
        </p:nvSpPr>
        <p:spPr bwMode="auto">
          <a:xfrm>
            <a:off x="9355138" y="3189289"/>
            <a:ext cx="0" cy="15128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28" name="Line 68">
            <a:extLst>
              <a:ext uri="{FF2B5EF4-FFF2-40B4-BE49-F238E27FC236}">
                <a16:creationId xmlns:a16="http://schemas.microsoft.com/office/drawing/2014/main" id="{6BF56C9B-347F-0B36-18EB-63C2CB36E856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8563" y="4989513"/>
            <a:ext cx="0" cy="10080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29" name="Line 69">
            <a:extLst>
              <a:ext uri="{FF2B5EF4-FFF2-40B4-BE49-F238E27FC236}">
                <a16:creationId xmlns:a16="http://schemas.microsoft.com/office/drawing/2014/main" id="{B2846014-CC7D-5809-16FA-9C762E903D04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1813" y="4989513"/>
            <a:ext cx="0" cy="10080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30" name="Line 70">
            <a:extLst>
              <a:ext uri="{FF2B5EF4-FFF2-40B4-BE49-F238E27FC236}">
                <a16:creationId xmlns:a16="http://schemas.microsoft.com/office/drawing/2014/main" id="{A6EA06CB-F036-AD14-F6A1-98A5A80F39A9}"/>
              </a:ext>
            </a:extLst>
          </p:cNvPr>
          <p:cNvSpPr>
            <a:spLocks noChangeShapeType="1"/>
          </p:cNvSpPr>
          <p:nvPr/>
        </p:nvSpPr>
        <p:spPr bwMode="auto">
          <a:xfrm>
            <a:off x="7483475" y="4989513"/>
            <a:ext cx="0" cy="10080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31" name="Line 71">
            <a:extLst>
              <a:ext uri="{FF2B5EF4-FFF2-40B4-BE49-F238E27FC236}">
                <a16:creationId xmlns:a16="http://schemas.microsoft.com/office/drawing/2014/main" id="{AFD75AE3-3790-BC8E-82EA-ED51A9439782}"/>
              </a:ext>
            </a:extLst>
          </p:cNvPr>
          <p:cNvSpPr>
            <a:spLocks noChangeShapeType="1"/>
          </p:cNvSpPr>
          <p:nvPr/>
        </p:nvSpPr>
        <p:spPr bwMode="auto">
          <a:xfrm>
            <a:off x="9355138" y="4989513"/>
            <a:ext cx="0" cy="10080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32" name="Line 72">
            <a:extLst>
              <a:ext uri="{FF2B5EF4-FFF2-40B4-BE49-F238E27FC236}">
                <a16:creationId xmlns:a16="http://schemas.microsoft.com/office/drawing/2014/main" id="{8EF08096-3540-2AB8-C982-B5481CFCBC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3526" y="5997575"/>
            <a:ext cx="7559675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29833" name="Rectangle 73">
            <a:extLst>
              <a:ext uri="{FF2B5EF4-FFF2-40B4-BE49-F238E27FC236}">
                <a16:creationId xmlns:a16="http://schemas.microsoft.com/office/drawing/2014/main" id="{ECCBAD1B-1E81-C1AB-1134-5CF9B03C3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9789" y="2895601"/>
            <a:ext cx="6492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</a:p>
        </p:txBody>
      </p:sp>
      <p:sp>
        <p:nvSpPr>
          <p:cNvPr id="629834" name="Rectangle 74">
            <a:extLst>
              <a:ext uri="{FF2B5EF4-FFF2-40B4-BE49-F238E27FC236}">
                <a16:creationId xmlns:a16="http://schemas.microsoft.com/office/drawing/2014/main" id="{5994F4A4-AFA4-2B74-EC71-BD42C4D3D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5825" y="5781676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/WE</a:t>
            </a:r>
          </a:p>
        </p:txBody>
      </p:sp>
      <p:sp>
        <p:nvSpPr>
          <p:cNvPr id="629835" name="Rectangle 75">
            <a:extLst>
              <a:ext uri="{FF2B5EF4-FFF2-40B4-BE49-F238E27FC236}">
                <a16:creationId xmlns:a16="http://schemas.microsoft.com/office/drawing/2014/main" id="{41547696-79E2-943A-59AC-18982F2DD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1450" y="2895601"/>
            <a:ext cx="649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</a:p>
        </p:txBody>
      </p:sp>
      <p:sp>
        <p:nvSpPr>
          <p:cNvPr id="629836" name="Rectangle 76">
            <a:extLst>
              <a:ext uri="{FF2B5EF4-FFF2-40B4-BE49-F238E27FC236}">
                <a16:creationId xmlns:a16="http://schemas.microsoft.com/office/drawing/2014/main" id="{20F95BAA-203E-A4F8-3B9D-965DC119E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4550" y="2901951"/>
            <a:ext cx="649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</a:p>
        </p:txBody>
      </p:sp>
      <p:sp>
        <p:nvSpPr>
          <p:cNvPr id="629837" name="Rectangle 77">
            <a:extLst>
              <a:ext uri="{FF2B5EF4-FFF2-40B4-BE49-F238E27FC236}">
                <a16:creationId xmlns:a16="http://schemas.microsoft.com/office/drawing/2014/main" id="{483C8497-CD93-80A1-F945-D272D75E1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6364" y="2901951"/>
            <a:ext cx="6492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</a:t>
            </a:r>
          </a:p>
        </p:txBody>
      </p:sp>
      <p:sp>
        <p:nvSpPr>
          <p:cNvPr id="15438" name="Rectangle 78">
            <a:extLst>
              <a:ext uri="{FF2B5EF4-FFF2-40B4-BE49-F238E27FC236}">
                <a16:creationId xmlns:a16="http://schemas.microsoft.com/office/drawing/2014/main" id="{1DEC4731-E04A-D666-C4A0-3576F7418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200" y="1143001"/>
            <a:ext cx="1017588" cy="3968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</a:p>
        </p:txBody>
      </p:sp>
      <p:sp>
        <p:nvSpPr>
          <p:cNvPr id="15439" name="Rectangle 79">
            <a:extLst>
              <a:ext uri="{FF2B5EF4-FFF2-40B4-BE49-F238E27FC236}">
                <a16:creationId xmlns:a16="http://schemas.microsoft.com/office/drawing/2014/main" id="{937AC766-96E9-1A5E-05C3-46347EDB81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325" y="1568451"/>
            <a:ext cx="1017588" cy="3968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</a:p>
        </p:txBody>
      </p:sp>
      <p:sp>
        <p:nvSpPr>
          <p:cNvPr id="15440" name="Rectangle 80">
            <a:extLst>
              <a:ext uri="{FF2B5EF4-FFF2-40B4-BE49-F238E27FC236}">
                <a16:creationId xmlns:a16="http://schemas.microsoft.com/office/drawing/2014/main" id="{D57D3D35-3529-B20D-303B-C4CB21F54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8739" y="1143001"/>
            <a:ext cx="1017587" cy="3968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</a:p>
        </p:txBody>
      </p:sp>
      <p:sp>
        <p:nvSpPr>
          <p:cNvPr id="15441" name="Rectangle 81">
            <a:extLst>
              <a:ext uri="{FF2B5EF4-FFF2-40B4-BE49-F238E27FC236}">
                <a16:creationId xmlns:a16="http://schemas.microsoft.com/office/drawing/2014/main" id="{B8650B36-0735-8058-DF68-CBF6CC30A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5864" y="1576389"/>
            <a:ext cx="1017587" cy="3968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</a:p>
        </p:txBody>
      </p:sp>
      <p:sp>
        <p:nvSpPr>
          <p:cNvPr id="15442" name="Rectangle 82">
            <a:extLst>
              <a:ext uri="{FF2B5EF4-FFF2-40B4-BE49-F238E27FC236}">
                <a16:creationId xmlns:a16="http://schemas.microsoft.com/office/drawing/2014/main" id="{78604C34-984F-C67A-E15E-E93FEC2BB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6814" y="1143001"/>
            <a:ext cx="1017587" cy="3968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</a:p>
        </p:txBody>
      </p:sp>
      <p:sp>
        <p:nvSpPr>
          <p:cNvPr id="15443" name="Rectangle 83">
            <a:extLst>
              <a:ext uri="{FF2B5EF4-FFF2-40B4-BE49-F238E27FC236}">
                <a16:creationId xmlns:a16="http://schemas.microsoft.com/office/drawing/2014/main" id="{0CC229C1-FEDF-7165-43A8-F30D79C99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3939" y="1568451"/>
            <a:ext cx="1017587" cy="3968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</a:p>
        </p:txBody>
      </p:sp>
      <p:sp>
        <p:nvSpPr>
          <p:cNvPr id="15444" name="Rectangle 84">
            <a:extLst>
              <a:ext uri="{FF2B5EF4-FFF2-40B4-BE49-F238E27FC236}">
                <a16:creationId xmlns:a16="http://schemas.microsoft.com/office/drawing/2014/main" id="{03F57A2B-98F2-DD1D-6C3A-D59E43D791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2350" y="1143001"/>
            <a:ext cx="1017588" cy="3968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</a:p>
        </p:txBody>
      </p:sp>
      <p:sp>
        <p:nvSpPr>
          <p:cNvPr id="15445" name="Rectangle 85">
            <a:extLst>
              <a:ext uri="{FF2B5EF4-FFF2-40B4-BE49-F238E27FC236}">
                <a16:creationId xmlns:a16="http://schemas.microsoft.com/office/drawing/2014/main" id="{5760C646-0291-08BA-B312-987436E67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9475" y="1576389"/>
            <a:ext cx="1017588" cy="3968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</a:p>
        </p:txBody>
      </p:sp>
      <p:sp>
        <p:nvSpPr>
          <p:cNvPr id="15446" name="Rectangle 86">
            <a:extLst>
              <a:ext uri="{FF2B5EF4-FFF2-40B4-BE49-F238E27FC236}">
                <a16:creationId xmlns:a16="http://schemas.microsoft.com/office/drawing/2014/main" id="{709D2BFA-40AB-2F1D-5FCE-7A5A6A7D8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325" y="2008189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1K×8</a:t>
            </a:r>
          </a:p>
        </p:txBody>
      </p:sp>
      <p:sp>
        <p:nvSpPr>
          <p:cNvPr id="15447" name="Rectangle 87">
            <a:extLst>
              <a:ext uri="{FF2B5EF4-FFF2-40B4-BE49-F238E27FC236}">
                <a16:creationId xmlns:a16="http://schemas.microsoft.com/office/drawing/2014/main" id="{C5E6C438-1E86-6BD0-0048-4D6940FC0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5864" y="2016126"/>
            <a:ext cx="1017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1K×8</a:t>
            </a:r>
          </a:p>
        </p:txBody>
      </p:sp>
      <p:sp>
        <p:nvSpPr>
          <p:cNvPr id="15448" name="Rectangle 88">
            <a:extLst>
              <a:ext uri="{FF2B5EF4-FFF2-40B4-BE49-F238E27FC236}">
                <a16:creationId xmlns:a16="http://schemas.microsoft.com/office/drawing/2014/main" id="{74A63A07-BEDA-E3A1-D623-976ACA1D7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3939" y="2008189"/>
            <a:ext cx="1017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1K×8</a:t>
            </a:r>
          </a:p>
        </p:txBody>
      </p:sp>
      <p:sp>
        <p:nvSpPr>
          <p:cNvPr id="15449" name="Rectangle 89">
            <a:extLst>
              <a:ext uri="{FF2B5EF4-FFF2-40B4-BE49-F238E27FC236}">
                <a16:creationId xmlns:a16="http://schemas.microsoft.com/office/drawing/2014/main" id="{B018EB96-67D0-0ED2-CFEF-ED805CF14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9475" y="2016126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1K×8</a:t>
            </a:r>
          </a:p>
        </p:txBody>
      </p:sp>
      <p:sp>
        <p:nvSpPr>
          <p:cNvPr id="15450" name="Rectangle 90">
            <a:extLst>
              <a:ext uri="{FF2B5EF4-FFF2-40B4-BE49-F238E27FC236}">
                <a16:creationId xmlns:a16="http://schemas.microsoft.com/office/drawing/2014/main" id="{90239BD1-2011-1E54-5416-59A932FF8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5400" y="1143001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4K×8</a:t>
            </a:r>
          </a:p>
        </p:txBody>
      </p:sp>
      <p:sp>
        <p:nvSpPr>
          <p:cNvPr id="15451" name="Text Box 91">
            <a:extLst>
              <a:ext uri="{FF2B5EF4-FFF2-40B4-BE49-F238E27FC236}">
                <a16:creationId xmlns:a16="http://schemas.microsoft.com/office/drawing/2014/main" id="{4E09DDCF-DA59-7A79-4983-FA369272A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355726"/>
            <a:ext cx="13541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两片并联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四组串联</a:t>
            </a:r>
          </a:p>
        </p:txBody>
      </p:sp>
      <p:sp>
        <p:nvSpPr>
          <p:cNvPr id="15452" name="Rectangle 92">
            <a:extLst>
              <a:ext uri="{FF2B5EF4-FFF2-40B4-BE49-F238E27FC236}">
                <a16:creationId xmlns:a16="http://schemas.microsoft.com/office/drawing/2014/main" id="{078297D3-7D47-D800-22A4-AF84117A5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713" y="332582"/>
            <a:ext cx="388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位字扩展</a:t>
            </a:r>
          </a:p>
        </p:txBody>
      </p:sp>
      <p:sp>
        <p:nvSpPr>
          <p:cNvPr id="629853" name="Rectangle 93">
            <a:extLst>
              <a:ext uri="{FF2B5EF4-FFF2-40B4-BE49-F238E27FC236}">
                <a16:creationId xmlns:a16="http://schemas.microsoft.com/office/drawing/2014/main" id="{C1F6BA93-2399-1D69-15AB-98D988CEA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909888"/>
            <a:ext cx="984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70F7E02E-9828-94FB-3332-75BBCA383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4901" y="1006477"/>
            <a:ext cx="9874155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例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：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CPU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有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条地址线（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20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15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~ A</a:t>
            </a:r>
            <a:r>
              <a:rPr kumimoji="0" lang="en-US" altLang="zh-CN" sz="20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），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数据线（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20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~ D</a:t>
            </a:r>
            <a:r>
              <a:rPr kumimoji="0" lang="en-US" altLang="zh-CN" sz="20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），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/MREQ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为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CPU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访问主存的控制信号（低电平有效），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/WE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为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CPU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发出的读写控制信号（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/WE=0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写，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/WE=1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读）。现有存储芯片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2114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1K*4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 要扩展为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2KB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内存，扩展后，存储单元的地址范围是：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2000H ~ 27FFH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，片选信号采用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全译码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方式，通过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3-8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译码器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给出。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试画出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CPU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与主存及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3-8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译码器之间信号线的连接。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解：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所需要的芯片数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=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M*N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m*n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            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=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2K*8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1K*4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= 2*2 = 4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80688C2-79C3-E80C-520E-E0A515B12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876801"/>
            <a:ext cx="865188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9F9D735B-1632-6728-65A2-98D29A2A5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3975" y="4892676"/>
            <a:ext cx="865188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0EAB66CF-3AC0-7EFE-8F69-7F8460360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3939" y="4876801"/>
            <a:ext cx="865187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2C82B478-5E2C-AC1B-7987-8ADFC7E31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8339" y="4886326"/>
            <a:ext cx="865187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1K×4</a:t>
            </a:r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2B10600C-4F35-9CF0-93AE-64CFE133B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339" y="5246688"/>
            <a:ext cx="8651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1K×8</a:t>
            </a:r>
          </a:p>
        </p:txBody>
      </p:sp>
      <p:sp>
        <p:nvSpPr>
          <p:cNvPr id="20488" name="Rectangle 8">
            <a:extLst>
              <a:ext uri="{FF2B5EF4-FFF2-40B4-BE49-F238E27FC236}">
                <a16:creationId xmlns:a16="http://schemas.microsoft.com/office/drawing/2014/main" id="{7BB3C392-00C9-5DD6-48E8-72EC9574E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0500" y="5246688"/>
            <a:ext cx="8651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1K×8</a:t>
            </a:r>
          </a:p>
        </p:txBody>
      </p:sp>
      <p:sp>
        <p:nvSpPr>
          <p:cNvPr id="20489" name="Line 9">
            <a:extLst>
              <a:ext uri="{FF2B5EF4-FFF2-40B4-BE49-F238E27FC236}">
                <a16:creationId xmlns:a16="http://schemas.microsoft.com/office/drawing/2014/main" id="{AD20E5BF-3E57-8568-546D-70CF0BB23BF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3775" y="5540376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0490" name="Line 10">
            <a:extLst>
              <a:ext uri="{FF2B5EF4-FFF2-40B4-BE49-F238E27FC236}">
                <a16:creationId xmlns:a16="http://schemas.microsoft.com/office/drawing/2014/main" id="{C26C2CC2-57F1-6C07-8D82-9E1D25E3242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45325" y="5540376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0491" name="Rectangle 12">
            <a:extLst>
              <a:ext uri="{FF2B5EF4-FFF2-40B4-BE49-F238E27FC236}">
                <a16:creationId xmlns:a16="http://schemas.microsoft.com/office/drawing/2014/main" id="{0A50F653-2E9B-A349-5851-BA416A3BA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7514" y="5443538"/>
            <a:ext cx="8651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2K×8</a:t>
            </a:r>
          </a:p>
        </p:txBody>
      </p:sp>
      <p:sp>
        <p:nvSpPr>
          <p:cNvPr id="20492" name="Line 14">
            <a:extLst>
              <a:ext uri="{FF2B5EF4-FFF2-40B4-BE49-F238E27FC236}">
                <a16:creationId xmlns:a16="http://schemas.microsoft.com/office/drawing/2014/main" id="{DB21768E-2C8C-035F-2C9E-45E08944ACE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81025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0493" name="Rectangle 15">
            <a:extLst>
              <a:ext uri="{FF2B5EF4-FFF2-40B4-BE49-F238E27FC236}">
                <a16:creationId xmlns:a16="http://schemas.microsoft.com/office/drawing/2014/main" id="{888D5177-3B9C-6A31-8D5E-3987F3D46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9" y="6096000"/>
            <a:ext cx="861060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的地址范围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：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 0000 0000 ~ 11 1111 1111 = 000~3FF = 3FF</a:t>
            </a:r>
          </a:p>
        </p:txBody>
      </p:sp>
      <p:sp>
        <p:nvSpPr>
          <p:cNvPr id="20494" name="Rectangle 16">
            <a:extLst>
              <a:ext uri="{FF2B5EF4-FFF2-40B4-BE49-F238E27FC236}">
                <a16:creationId xmlns:a16="http://schemas.microsoft.com/office/drawing/2014/main" id="{C49D00EF-E2D6-5266-16DE-BC0CECB9F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973" y="133352"/>
            <a:ext cx="601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主存取器与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CPU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的连接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5" name="Line 55">
            <a:extLst>
              <a:ext uri="{FF2B5EF4-FFF2-40B4-BE49-F238E27FC236}">
                <a16:creationId xmlns:a16="http://schemas.microsoft.com/office/drawing/2014/main" id="{4D11F0A7-5BA4-BD30-893A-5C3E1D5D51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32400" y="3276601"/>
            <a:ext cx="3987800" cy="174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842" name="Line 82">
            <a:extLst>
              <a:ext uri="{FF2B5EF4-FFF2-40B4-BE49-F238E27FC236}">
                <a16:creationId xmlns:a16="http://schemas.microsoft.com/office/drawing/2014/main" id="{71BB7227-1D4A-8887-3962-B1E93A3BC5A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2209800"/>
            <a:ext cx="381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814" name="Line 54">
            <a:extLst>
              <a:ext uri="{FF2B5EF4-FFF2-40B4-BE49-F238E27FC236}">
                <a16:creationId xmlns:a16="http://schemas.microsoft.com/office/drawing/2014/main" id="{08C369C4-0716-06E4-7D1C-78275EA40A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05400" y="3429000"/>
            <a:ext cx="1320800" cy="79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62" name="Rectangle 2">
            <a:extLst>
              <a:ext uri="{FF2B5EF4-FFF2-40B4-BE49-F238E27FC236}">
                <a16:creationId xmlns:a16="http://schemas.microsoft.com/office/drawing/2014/main" id="{5E0CB434-33F4-F11A-F1A6-D3A9880DE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502151"/>
            <a:ext cx="1143000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1K*4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-2500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01763" name="Rectangle 3">
            <a:extLst>
              <a:ext uri="{FF2B5EF4-FFF2-40B4-BE49-F238E27FC236}">
                <a16:creationId xmlns:a16="http://schemas.microsoft.com/office/drawing/2014/main" id="{D2493511-2643-A5C6-0463-100B18ACE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7798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01767" name="Line 7">
            <a:extLst>
              <a:ext uri="{FF2B5EF4-FFF2-40B4-BE49-F238E27FC236}">
                <a16:creationId xmlns:a16="http://schemas.microsoft.com/office/drawing/2014/main" id="{69F15192-3D05-3F31-6E1D-ADD925335E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1" y="4933950"/>
            <a:ext cx="287739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68" name="Line 8">
            <a:extLst>
              <a:ext uri="{FF2B5EF4-FFF2-40B4-BE49-F238E27FC236}">
                <a16:creationId xmlns:a16="http://schemas.microsoft.com/office/drawing/2014/main" id="{90B3CF75-C027-9C64-62C6-ACD3E4CFCD9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9712" y="4933950"/>
            <a:ext cx="216297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69" name="Line 9">
            <a:extLst>
              <a:ext uri="{FF2B5EF4-FFF2-40B4-BE49-F238E27FC236}">
                <a16:creationId xmlns:a16="http://schemas.microsoft.com/office/drawing/2014/main" id="{6032A05A-264D-D158-6D7A-AC5B8334DC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26263" y="5438775"/>
            <a:ext cx="0" cy="5905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70" name="Line 10">
            <a:extLst>
              <a:ext uri="{FF2B5EF4-FFF2-40B4-BE49-F238E27FC236}">
                <a16:creationId xmlns:a16="http://schemas.microsoft.com/office/drawing/2014/main" id="{89C840C5-E9F3-FA40-2372-F258F3AFCF61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7525" y="5438775"/>
            <a:ext cx="0" cy="28733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71" name="Line 11">
            <a:extLst>
              <a:ext uri="{FF2B5EF4-FFF2-40B4-BE49-F238E27FC236}">
                <a16:creationId xmlns:a16="http://schemas.microsoft.com/office/drawing/2014/main" id="{4BF205A0-EA97-B912-7118-3001E7989B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2800" y="5715000"/>
            <a:ext cx="49530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72" name="Line 12">
            <a:extLst>
              <a:ext uri="{FF2B5EF4-FFF2-40B4-BE49-F238E27FC236}">
                <a16:creationId xmlns:a16="http://schemas.microsoft.com/office/drawing/2014/main" id="{00ABB72D-7FE5-72CB-DEBC-4E20975224A1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1675" y="5453063"/>
            <a:ext cx="0" cy="5905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73" name="Line 13">
            <a:extLst>
              <a:ext uri="{FF2B5EF4-FFF2-40B4-BE49-F238E27FC236}">
                <a16:creationId xmlns:a16="http://schemas.microsoft.com/office/drawing/2014/main" id="{7E793C69-4221-F409-65B8-3498985F98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05800" y="5410200"/>
            <a:ext cx="0" cy="304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74" name="Line 14">
            <a:extLst>
              <a:ext uri="{FF2B5EF4-FFF2-40B4-BE49-F238E27FC236}">
                <a16:creationId xmlns:a16="http://schemas.microsoft.com/office/drawing/2014/main" id="{8A22EFAA-2744-2E8D-A721-4FE6D098FC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6019800"/>
            <a:ext cx="63246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75" name="Line 15">
            <a:extLst>
              <a:ext uri="{FF2B5EF4-FFF2-40B4-BE49-F238E27FC236}">
                <a16:creationId xmlns:a16="http://schemas.microsoft.com/office/drawing/2014/main" id="{220C01AF-744D-DA72-A67A-7AC540A43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038600"/>
            <a:ext cx="62484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76" name="Line 16">
            <a:extLst>
              <a:ext uri="{FF2B5EF4-FFF2-40B4-BE49-F238E27FC236}">
                <a16:creationId xmlns:a16="http://schemas.microsoft.com/office/drawing/2014/main" id="{056368DF-6436-2ED1-3F84-A6AA8753BE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26088" y="4038600"/>
            <a:ext cx="36512" cy="4635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77" name="Line 17">
            <a:extLst>
              <a:ext uri="{FF2B5EF4-FFF2-40B4-BE49-F238E27FC236}">
                <a16:creationId xmlns:a16="http://schemas.microsoft.com/office/drawing/2014/main" id="{520257C6-07D9-BEFC-8AFD-868771BCA8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4826" y="4038600"/>
            <a:ext cx="3175" cy="4635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78" name="Line 18">
            <a:extLst>
              <a:ext uri="{FF2B5EF4-FFF2-40B4-BE49-F238E27FC236}">
                <a16:creationId xmlns:a16="http://schemas.microsoft.com/office/drawing/2014/main" id="{CBAA63C5-663B-C798-759D-6C383FE732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66126" y="4038600"/>
            <a:ext cx="15875" cy="4635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79" name="Line 19">
            <a:extLst>
              <a:ext uri="{FF2B5EF4-FFF2-40B4-BE49-F238E27FC236}">
                <a16:creationId xmlns:a16="http://schemas.microsoft.com/office/drawing/2014/main" id="{30670DCF-2BA2-0FE8-2CE4-FEFB63383C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580564" y="4038600"/>
            <a:ext cx="20637" cy="4635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80" name="Line 20">
            <a:extLst>
              <a:ext uri="{FF2B5EF4-FFF2-40B4-BE49-F238E27FC236}">
                <a16:creationId xmlns:a16="http://schemas.microsoft.com/office/drawing/2014/main" id="{436633F5-2AD1-7E05-C3B7-BEA9F76FC4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520239" y="5510214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81" name="Line 21">
            <a:extLst>
              <a:ext uri="{FF2B5EF4-FFF2-40B4-BE49-F238E27FC236}">
                <a16:creationId xmlns:a16="http://schemas.microsoft.com/office/drawing/2014/main" id="{B6C2E75D-C57F-8372-5FD2-6A2BEB75B2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29600" y="5530850"/>
            <a:ext cx="184150" cy="317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82" name="Line 22">
            <a:extLst>
              <a:ext uri="{FF2B5EF4-FFF2-40B4-BE49-F238E27FC236}">
                <a16:creationId xmlns:a16="http://schemas.microsoft.com/office/drawing/2014/main" id="{CCA40E97-805E-6251-16E7-5985AF1A7B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42126" y="5486400"/>
            <a:ext cx="168275" cy="1206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83" name="Line 23">
            <a:extLst>
              <a:ext uri="{FF2B5EF4-FFF2-40B4-BE49-F238E27FC236}">
                <a16:creationId xmlns:a16="http://schemas.microsoft.com/office/drawing/2014/main" id="{99124296-F5E9-D055-8F73-24C26FEFA8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26089" y="5510214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84" name="Line 24">
            <a:extLst>
              <a:ext uri="{FF2B5EF4-FFF2-40B4-BE49-F238E27FC236}">
                <a16:creationId xmlns:a16="http://schemas.microsoft.com/office/drawing/2014/main" id="{8407223F-744F-8923-F127-43F4062563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509126" y="4213226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85" name="Line 25">
            <a:extLst>
              <a:ext uri="{FF2B5EF4-FFF2-40B4-BE49-F238E27FC236}">
                <a16:creationId xmlns:a16="http://schemas.microsoft.com/office/drawing/2014/main" id="{5E9DBE03-625A-098C-BF53-9A12C9FA2E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05801" y="4213226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86" name="Line 26">
            <a:extLst>
              <a:ext uri="{FF2B5EF4-FFF2-40B4-BE49-F238E27FC236}">
                <a16:creationId xmlns:a16="http://schemas.microsoft.com/office/drawing/2014/main" id="{D7B67B6B-9858-D720-0DC9-F2587D97AD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83389" y="4213226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87" name="Line 27">
            <a:extLst>
              <a:ext uri="{FF2B5EF4-FFF2-40B4-BE49-F238E27FC236}">
                <a16:creationId xmlns:a16="http://schemas.microsoft.com/office/drawing/2014/main" id="{7D5A7BDA-09CF-11FD-14B0-6D7C1E1A96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54651" y="4213226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88" name="Line 28">
            <a:extLst>
              <a:ext uri="{FF2B5EF4-FFF2-40B4-BE49-F238E27FC236}">
                <a16:creationId xmlns:a16="http://schemas.microsoft.com/office/drawing/2014/main" id="{37939F81-1C6B-9FD4-431B-4A6AE2C1F77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21438" y="3436939"/>
            <a:ext cx="0" cy="15128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89" name="Line 29">
            <a:extLst>
              <a:ext uri="{FF2B5EF4-FFF2-40B4-BE49-F238E27FC236}">
                <a16:creationId xmlns:a16="http://schemas.microsoft.com/office/drawing/2014/main" id="{1D9BFF4F-040B-0335-C9F1-1736446A6A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1" y="5221288"/>
            <a:ext cx="177799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90" name="Line 30">
            <a:extLst>
              <a:ext uri="{FF2B5EF4-FFF2-40B4-BE49-F238E27FC236}">
                <a16:creationId xmlns:a16="http://schemas.microsoft.com/office/drawing/2014/main" id="{2B9ADFAF-BE0A-0923-719B-2A6DDB6A32C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39238" y="5221288"/>
            <a:ext cx="216302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91" name="Line 31">
            <a:extLst>
              <a:ext uri="{FF2B5EF4-FFF2-40B4-BE49-F238E27FC236}">
                <a16:creationId xmlns:a16="http://schemas.microsoft.com/office/drawing/2014/main" id="{54D88E57-7020-CFC5-6FF8-7FD134C4983D}"/>
              </a:ext>
            </a:extLst>
          </p:cNvPr>
          <p:cNvSpPr>
            <a:spLocks noChangeShapeType="1"/>
          </p:cNvSpPr>
          <p:nvPr/>
        </p:nvSpPr>
        <p:spPr bwMode="auto">
          <a:xfrm>
            <a:off x="9220200" y="3294063"/>
            <a:ext cx="0" cy="16557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92" name="Line 32">
            <a:extLst>
              <a:ext uri="{FF2B5EF4-FFF2-40B4-BE49-F238E27FC236}">
                <a16:creationId xmlns:a16="http://schemas.microsoft.com/office/drawing/2014/main" id="{3A6907C6-0694-4458-EFA3-521BA571CB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21438" y="5221289"/>
            <a:ext cx="0" cy="123983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93" name="Line 33">
            <a:extLst>
              <a:ext uri="{FF2B5EF4-FFF2-40B4-BE49-F238E27FC236}">
                <a16:creationId xmlns:a16="http://schemas.microsoft.com/office/drawing/2014/main" id="{057CCF3C-B638-1AA4-85F9-E768E8A984F3}"/>
              </a:ext>
            </a:extLst>
          </p:cNvPr>
          <p:cNvSpPr>
            <a:spLocks noChangeShapeType="1"/>
          </p:cNvSpPr>
          <p:nvPr/>
        </p:nvSpPr>
        <p:spPr bwMode="auto">
          <a:xfrm>
            <a:off x="9212263" y="5221289"/>
            <a:ext cx="0" cy="123983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94" name="Line 34">
            <a:extLst>
              <a:ext uri="{FF2B5EF4-FFF2-40B4-BE49-F238E27FC236}">
                <a16:creationId xmlns:a16="http://schemas.microsoft.com/office/drawing/2014/main" id="{A76A4499-E89E-7C27-9E18-2E59D0DDE11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6477000"/>
            <a:ext cx="70104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795" name="Rectangle 35">
            <a:extLst>
              <a:ext uri="{FF2B5EF4-FFF2-40B4-BE49-F238E27FC236}">
                <a16:creationId xmlns:a16="http://schemas.microsoft.com/office/drawing/2014/main" id="{84AFA254-138F-32F6-12B2-82BD89530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6514" y="3443288"/>
            <a:ext cx="6492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</a:p>
        </p:txBody>
      </p:sp>
      <p:sp>
        <p:nvSpPr>
          <p:cNvPr id="501796" name="Rectangle 36">
            <a:extLst>
              <a:ext uri="{FF2B5EF4-FFF2-40B4-BE49-F238E27FC236}">
                <a16:creationId xmlns:a16="http://schemas.microsoft.com/office/drawing/2014/main" id="{A52054F8-8900-F220-4968-1177F2CA1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0200" y="3221038"/>
            <a:ext cx="6492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</a:p>
        </p:txBody>
      </p:sp>
      <p:sp>
        <p:nvSpPr>
          <p:cNvPr id="501797" name="Rectangle 37">
            <a:extLst>
              <a:ext uri="{FF2B5EF4-FFF2-40B4-BE49-F238E27FC236}">
                <a16:creationId xmlns:a16="http://schemas.microsoft.com/office/drawing/2014/main" id="{3A1F26E2-6D6C-5FCE-F3C1-A13FD1360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3413" y="2141539"/>
            <a:ext cx="1439862" cy="410368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CPU</a:t>
            </a:r>
          </a:p>
        </p:txBody>
      </p:sp>
      <p:sp>
        <p:nvSpPr>
          <p:cNvPr id="501798" name="Rectangle 38">
            <a:extLst>
              <a:ext uri="{FF2B5EF4-FFF2-40B4-BE49-F238E27FC236}">
                <a16:creationId xmlns:a16="http://schemas.microsoft.com/office/drawing/2014/main" id="{816EA9AF-1EE4-F3B8-6F52-1B0B9709C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1" y="3824288"/>
            <a:ext cx="8226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</a:p>
        </p:txBody>
      </p:sp>
      <p:sp>
        <p:nvSpPr>
          <p:cNvPr id="501799" name="Rectangle 39">
            <a:extLst>
              <a:ext uri="{FF2B5EF4-FFF2-40B4-BE49-F238E27FC236}">
                <a16:creationId xmlns:a16="http://schemas.microsoft.com/office/drawing/2014/main" id="{180F599D-F141-6ED7-7811-DD97E54EB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1" y="5715000"/>
            <a:ext cx="8226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</a:p>
        </p:txBody>
      </p:sp>
      <p:sp>
        <p:nvSpPr>
          <p:cNvPr id="501800" name="Rectangle 40">
            <a:extLst>
              <a:ext uri="{FF2B5EF4-FFF2-40B4-BE49-F238E27FC236}">
                <a16:creationId xmlns:a16="http://schemas.microsoft.com/office/drawing/2014/main" id="{796AF0A7-A841-6ABF-C012-6F05E9A09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1" y="5881688"/>
            <a:ext cx="6206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/WE</a:t>
            </a:r>
          </a:p>
        </p:txBody>
      </p:sp>
      <p:sp>
        <p:nvSpPr>
          <p:cNvPr id="501801" name="Rectangle 41">
            <a:extLst>
              <a:ext uri="{FF2B5EF4-FFF2-40B4-BE49-F238E27FC236}">
                <a16:creationId xmlns:a16="http://schemas.microsoft.com/office/drawing/2014/main" id="{65B8AB39-93E4-6481-FCD8-5BEEA911F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0" y="2141538"/>
            <a:ext cx="1397000" cy="16684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3-8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译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码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器</a:t>
            </a:r>
          </a:p>
        </p:txBody>
      </p:sp>
      <p:sp>
        <p:nvSpPr>
          <p:cNvPr id="501803" name="Rectangle 43">
            <a:extLst>
              <a:ext uri="{FF2B5EF4-FFF2-40B4-BE49-F238E27FC236}">
                <a16:creationId xmlns:a16="http://schemas.microsoft.com/office/drawing/2014/main" id="{701BF5C3-73F2-DF19-29AF-E71C84FF1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1" y="2970214"/>
            <a:ext cx="5175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</a:t>
            </a:r>
          </a:p>
        </p:txBody>
      </p:sp>
      <p:sp>
        <p:nvSpPr>
          <p:cNvPr id="501804" name="Rectangle 44">
            <a:extLst>
              <a:ext uri="{FF2B5EF4-FFF2-40B4-BE49-F238E27FC236}">
                <a16:creationId xmlns:a16="http://schemas.microsoft.com/office/drawing/2014/main" id="{2490AE06-3179-8154-49C6-24F81264A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1239" y="2133601"/>
            <a:ext cx="484187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/Y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/Y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/Y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</a:p>
        </p:txBody>
      </p:sp>
      <p:sp>
        <p:nvSpPr>
          <p:cNvPr id="501807" name="Line 47">
            <a:extLst>
              <a:ext uri="{FF2B5EF4-FFF2-40B4-BE49-F238E27FC236}">
                <a16:creationId xmlns:a16="http://schemas.microsoft.com/office/drawing/2014/main" id="{FE4D1D49-70DE-B1E3-2CA0-B19926DBEB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733800"/>
            <a:ext cx="584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808" name="Text Box 48">
            <a:extLst>
              <a:ext uri="{FF2B5EF4-FFF2-40B4-BE49-F238E27FC236}">
                <a16:creationId xmlns:a16="http://schemas.microsoft.com/office/drawing/2014/main" id="{C6C20880-6BC7-A562-6903-7D9300A03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1" y="2133600"/>
            <a:ext cx="9412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/MREQ</a:t>
            </a:r>
          </a:p>
        </p:txBody>
      </p:sp>
      <p:sp>
        <p:nvSpPr>
          <p:cNvPr id="501809" name="Line 49">
            <a:extLst>
              <a:ext uri="{FF2B5EF4-FFF2-40B4-BE49-F238E27FC236}">
                <a16:creationId xmlns:a16="http://schemas.microsoft.com/office/drawing/2014/main" id="{0FDB61FB-D27B-1F55-01AA-2A4BECF47B5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1852614"/>
            <a:ext cx="0" cy="2889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810" name="Line 50">
            <a:extLst>
              <a:ext uri="{FF2B5EF4-FFF2-40B4-BE49-F238E27FC236}">
                <a16:creationId xmlns:a16="http://schemas.microsoft.com/office/drawing/2014/main" id="{2132E3DC-9F86-E801-1BC2-B2B11801FB6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1828800"/>
            <a:ext cx="1371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816" name="Line 56">
            <a:extLst>
              <a:ext uri="{FF2B5EF4-FFF2-40B4-BE49-F238E27FC236}">
                <a16:creationId xmlns:a16="http://schemas.microsoft.com/office/drawing/2014/main" id="{1F672E75-DC44-9BB9-A1F9-3D28300D39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6245225"/>
            <a:ext cx="0" cy="2159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817" name="Rectangle 57">
            <a:extLst>
              <a:ext uri="{FF2B5EF4-FFF2-40B4-BE49-F238E27FC236}">
                <a16:creationId xmlns:a16="http://schemas.microsoft.com/office/drawing/2014/main" id="{8BFFFDC6-9877-A7DF-7124-4D5FF509C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1" y="5381625"/>
            <a:ext cx="8226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</a:p>
        </p:txBody>
      </p:sp>
      <p:sp>
        <p:nvSpPr>
          <p:cNvPr id="22578" name="Rectangle 58">
            <a:extLst>
              <a:ext uri="{FF2B5EF4-FFF2-40B4-BE49-F238E27FC236}">
                <a16:creationId xmlns:a16="http://schemas.microsoft.com/office/drawing/2014/main" id="{0A4E6592-E880-3485-FE7B-536605531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81001"/>
            <a:ext cx="510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2.4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、主存储器与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CPU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的连接</a:t>
            </a:r>
          </a:p>
        </p:txBody>
      </p:sp>
      <p:sp>
        <p:nvSpPr>
          <p:cNvPr id="501813" name="Rectangle 53">
            <a:extLst>
              <a:ext uri="{FF2B5EF4-FFF2-40B4-BE49-F238E27FC236}">
                <a16:creationId xmlns:a16="http://schemas.microsoft.com/office/drawing/2014/main" id="{9693B3E2-6EC5-9402-E97A-E3F8EC96D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52400"/>
            <a:ext cx="8915400" cy="1373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地址范围    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2000 ~ 27FF: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001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0 00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00 0000 0000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~ 001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0 01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11 1111 1111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         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15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14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13 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12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 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…     </a:t>
            </a:r>
            <a:r>
              <a:rPr kumimoji="0" lang="en-US" altLang="zh-CN" sz="1800" b="1" i="0" u="none" strike="noStrike" kern="1200" cap="none" spc="0" normalizeH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A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-25000" noProof="0" dirty="0">
              <a:ln>
                <a:noFill/>
              </a:ln>
              <a:solidFill>
                <a:srgbClr val="0563C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第一组地址 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2000 ~ 23FF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：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001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0 00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00 0000 0000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~ 001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0 00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11 1111 1111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第二组地址 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2400 ~ 27FF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：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001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0 01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00 0000 0000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~ 001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0 01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11 1111 1111</a:t>
            </a:r>
          </a:p>
        </p:txBody>
      </p:sp>
      <p:sp>
        <p:nvSpPr>
          <p:cNvPr id="501819" name="Rectangle 59">
            <a:extLst>
              <a:ext uri="{FF2B5EF4-FFF2-40B4-BE49-F238E27FC236}">
                <a16:creationId xmlns:a16="http://schemas.microsoft.com/office/drawing/2014/main" id="{95B360F7-B37C-7081-632B-FCE6D2FC3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2400" y="4495801"/>
            <a:ext cx="1143000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~A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1K*4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~D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01820" name="Rectangle 60">
            <a:extLst>
              <a:ext uri="{FF2B5EF4-FFF2-40B4-BE49-F238E27FC236}">
                <a16:creationId xmlns:a16="http://schemas.microsoft.com/office/drawing/2014/main" id="{63DE6C76-6441-2B49-8F3A-6C1DFC244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6713" y="4502151"/>
            <a:ext cx="1143000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1K*4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-2500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01821" name="Rectangle 61">
            <a:extLst>
              <a:ext uri="{FF2B5EF4-FFF2-40B4-BE49-F238E27FC236}">
                <a16:creationId xmlns:a16="http://schemas.microsoft.com/office/drawing/2014/main" id="{63052742-0C07-5D62-FA45-106E8CE50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4495801"/>
            <a:ext cx="1143000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1K*4</a:t>
            </a:r>
            <a:endParaRPr kumimoji="0" lang="en-US" altLang="zh-CN" sz="16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-2500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01827" name="Text Box 67">
            <a:extLst>
              <a:ext uri="{FF2B5EF4-FFF2-40B4-BE49-F238E27FC236}">
                <a16:creationId xmlns:a16="http://schemas.microsoft.com/office/drawing/2014/main" id="{92B621C9-CD1B-3794-6A70-1AD3606A8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048000"/>
            <a:ext cx="3302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</a:p>
        </p:txBody>
      </p:sp>
      <p:sp>
        <p:nvSpPr>
          <p:cNvPr id="501828" name="Text Box 68">
            <a:extLst>
              <a:ext uri="{FF2B5EF4-FFF2-40B4-BE49-F238E27FC236}">
                <a16:creationId xmlns:a16="http://schemas.microsoft.com/office/drawing/2014/main" id="{56777A58-1892-0C24-16FB-64373D775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1" y="3443288"/>
            <a:ext cx="5693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000</a:t>
            </a:r>
          </a:p>
        </p:txBody>
      </p:sp>
      <p:sp>
        <p:nvSpPr>
          <p:cNvPr id="501829" name="Text Box 69">
            <a:extLst>
              <a:ext uri="{FF2B5EF4-FFF2-40B4-BE49-F238E27FC236}">
                <a16:creationId xmlns:a16="http://schemas.microsoft.com/office/drawing/2014/main" id="{A5DDEC2B-3DAB-3AC9-FB39-533F4ED92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3276601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001</a:t>
            </a:r>
          </a:p>
        </p:txBody>
      </p:sp>
      <p:sp>
        <p:nvSpPr>
          <p:cNvPr id="501830" name="Text Box 70">
            <a:extLst>
              <a:ext uri="{FF2B5EF4-FFF2-40B4-BE49-F238E27FC236}">
                <a16:creationId xmlns:a16="http://schemas.microsoft.com/office/drawing/2014/main" id="{9A7C5A72-1A8F-4E0E-4456-EFA714DF2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2850" y="2057400"/>
            <a:ext cx="32656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：说明低电平有效，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CS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输入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，表示选中芯片。</a:t>
            </a:r>
          </a:p>
        </p:txBody>
      </p:sp>
      <p:sp>
        <p:nvSpPr>
          <p:cNvPr id="501831" name="Rectangle 71">
            <a:extLst>
              <a:ext uri="{FF2B5EF4-FFF2-40B4-BE49-F238E27FC236}">
                <a16:creationId xmlns:a16="http://schemas.microsoft.com/office/drawing/2014/main" id="{2539BD32-2D16-DFAC-94C3-0A3A61C6D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057400"/>
            <a:ext cx="420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G</a:t>
            </a:r>
            <a:r>
              <a:rPr kumimoji="1" lang="en-US" altLang="zh-CN" sz="16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</a:p>
        </p:txBody>
      </p:sp>
      <p:sp>
        <p:nvSpPr>
          <p:cNvPr id="501832" name="Rectangle 72">
            <a:extLst>
              <a:ext uri="{FF2B5EF4-FFF2-40B4-BE49-F238E27FC236}">
                <a16:creationId xmlns:a16="http://schemas.microsoft.com/office/drawing/2014/main" id="{72003428-E67A-01A0-C876-98578657C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400300"/>
            <a:ext cx="5222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G</a:t>
            </a:r>
            <a:r>
              <a:rPr kumimoji="1" lang="en-US" altLang="zh-CN" sz="16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2A</a:t>
            </a:r>
          </a:p>
        </p:txBody>
      </p:sp>
      <p:sp>
        <p:nvSpPr>
          <p:cNvPr id="501833" name="Rectangle 73">
            <a:extLst>
              <a:ext uri="{FF2B5EF4-FFF2-40B4-BE49-F238E27FC236}">
                <a16:creationId xmlns:a16="http://schemas.microsoft.com/office/drawing/2014/main" id="{C6153E8E-CA4B-4F0A-3D52-DCE3F08EB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705100"/>
            <a:ext cx="5222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G</a:t>
            </a:r>
            <a:r>
              <a:rPr kumimoji="1" lang="en-US" altLang="zh-CN" sz="16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2B</a:t>
            </a:r>
          </a:p>
        </p:txBody>
      </p:sp>
      <p:sp>
        <p:nvSpPr>
          <p:cNvPr id="501834" name="Line 74">
            <a:extLst>
              <a:ext uri="{FF2B5EF4-FFF2-40B4-BE49-F238E27FC236}">
                <a16:creationId xmlns:a16="http://schemas.microsoft.com/office/drawing/2014/main" id="{1C75A21E-07C5-DD7D-FF7B-1A6B3B10E1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438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835" name="Line 75">
            <a:extLst>
              <a:ext uri="{FF2B5EF4-FFF2-40B4-BE49-F238E27FC236}">
                <a16:creationId xmlns:a16="http://schemas.microsoft.com/office/drawing/2014/main" id="{C0DCF021-17F8-F0F7-25AC-547B25314F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743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836" name="Rectangle 76">
            <a:extLst>
              <a:ext uri="{FF2B5EF4-FFF2-40B4-BE49-F238E27FC236}">
                <a16:creationId xmlns:a16="http://schemas.microsoft.com/office/drawing/2014/main" id="{E04ACED7-31AB-8081-2CDE-A806A9F47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5276" y="2057400"/>
            <a:ext cx="51752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13</a:t>
            </a:r>
          </a:p>
        </p:txBody>
      </p:sp>
      <p:sp>
        <p:nvSpPr>
          <p:cNvPr id="501837" name="Line 77">
            <a:extLst>
              <a:ext uri="{FF2B5EF4-FFF2-40B4-BE49-F238E27FC236}">
                <a16:creationId xmlns:a16="http://schemas.microsoft.com/office/drawing/2014/main" id="{8A29FE09-CE19-5D34-FF1F-25438C6A44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286000"/>
            <a:ext cx="228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839" name="Line 79">
            <a:extLst>
              <a:ext uri="{FF2B5EF4-FFF2-40B4-BE49-F238E27FC236}">
                <a16:creationId xmlns:a16="http://schemas.microsoft.com/office/drawing/2014/main" id="{BEEF9FE2-A15C-5787-8A21-9C711F84B24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505200"/>
            <a:ext cx="584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840" name="Line 80">
            <a:extLst>
              <a:ext uri="{FF2B5EF4-FFF2-40B4-BE49-F238E27FC236}">
                <a16:creationId xmlns:a16="http://schemas.microsoft.com/office/drawing/2014/main" id="{EF96905A-27D5-FABF-FC2C-C5125AEA55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276600"/>
            <a:ext cx="584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841" name="Line 81">
            <a:extLst>
              <a:ext uri="{FF2B5EF4-FFF2-40B4-BE49-F238E27FC236}">
                <a16:creationId xmlns:a16="http://schemas.microsoft.com/office/drawing/2014/main" id="{5EF8C184-5CF1-D59D-A2BD-E04668565AB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590800"/>
            <a:ext cx="0" cy="304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843" name="Line 83">
            <a:extLst>
              <a:ext uri="{FF2B5EF4-FFF2-40B4-BE49-F238E27FC236}">
                <a16:creationId xmlns:a16="http://schemas.microsoft.com/office/drawing/2014/main" id="{26AE66C1-2601-23B1-14EE-734A1CDD14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590800"/>
            <a:ext cx="228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844" name="Line 84">
            <a:extLst>
              <a:ext uri="{FF2B5EF4-FFF2-40B4-BE49-F238E27FC236}">
                <a16:creationId xmlns:a16="http://schemas.microsoft.com/office/drawing/2014/main" id="{A36D0578-4868-A3EA-EFC2-A3474E9951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895600"/>
            <a:ext cx="381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845" name="Line 85">
            <a:extLst>
              <a:ext uri="{FF2B5EF4-FFF2-40B4-BE49-F238E27FC236}">
                <a16:creationId xmlns:a16="http://schemas.microsoft.com/office/drawing/2014/main" id="{8AF8E3F2-B5D7-6EE4-8D87-CA51EF95E9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819400"/>
            <a:ext cx="381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846" name="Line 86">
            <a:extLst>
              <a:ext uri="{FF2B5EF4-FFF2-40B4-BE49-F238E27FC236}">
                <a16:creationId xmlns:a16="http://schemas.microsoft.com/office/drawing/2014/main" id="{EFBC3C46-1F5A-9647-B8A6-BB1C24FF1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2209800"/>
            <a:ext cx="0" cy="609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847" name="Line 87">
            <a:extLst>
              <a:ext uri="{FF2B5EF4-FFF2-40B4-BE49-F238E27FC236}">
                <a16:creationId xmlns:a16="http://schemas.microsoft.com/office/drawing/2014/main" id="{D0FAE2AD-27FA-68A4-FCF4-3F99195E3F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1828800"/>
            <a:ext cx="0" cy="685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848" name="Line 88">
            <a:extLst>
              <a:ext uri="{FF2B5EF4-FFF2-40B4-BE49-F238E27FC236}">
                <a16:creationId xmlns:a16="http://schemas.microsoft.com/office/drawing/2014/main" id="{39EB953A-819C-C5D5-AE97-31AE35EA32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514600"/>
            <a:ext cx="381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01849" name="Oval 89">
            <a:extLst>
              <a:ext uri="{FF2B5EF4-FFF2-40B4-BE49-F238E27FC236}">
                <a16:creationId xmlns:a16="http://schemas.microsoft.com/office/drawing/2014/main" id="{F48A41B8-5142-B877-1CA4-835612A2D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3138" y="2217738"/>
            <a:ext cx="144462" cy="144462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6">
            <a:extLst>
              <a:ext uri="{FF2B5EF4-FFF2-40B4-BE49-F238E27FC236}">
                <a16:creationId xmlns:a16="http://schemas.microsoft.com/office/drawing/2014/main" id="{D03BBDA2-F8A2-CE66-6E38-5CDD0B77E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9648" y="916676"/>
            <a:ext cx="8305800" cy="557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例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：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CPU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有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条地址线（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20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15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~ A</a:t>
            </a:r>
            <a:r>
              <a:rPr kumimoji="0" lang="en-US" altLang="zh-CN" sz="20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），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条数据线（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20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~ D</a:t>
            </a:r>
            <a:r>
              <a:rPr kumimoji="0" lang="en-US" altLang="zh-CN" sz="20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/MREQ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作为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CPU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访问主存的控制信号（低电平有效），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/WE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作为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CPU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发出的读写控制信号（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/WE=0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写，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/WE=1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读）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现有芯片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1K*4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RAM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），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4K*8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RAM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），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2K*8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ROM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片选信号采用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全译码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方式由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3-8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译码器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给出。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试画出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CPU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与主存及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3-8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译码器之间的信号线连接。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要求：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）主存单元地址分配如下：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       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6000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H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~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67FF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H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为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系统程序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区（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ROM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       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6800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H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~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6BFF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H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为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用户程序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区（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RAM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  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）合理选择芯片，说明各选几片？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  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试画出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CPU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与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3-8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译码器及存储芯片的连接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解：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因为，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地址范围决定了存储器的容量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。所以：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ROM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的地址范围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：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67FF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H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- 6000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H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=7FFH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个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2K*8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RAM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的地址范围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：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6BFF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H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- 6800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H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=3FFH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个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1K*8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经分析，需要一片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ROM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2K*8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），两片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RAM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1K*4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</a:t>
            </a:r>
          </a:p>
        </p:txBody>
      </p:sp>
      <p:sp>
        <p:nvSpPr>
          <p:cNvPr id="23555" name="Rectangle 8">
            <a:extLst>
              <a:ext uri="{FF2B5EF4-FFF2-40B4-BE49-F238E27FC236}">
                <a16:creationId xmlns:a16="http://schemas.microsoft.com/office/drawing/2014/main" id="{F15A26F3-C756-4BE5-A8A5-5F24FFF5C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46" y="212724"/>
            <a:ext cx="6705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solidFill>
                  <a:srgbClr val="ED7D31"/>
                </a:solidFill>
                <a:latin typeface="Times New Roman" panose="02020603050405020304" pitchFamily="18" charset="0"/>
              </a:rPr>
              <a:t>主存储器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与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CPU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连接举例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123" name="Line 51">
            <a:extLst>
              <a:ext uri="{FF2B5EF4-FFF2-40B4-BE49-F238E27FC236}">
                <a16:creationId xmlns:a16="http://schemas.microsoft.com/office/drawing/2014/main" id="{106E8AE7-39DD-EFA4-1ADA-3A6F75FCF9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32400" y="2743201"/>
            <a:ext cx="1778000" cy="174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80" name="Line 108">
            <a:extLst>
              <a:ext uri="{FF2B5EF4-FFF2-40B4-BE49-F238E27FC236}">
                <a16:creationId xmlns:a16="http://schemas.microsoft.com/office/drawing/2014/main" id="{83F12BC3-CB66-78A1-D85D-215242A017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533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81" name="Line 109">
            <a:extLst>
              <a:ext uri="{FF2B5EF4-FFF2-40B4-BE49-F238E27FC236}">
                <a16:creationId xmlns:a16="http://schemas.microsoft.com/office/drawing/2014/main" id="{B8C29009-0726-655C-CC57-CE45859926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819400"/>
            <a:ext cx="381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82" name="Line 110">
            <a:extLst>
              <a:ext uri="{FF2B5EF4-FFF2-40B4-BE49-F238E27FC236}">
                <a16:creationId xmlns:a16="http://schemas.microsoft.com/office/drawing/2014/main" id="{DE61CC6B-B2B5-2769-F586-4EDDCAEEB9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0" cy="609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78" name="Line 106">
            <a:extLst>
              <a:ext uri="{FF2B5EF4-FFF2-40B4-BE49-F238E27FC236}">
                <a16:creationId xmlns:a16="http://schemas.microsoft.com/office/drawing/2014/main" id="{9E5F6496-E807-F001-20BF-D7C4282B8E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514600"/>
            <a:ext cx="4572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15" name="Line 43">
            <a:extLst>
              <a:ext uri="{FF2B5EF4-FFF2-40B4-BE49-F238E27FC236}">
                <a16:creationId xmlns:a16="http://schemas.microsoft.com/office/drawing/2014/main" id="{0E8DFC76-DCBB-4ED5-3B43-028FF7860C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352800"/>
            <a:ext cx="812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14" name="Line 42">
            <a:extLst>
              <a:ext uri="{FF2B5EF4-FFF2-40B4-BE49-F238E27FC236}">
                <a16:creationId xmlns:a16="http://schemas.microsoft.com/office/drawing/2014/main" id="{62D77753-CD3C-3820-EFD7-AB4D222F86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048000"/>
            <a:ext cx="812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16" name="Line 44">
            <a:extLst>
              <a:ext uri="{FF2B5EF4-FFF2-40B4-BE49-F238E27FC236}">
                <a16:creationId xmlns:a16="http://schemas.microsoft.com/office/drawing/2014/main" id="{284D4C94-712C-A0D5-606C-265883B232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581400"/>
            <a:ext cx="736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20" name="Line 48">
            <a:extLst>
              <a:ext uri="{FF2B5EF4-FFF2-40B4-BE49-F238E27FC236}">
                <a16:creationId xmlns:a16="http://schemas.microsoft.com/office/drawing/2014/main" id="{2EC19BB2-DCBE-7335-99FD-B5C65E8257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1828800"/>
            <a:ext cx="0" cy="762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77" name="Line 105">
            <a:extLst>
              <a:ext uri="{FF2B5EF4-FFF2-40B4-BE49-F238E27FC236}">
                <a16:creationId xmlns:a16="http://schemas.microsoft.com/office/drawing/2014/main" id="{39CB809A-4918-0FD6-54A3-41C6A7D431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514600"/>
            <a:ext cx="0" cy="304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79" name="Line 107">
            <a:extLst>
              <a:ext uri="{FF2B5EF4-FFF2-40B4-BE49-F238E27FC236}">
                <a16:creationId xmlns:a16="http://schemas.microsoft.com/office/drawing/2014/main" id="{6D2478C5-7A42-E0F7-BA14-7533515291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2819400"/>
            <a:ext cx="381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83" name="Line 111">
            <a:extLst>
              <a:ext uri="{FF2B5EF4-FFF2-40B4-BE49-F238E27FC236}">
                <a16:creationId xmlns:a16="http://schemas.microsoft.com/office/drawing/2014/main" id="{4BF73366-BF08-D193-66A2-F30F632112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2590800"/>
            <a:ext cx="381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083" name="Line 11">
            <a:extLst>
              <a:ext uri="{FF2B5EF4-FFF2-40B4-BE49-F238E27FC236}">
                <a16:creationId xmlns:a16="http://schemas.microsoft.com/office/drawing/2014/main" id="{B3BEA2AA-8CD2-D3D4-32F2-5AC849F924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5943600"/>
            <a:ext cx="5410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06" name="Rectangle 34">
            <a:extLst>
              <a:ext uri="{FF2B5EF4-FFF2-40B4-BE49-F238E27FC236}">
                <a16:creationId xmlns:a16="http://schemas.microsoft.com/office/drawing/2014/main" id="{A134D87A-A59B-64E8-7E16-1B6EAEC9B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1013" y="2141539"/>
            <a:ext cx="1439862" cy="410368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CPU</a:t>
            </a:r>
          </a:p>
        </p:txBody>
      </p:sp>
      <p:grpSp>
        <p:nvGrpSpPr>
          <p:cNvPr id="2" name="Group 83">
            <a:extLst>
              <a:ext uri="{FF2B5EF4-FFF2-40B4-BE49-F238E27FC236}">
                <a16:creationId xmlns:a16="http://schemas.microsoft.com/office/drawing/2014/main" id="{397EC09D-C37C-D3AD-1CA5-5D95B5DDFBB5}"/>
              </a:ext>
            </a:extLst>
          </p:cNvPr>
          <p:cNvGrpSpPr>
            <a:grpSpLocks/>
          </p:cNvGrpSpPr>
          <p:nvPr/>
        </p:nvGrpSpPr>
        <p:grpSpPr bwMode="auto">
          <a:xfrm>
            <a:off x="6934200" y="2590800"/>
            <a:ext cx="1335088" cy="838200"/>
            <a:chOff x="4032" y="1632"/>
            <a:chExt cx="841" cy="533"/>
          </a:xfrm>
        </p:grpSpPr>
        <p:grpSp>
          <p:nvGrpSpPr>
            <p:cNvPr id="24654" name="Group 70">
              <a:extLst>
                <a:ext uri="{FF2B5EF4-FFF2-40B4-BE49-F238E27FC236}">
                  <a16:creationId xmlns:a16="http://schemas.microsoft.com/office/drawing/2014/main" id="{1CDDBD68-1537-DE78-90A4-F28AECE7FE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32" y="1632"/>
              <a:ext cx="768" cy="533"/>
              <a:chOff x="221" y="2448"/>
              <a:chExt cx="655" cy="485"/>
            </a:xfrm>
          </p:grpSpPr>
          <p:sp>
            <p:nvSpPr>
              <p:cNvPr id="24659" name="Line 71">
                <a:extLst>
                  <a:ext uri="{FF2B5EF4-FFF2-40B4-BE49-F238E27FC236}">
                    <a16:creationId xmlns:a16="http://schemas.microsoft.com/office/drawing/2014/main" id="{E3079F64-B4B2-94F8-7F65-D315F83043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2540"/>
                <a:ext cx="328" cy="1"/>
              </a:xfrm>
              <a:prstGeom prst="line">
                <a:avLst/>
              </a:prstGeom>
              <a:noFill/>
              <a:ln w="33338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24660" name="Line 72">
                <a:extLst>
                  <a:ext uri="{FF2B5EF4-FFF2-40B4-BE49-F238E27FC236}">
                    <a16:creationId xmlns:a16="http://schemas.microsoft.com/office/drawing/2014/main" id="{1B1860B8-D08F-DBAB-7554-5662902B42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" y="2723"/>
                <a:ext cx="328" cy="1"/>
              </a:xfrm>
              <a:prstGeom prst="line">
                <a:avLst/>
              </a:prstGeom>
              <a:noFill/>
              <a:ln w="33338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24661" name="Line 73">
                <a:extLst>
                  <a:ext uri="{FF2B5EF4-FFF2-40B4-BE49-F238E27FC236}">
                    <a16:creationId xmlns:a16="http://schemas.microsoft.com/office/drawing/2014/main" id="{586C790A-ECE7-AA01-3785-457D1A2537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49" y="2632"/>
                <a:ext cx="327" cy="1"/>
              </a:xfrm>
              <a:prstGeom prst="line">
                <a:avLst/>
              </a:prstGeom>
              <a:noFill/>
              <a:ln w="33338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24662" name="Freeform 74">
                <a:extLst>
                  <a:ext uri="{FF2B5EF4-FFF2-40B4-BE49-F238E27FC236}">
                    <a16:creationId xmlns:a16="http://schemas.microsoft.com/office/drawing/2014/main" id="{FDA72F39-38E4-EB95-0F37-AE814556B7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" y="2448"/>
                <a:ext cx="425" cy="367"/>
              </a:xfrm>
              <a:custGeom>
                <a:avLst/>
                <a:gdLst>
                  <a:gd name="T0" fmla="*/ 420 w 1276"/>
                  <a:gd name="T1" fmla="*/ 192 h 732"/>
                  <a:gd name="T2" fmla="*/ 409 w 1276"/>
                  <a:gd name="T3" fmla="*/ 209 h 732"/>
                  <a:gd name="T4" fmla="*/ 397 w 1276"/>
                  <a:gd name="T5" fmla="*/ 224 h 732"/>
                  <a:gd name="T6" fmla="*/ 384 w 1276"/>
                  <a:gd name="T7" fmla="*/ 240 h 732"/>
                  <a:gd name="T8" fmla="*/ 369 w 1276"/>
                  <a:gd name="T9" fmla="*/ 254 h 732"/>
                  <a:gd name="T10" fmla="*/ 353 w 1276"/>
                  <a:gd name="T11" fmla="*/ 268 h 732"/>
                  <a:gd name="T12" fmla="*/ 336 w 1276"/>
                  <a:gd name="T13" fmla="*/ 281 h 732"/>
                  <a:gd name="T14" fmla="*/ 318 w 1276"/>
                  <a:gd name="T15" fmla="*/ 294 h 732"/>
                  <a:gd name="T16" fmla="*/ 298 w 1276"/>
                  <a:gd name="T17" fmla="*/ 306 h 732"/>
                  <a:gd name="T18" fmla="*/ 279 w 1276"/>
                  <a:gd name="T19" fmla="*/ 317 h 732"/>
                  <a:gd name="T20" fmla="*/ 257 w 1276"/>
                  <a:gd name="T21" fmla="*/ 327 h 732"/>
                  <a:gd name="T22" fmla="*/ 235 w 1276"/>
                  <a:gd name="T23" fmla="*/ 336 h 732"/>
                  <a:gd name="T24" fmla="*/ 213 w 1276"/>
                  <a:gd name="T25" fmla="*/ 345 h 732"/>
                  <a:gd name="T26" fmla="*/ 190 w 1276"/>
                  <a:gd name="T27" fmla="*/ 352 h 732"/>
                  <a:gd name="T28" fmla="*/ 165 w 1276"/>
                  <a:gd name="T29" fmla="*/ 359 h 732"/>
                  <a:gd name="T30" fmla="*/ 140 w 1276"/>
                  <a:gd name="T31" fmla="*/ 364 h 732"/>
                  <a:gd name="T32" fmla="*/ 127 w 1276"/>
                  <a:gd name="T33" fmla="*/ 367 h 732"/>
                  <a:gd name="T34" fmla="*/ 7 w 1276"/>
                  <a:gd name="T35" fmla="*/ 356 h 732"/>
                  <a:gd name="T36" fmla="*/ 20 w 1276"/>
                  <a:gd name="T37" fmla="*/ 334 h 732"/>
                  <a:gd name="T38" fmla="*/ 31 w 1276"/>
                  <a:gd name="T39" fmla="*/ 311 h 732"/>
                  <a:gd name="T40" fmla="*/ 40 w 1276"/>
                  <a:gd name="T41" fmla="*/ 289 h 732"/>
                  <a:gd name="T42" fmla="*/ 48 w 1276"/>
                  <a:gd name="T43" fmla="*/ 266 h 732"/>
                  <a:gd name="T44" fmla="*/ 54 w 1276"/>
                  <a:gd name="T45" fmla="*/ 242 h 732"/>
                  <a:gd name="T46" fmla="*/ 57 w 1276"/>
                  <a:gd name="T47" fmla="*/ 219 h 732"/>
                  <a:gd name="T48" fmla="*/ 59 w 1276"/>
                  <a:gd name="T49" fmla="*/ 195 h 732"/>
                  <a:gd name="T50" fmla="*/ 59 w 1276"/>
                  <a:gd name="T51" fmla="*/ 172 h 732"/>
                  <a:gd name="T52" fmla="*/ 57 w 1276"/>
                  <a:gd name="T53" fmla="*/ 148 h 732"/>
                  <a:gd name="T54" fmla="*/ 54 w 1276"/>
                  <a:gd name="T55" fmla="*/ 125 h 732"/>
                  <a:gd name="T56" fmla="*/ 48 w 1276"/>
                  <a:gd name="T57" fmla="*/ 102 h 732"/>
                  <a:gd name="T58" fmla="*/ 40 w 1276"/>
                  <a:gd name="T59" fmla="*/ 79 h 732"/>
                  <a:gd name="T60" fmla="*/ 31 w 1276"/>
                  <a:gd name="T61" fmla="*/ 56 h 732"/>
                  <a:gd name="T62" fmla="*/ 20 w 1276"/>
                  <a:gd name="T63" fmla="*/ 33 h 732"/>
                  <a:gd name="T64" fmla="*/ 7 w 1276"/>
                  <a:gd name="T65" fmla="*/ 11 h 732"/>
                  <a:gd name="T66" fmla="*/ 0 w 1276"/>
                  <a:gd name="T67" fmla="*/ 0 h 732"/>
                  <a:gd name="T68" fmla="*/ 127 w 1276"/>
                  <a:gd name="T69" fmla="*/ 0 h 732"/>
                  <a:gd name="T70" fmla="*/ 153 w 1276"/>
                  <a:gd name="T71" fmla="*/ 5 h 732"/>
                  <a:gd name="T72" fmla="*/ 178 w 1276"/>
                  <a:gd name="T73" fmla="*/ 11 h 732"/>
                  <a:gd name="T74" fmla="*/ 202 w 1276"/>
                  <a:gd name="T75" fmla="*/ 18 h 732"/>
                  <a:gd name="T76" fmla="*/ 225 w 1276"/>
                  <a:gd name="T77" fmla="*/ 26 h 732"/>
                  <a:gd name="T78" fmla="*/ 247 w 1276"/>
                  <a:gd name="T79" fmla="*/ 35 h 732"/>
                  <a:gd name="T80" fmla="*/ 269 w 1276"/>
                  <a:gd name="T81" fmla="*/ 45 h 732"/>
                  <a:gd name="T82" fmla="*/ 289 w 1276"/>
                  <a:gd name="T83" fmla="*/ 55 h 732"/>
                  <a:gd name="T84" fmla="*/ 309 w 1276"/>
                  <a:gd name="T85" fmla="*/ 67 h 732"/>
                  <a:gd name="T86" fmla="*/ 328 w 1276"/>
                  <a:gd name="T87" fmla="*/ 79 h 732"/>
                  <a:gd name="T88" fmla="*/ 345 w 1276"/>
                  <a:gd name="T89" fmla="*/ 92 h 732"/>
                  <a:gd name="T90" fmla="*/ 362 w 1276"/>
                  <a:gd name="T91" fmla="*/ 106 h 732"/>
                  <a:gd name="T92" fmla="*/ 377 w 1276"/>
                  <a:gd name="T93" fmla="*/ 120 h 732"/>
                  <a:gd name="T94" fmla="*/ 391 w 1276"/>
                  <a:gd name="T95" fmla="*/ 135 h 732"/>
                  <a:gd name="T96" fmla="*/ 404 w 1276"/>
                  <a:gd name="T97" fmla="*/ 150 h 732"/>
                  <a:gd name="T98" fmla="*/ 415 w 1276"/>
                  <a:gd name="T99" fmla="*/ 167 h 732"/>
                  <a:gd name="T100" fmla="*/ 425 w 1276"/>
                  <a:gd name="T101" fmla="*/ 183 h 732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276"/>
                  <a:gd name="T154" fmla="*/ 0 h 732"/>
                  <a:gd name="T155" fmla="*/ 1276 w 1276"/>
                  <a:gd name="T156" fmla="*/ 732 h 732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276" h="732">
                    <a:moveTo>
                      <a:pt x="1276" y="366"/>
                    </a:moveTo>
                    <a:lnTo>
                      <a:pt x="1261" y="383"/>
                    </a:lnTo>
                    <a:lnTo>
                      <a:pt x="1246" y="400"/>
                    </a:lnTo>
                    <a:lnTo>
                      <a:pt x="1228" y="416"/>
                    </a:lnTo>
                    <a:lnTo>
                      <a:pt x="1211" y="432"/>
                    </a:lnTo>
                    <a:lnTo>
                      <a:pt x="1192" y="447"/>
                    </a:lnTo>
                    <a:lnTo>
                      <a:pt x="1173" y="463"/>
                    </a:lnTo>
                    <a:lnTo>
                      <a:pt x="1152" y="478"/>
                    </a:lnTo>
                    <a:lnTo>
                      <a:pt x="1130" y="493"/>
                    </a:lnTo>
                    <a:lnTo>
                      <a:pt x="1107" y="507"/>
                    </a:lnTo>
                    <a:lnTo>
                      <a:pt x="1084" y="521"/>
                    </a:lnTo>
                    <a:lnTo>
                      <a:pt x="1060" y="535"/>
                    </a:lnTo>
                    <a:lnTo>
                      <a:pt x="1034" y="549"/>
                    </a:lnTo>
                    <a:lnTo>
                      <a:pt x="1008" y="561"/>
                    </a:lnTo>
                    <a:lnTo>
                      <a:pt x="982" y="574"/>
                    </a:lnTo>
                    <a:lnTo>
                      <a:pt x="954" y="586"/>
                    </a:lnTo>
                    <a:lnTo>
                      <a:pt x="926" y="599"/>
                    </a:lnTo>
                    <a:lnTo>
                      <a:pt x="896" y="610"/>
                    </a:lnTo>
                    <a:lnTo>
                      <a:pt x="867" y="621"/>
                    </a:lnTo>
                    <a:lnTo>
                      <a:pt x="837" y="632"/>
                    </a:lnTo>
                    <a:lnTo>
                      <a:pt x="805" y="642"/>
                    </a:lnTo>
                    <a:lnTo>
                      <a:pt x="773" y="652"/>
                    </a:lnTo>
                    <a:lnTo>
                      <a:pt x="740" y="661"/>
                    </a:lnTo>
                    <a:lnTo>
                      <a:pt x="707" y="671"/>
                    </a:lnTo>
                    <a:lnTo>
                      <a:pt x="673" y="680"/>
                    </a:lnTo>
                    <a:lnTo>
                      <a:pt x="639" y="688"/>
                    </a:lnTo>
                    <a:lnTo>
                      <a:pt x="604" y="696"/>
                    </a:lnTo>
                    <a:lnTo>
                      <a:pt x="569" y="703"/>
                    </a:lnTo>
                    <a:lnTo>
                      <a:pt x="532" y="710"/>
                    </a:lnTo>
                    <a:lnTo>
                      <a:pt x="495" y="716"/>
                    </a:lnTo>
                    <a:lnTo>
                      <a:pt x="458" y="722"/>
                    </a:lnTo>
                    <a:lnTo>
                      <a:pt x="420" y="727"/>
                    </a:lnTo>
                    <a:lnTo>
                      <a:pt x="382" y="732"/>
                    </a:lnTo>
                    <a:lnTo>
                      <a:pt x="0" y="732"/>
                    </a:lnTo>
                    <a:lnTo>
                      <a:pt x="22" y="710"/>
                    </a:lnTo>
                    <a:lnTo>
                      <a:pt x="41" y="689"/>
                    </a:lnTo>
                    <a:lnTo>
                      <a:pt x="60" y="666"/>
                    </a:lnTo>
                    <a:lnTo>
                      <a:pt x="78" y="644"/>
                    </a:lnTo>
                    <a:lnTo>
                      <a:pt x="94" y="621"/>
                    </a:lnTo>
                    <a:lnTo>
                      <a:pt x="107" y="599"/>
                    </a:lnTo>
                    <a:lnTo>
                      <a:pt x="121" y="576"/>
                    </a:lnTo>
                    <a:lnTo>
                      <a:pt x="133" y="553"/>
                    </a:lnTo>
                    <a:lnTo>
                      <a:pt x="143" y="530"/>
                    </a:lnTo>
                    <a:lnTo>
                      <a:pt x="152" y="506"/>
                    </a:lnTo>
                    <a:lnTo>
                      <a:pt x="161" y="483"/>
                    </a:lnTo>
                    <a:lnTo>
                      <a:pt x="166" y="459"/>
                    </a:lnTo>
                    <a:lnTo>
                      <a:pt x="171" y="436"/>
                    </a:lnTo>
                    <a:lnTo>
                      <a:pt x="174" y="413"/>
                    </a:lnTo>
                    <a:lnTo>
                      <a:pt x="177" y="389"/>
                    </a:lnTo>
                    <a:lnTo>
                      <a:pt x="177" y="366"/>
                    </a:lnTo>
                    <a:lnTo>
                      <a:pt x="177" y="343"/>
                    </a:lnTo>
                    <a:lnTo>
                      <a:pt x="174" y="319"/>
                    </a:lnTo>
                    <a:lnTo>
                      <a:pt x="171" y="296"/>
                    </a:lnTo>
                    <a:lnTo>
                      <a:pt x="166" y="273"/>
                    </a:lnTo>
                    <a:lnTo>
                      <a:pt x="161" y="249"/>
                    </a:lnTo>
                    <a:lnTo>
                      <a:pt x="152" y="226"/>
                    </a:lnTo>
                    <a:lnTo>
                      <a:pt x="143" y="203"/>
                    </a:lnTo>
                    <a:lnTo>
                      <a:pt x="133" y="179"/>
                    </a:lnTo>
                    <a:lnTo>
                      <a:pt x="121" y="157"/>
                    </a:lnTo>
                    <a:lnTo>
                      <a:pt x="107" y="134"/>
                    </a:lnTo>
                    <a:lnTo>
                      <a:pt x="94" y="111"/>
                    </a:lnTo>
                    <a:lnTo>
                      <a:pt x="78" y="88"/>
                    </a:lnTo>
                    <a:lnTo>
                      <a:pt x="60" y="66"/>
                    </a:lnTo>
                    <a:lnTo>
                      <a:pt x="41" y="43"/>
                    </a:lnTo>
                    <a:lnTo>
                      <a:pt x="22" y="22"/>
                    </a:lnTo>
                    <a:lnTo>
                      <a:pt x="0" y="0"/>
                    </a:lnTo>
                    <a:lnTo>
                      <a:pt x="382" y="0"/>
                    </a:lnTo>
                    <a:lnTo>
                      <a:pt x="420" y="5"/>
                    </a:lnTo>
                    <a:lnTo>
                      <a:pt x="458" y="10"/>
                    </a:lnTo>
                    <a:lnTo>
                      <a:pt x="497" y="16"/>
                    </a:lnTo>
                    <a:lnTo>
                      <a:pt x="533" y="22"/>
                    </a:lnTo>
                    <a:lnTo>
                      <a:pt x="569" y="29"/>
                    </a:lnTo>
                    <a:lnTo>
                      <a:pt x="605" y="36"/>
                    </a:lnTo>
                    <a:lnTo>
                      <a:pt x="639" y="43"/>
                    </a:lnTo>
                    <a:lnTo>
                      <a:pt x="675" y="52"/>
                    </a:lnTo>
                    <a:lnTo>
                      <a:pt x="709" y="61"/>
                    </a:lnTo>
                    <a:lnTo>
                      <a:pt x="741" y="70"/>
                    </a:lnTo>
                    <a:lnTo>
                      <a:pt x="774" y="79"/>
                    </a:lnTo>
                    <a:lnTo>
                      <a:pt x="807" y="89"/>
                    </a:lnTo>
                    <a:lnTo>
                      <a:pt x="838" y="99"/>
                    </a:lnTo>
                    <a:lnTo>
                      <a:pt x="868" y="110"/>
                    </a:lnTo>
                    <a:lnTo>
                      <a:pt x="898" y="122"/>
                    </a:lnTo>
                    <a:lnTo>
                      <a:pt x="928" y="133"/>
                    </a:lnTo>
                    <a:lnTo>
                      <a:pt x="955" y="145"/>
                    </a:lnTo>
                    <a:lnTo>
                      <a:pt x="984" y="157"/>
                    </a:lnTo>
                    <a:lnTo>
                      <a:pt x="1009" y="170"/>
                    </a:lnTo>
                    <a:lnTo>
                      <a:pt x="1037" y="183"/>
                    </a:lnTo>
                    <a:lnTo>
                      <a:pt x="1061" y="197"/>
                    </a:lnTo>
                    <a:lnTo>
                      <a:pt x="1086" y="211"/>
                    </a:lnTo>
                    <a:lnTo>
                      <a:pt x="1109" y="225"/>
                    </a:lnTo>
                    <a:lnTo>
                      <a:pt x="1132" y="239"/>
                    </a:lnTo>
                    <a:lnTo>
                      <a:pt x="1152" y="255"/>
                    </a:lnTo>
                    <a:lnTo>
                      <a:pt x="1174" y="270"/>
                    </a:lnTo>
                    <a:lnTo>
                      <a:pt x="1193" y="285"/>
                    </a:lnTo>
                    <a:lnTo>
                      <a:pt x="1212" y="300"/>
                    </a:lnTo>
                    <a:lnTo>
                      <a:pt x="1230" y="316"/>
                    </a:lnTo>
                    <a:lnTo>
                      <a:pt x="1246" y="333"/>
                    </a:lnTo>
                    <a:lnTo>
                      <a:pt x="1262" y="349"/>
                    </a:lnTo>
                    <a:lnTo>
                      <a:pt x="1276" y="36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4663" name="Freeform 75">
                <a:extLst>
                  <a:ext uri="{FF2B5EF4-FFF2-40B4-BE49-F238E27FC236}">
                    <a16:creationId xmlns:a16="http://schemas.microsoft.com/office/drawing/2014/main" id="{A9E8BA60-9E9A-4293-DB2C-91E8C4B2B4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" y="2448"/>
                <a:ext cx="425" cy="367"/>
              </a:xfrm>
              <a:custGeom>
                <a:avLst/>
                <a:gdLst>
                  <a:gd name="T0" fmla="*/ 420 w 1276"/>
                  <a:gd name="T1" fmla="*/ 192 h 732"/>
                  <a:gd name="T2" fmla="*/ 409 w 1276"/>
                  <a:gd name="T3" fmla="*/ 209 h 732"/>
                  <a:gd name="T4" fmla="*/ 397 w 1276"/>
                  <a:gd name="T5" fmla="*/ 224 h 732"/>
                  <a:gd name="T6" fmla="*/ 384 w 1276"/>
                  <a:gd name="T7" fmla="*/ 240 h 732"/>
                  <a:gd name="T8" fmla="*/ 369 w 1276"/>
                  <a:gd name="T9" fmla="*/ 254 h 732"/>
                  <a:gd name="T10" fmla="*/ 353 w 1276"/>
                  <a:gd name="T11" fmla="*/ 268 h 732"/>
                  <a:gd name="T12" fmla="*/ 336 w 1276"/>
                  <a:gd name="T13" fmla="*/ 281 h 732"/>
                  <a:gd name="T14" fmla="*/ 318 w 1276"/>
                  <a:gd name="T15" fmla="*/ 294 h 732"/>
                  <a:gd name="T16" fmla="*/ 298 w 1276"/>
                  <a:gd name="T17" fmla="*/ 306 h 732"/>
                  <a:gd name="T18" fmla="*/ 279 w 1276"/>
                  <a:gd name="T19" fmla="*/ 317 h 732"/>
                  <a:gd name="T20" fmla="*/ 257 w 1276"/>
                  <a:gd name="T21" fmla="*/ 327 h 732"/>
                  <a:gd name="T22" fmla="*/ 235 w 1276"/>
                  <a:gd name="T23" fmla="*/ 336 h 732"/>
                  <a:gd name="T24" fmla="*/ 213 w 1276"/>
                  <a:gd name="T25" fmla="*/ 345 h 732"/>
                  <a:gd name="T26" fmla="*/ 190 w 1276"/>
                  <a:gd name="T27" fmla="*/ 352 h 732"/>
                  <a:gd name="T28" fmla="*/ 165 w 1276"/>
                  <a:gd name="T29" fmla="*/ 359 h 732"/>
                  <a:gd name="T30" fmla="*/ 140 w 1276"/>
                  <a:gd name="T31" fmla="*/ 364 h 732"/>
                  <a:gd name="T32" fmla="*/ 127 w 1276"/>
                  <a:gd name="T33" fmla="*/ 367 h 732"/>
                  <a:gd name="T34" fmla="*/ 7 w 1276"/>
                  <a:gd name="T35" fmla="*/ 356 h 732"/>
                  <a:gd name="T36" fmla="*/ 20 w 1276"/>
                  <a:gd name="T37" fmla="*/ 334 h 732"/>
                  <a:gd name="T38" fmla="*/ 31 w 1276"/>
                  <a:gd name="T39" fmla="*/ 311 h 732"/>
                  <a:gd name="T40" fmla="*/ 40 w 1276"/>
                  <a:gd name="T41" fmla="*/ 289 h 732"/>
                  <a:gd name="T42" fmla="*/ 48 w 1276"/>
                  <a:gd name="T43" fmla="*/ 266 h 732"/>
                  <a:gd name="T44" fmla="*/ 54 w 1276"/>
                  <a:gd name="T45" fmla="*/ 242 h 732"/>
                  <a:gd name="T46" fmla="*/ 57 w 1276"/>
                  <a:gd name="T47" fmla="*/ 219 h 732"/>
                  <a:gd name="T48" fmla="*/ 59 w 1276"/>
                  <a:gd name="T49" fmla="*/ 195 h 732"/>
                  <a:gd name="T50" fmla="*/ 59 w 1276"/>
                  <a:gd name="T51" fmla="*/ 172 h 732"/>
                  <a:gd name="T52" fmla="*/ 57 w 1276"/>
                  <a:gd name="T53" fmla="*/ 148 h 732"/>
                  <a:gd name="T54" fmla="*/ 54 w 1276"/>
                  <a:gd name="T55" fmla="*/ 125 h 732"/>
                  <a:gd name="T56" fmla="*/ 48 w 1276"/>
                  <a:gd name="T57" fmla="*/ 102 h 732"/>
                  <a:gd name="T58" fmla="*/ 40 w 1276"/>
                  <a:gd name="T59" fmla="*/ 79 h 732"/>
                  <a:gd name="T60" fmla="*/ 31 w 1276"/>
                  <a:gd name="T61" fmla="*/ 56 h 732"/>
                  <a:gd name="T62" fmla="*/ 20 w 1276"/>
                  <a:gd name="T63" fmla="*/ 33 h 732"/>
                  <a:gd name="T64" fmla="*/ 7 w 1276"/>
                  <a:gd name="T65" fmla="*/ 11 h 732"/>
                  <a:gd name="T66" fmla="*/ 0 w 1276"/>
                  <a:gd name="T67" fmla="*/ 0 h 732"/>
                  <a:gd name="T68" fmla="*/ 127 w 1276"/>
                  <a:gd name="T69" fmla="*/ 0 h 732"/>
                  <a:gd name="T70" fmla="*/ 153 w 1276"/>
                  <a:gd name="T71" fmla="*/ 5 h 732"/>
                  <a:gd name="T72" fmla="*/ 178 w 1276"/>
                  <a:gd name="T73" fmla="*/ 11 h 732"/>
                  <a:gd name="T74" fmla="*/ 202 w 1276"/>
                  <a:gd name="T75" fmla="*/ 18 h 732"/>
                  <a:gd name="T76" fmla="*/ 225 w 1276"/>
                  <a:gd name="T77" fmla="*/ 26 h 732"/>
                  <a:gd name="T78" fmla="*/ 247 w 1276"/>
                  <a:gd name="T79" fmla="*/ 35 h 732"/>
                  <a:gd name="T80" fmla="*/ 269 w 1276"/>
                  <a:gd name="T81" fmla="*/ 45 h 732"/>
                  <a:gd name="T82" fmla="*/ 289 w 1276"/>
                  <a:gd name="T83" fmla="*/ 55 h 732"/>
                  <a:gd name="T84" fmla="*/ 309 w 1276"/>
                  <a:gd name="T85" fmla="*/ 67 h 732"/>
                  <a:gd name="T86" fmla="*/ 328 w 1276"/>
                  <a:gd name="T87" fmla="*/ 79 h 732"/>
                  <a:gd name="T88" fmla="*/ 345 w 1276"/>
                  <a:gd name="T89" fmla="*/ 92 h 732"/>
                  <a:gd name="T90" fmla="*/ 362 w 1276"/>
                  <a:gd name="T91" fmla="*/ 106 h 732"/>
                  <a:gd name="T92" fmla="*/ 377 w 1276"/>
                  <a:gd name="T93" fmla="*/ 120 h 732"/>
                  <a:gd name="T94" fmla="*/ 391 w 1276"/>
                  <a:gd name="T95" fmla="*/ 135 h 732"/>
                  <a:gd name="T96" fmla="*/ 404 w 1276"/>
                  <a:gd name="T97" fmla="*/ 150 h 732"/>
                  <a:gd name="T98" fmla="*/ 415 w 1276"/>
                  <a:gd name="T99" fmla="*/ 167 h 732"/>
                  <a:gd name="T100" fmla="*/ 425 w 1276"/>
                  <a:gd name="T101" fmla="*/ 183 h 732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276"/>
                  <a:gd name="T154" fmla="*/ 0 h 732"/>
                  <a:gd name="T155" fmla="*/ 1276 w 1276"/>
                  <a:gd name="T156" fmla="*/ 732 h 732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276" h="732">
                    <a:moveTo>
                      <a:pt x="1276" y="366"/>
                    </a:moveTo>
                    <a:lnTo>
                      <a:pt x="1261" y="383"/>
                    </a:lnTo>
                    <a:lnTo>
                      <a:pt x="1246" y="400"/>
                    </a:lnTo>
                    <a:lnTo>
                      <a:pt x="1228" y="416"/>
                    </a:lnTo>
                    <a:lnTo>
                      <a:pt x="1211" y="432"/>
                    </a:lnTo>
                    <a:lnTo>
                      <a:pt x="1192" y="447"/>
                    </a:lnTo>
                    <a:lnTo>
                      <a:pt x="1173" y="463"/>
                    </a:lnTo>
                    <a:lnTo>
                      <a:pt x="1152" y="478"/>
                    </a:lnTo>
                    <a:lnTo>
                      <a:pt x="1130" y="493"/>
                    </a:lnTo>
                    <a:lnTo>
                      <a:pt x="1107" y="507"/>
                    </a:lnTo>
                    <a:lnTo>
                      <a:pt x="1084" y="521"/>
                    </a:lnTo>
                    <a:lnTo>
                      <a:pt x="1060" y="535"/>
                    </a:lnTo>
                    <a:lnTo>
                      <a:pt x="1034" y="549"/>
                    </a:lnTo>
                    <a:lnTo>
                      <a:pt x="1008" y="561"/>
                    </a:lnTo>
                    <a:lnTo>
                      <a:pt x="982" y="574"/>
                    </a:lnTo>
                    <a:lnTo>
                      <a:pt x="954" y="586"/>
                    </a:lnTo>
                    <a:lnTo>
                      <a:pt x="926" y="599"/>
                    </a:lnTo>
                    <a:lnTo>
                      <a:pt x="896" y="610"/>
                    </a:lnTo>
                    <a:lnTo>
                      <a:pt x="867" y="621"/>
                    </a:lnTo>
                    <a:lnTo>
                      <a:pt x="837" y="632"/>
                    </a:lnTo>
                    <a:lnTo>
                      <a:pt x="805" y="642"/>
                    </a:lnTo>
                    <a:lnTo>
                      <a:pt x="773" y="652"/>
                    </a:lnTo>
                    <a:lnTo>
                      <a:pt x="740" y="661"/>
                    </a:lnTo>
                    <a:lnTo>
                      <a:pt x="707" y="671"/>
                    </a:lnTo>
                    <a:lnTo>
                      <a:pt x="673" y="680"/>
                    </a:lnTo>
                    <a:lnTo>
                      <a:pt x="639" y="688"/>
                    </a:lnTo>
                    <a:lnTo>
                      <a:pt x="604" y="696"/>
                    </a:lnTo>
                    <a:lnTo>
                      <a:pt x="569" y="703"/>
                    </a:lnTo>
                    <a:lnTo>
                      <a:pt x="532" y="710"/>
                    </a:lnTo>
                    <a:lnTo>
                      <a:pt x="495" y="716"/>
                    </a:lnTo>
                    <a:lnTo>
                      <a:pt x="458" y="722"/>
                    </a:lnTo>
                    <a:lnTo>
                      <a:pt x="420" y="727"/>
                    </a:lnTo>
                    <a:lnTo>
                      <a:pt x="382" y="732"/>
                    </a:lnTo>
                    <a:lnTo>
                      <a:pt x="0" y="732"/>
                    </a:lnTo>
                    <a:lnTo>
                      <a:pt x="22" y="710"/>
                    </a:lnTo>
                    <a:lnTo>
                      <a:pt x="41" y="689"/>
                    </a:lnTo>
                    <a:lnTo>
                      <a:pt x="60" y="666"/>
                    </a:lnTo>
                    <a:lnTo>
                      <a:pt x="78" y="644"/>
                    </a:lnTo>
                    <a:lnTo>
                      <a:pt x="94" y="621"/>
                    </a:lnTo>
                    <a:lnTo>
                      <a:pt x="107" y="599"/>
                    </a:lnTo>
                    <a:lnTo>
                      <a:pt x="121" y="576"/>
                    </a:lnTo>
                    <a:lnTo>
                      <a:pt x="133" y="553"/>
                    </a:lnTo>
                    <a:lnTo>
                      <a:pt x="143" y="530"/>
                    </a:lnTo>
                    <a:lnTo>
                      <a:pt x="152" y="506"/>
                    </a:lnTo>
                    <a:lnTo>
                      <a:pt x="161" y="483"/>
                    </a:lnTo>
                    <a:lnTo>
                      <a:pt x="166" y="459"/>
                    </a:lnTo>
                    <a:lnTo>
                      <a:pt x="171" y="436"/>
                    </a:lnTo>
                    <a:lnTo>
                      <a:pt x="174" y="413"/>
                    </a:lnTo>
                    <a:lnTo>
                      <a:pt x="177" y="389"/>
                    </a:lnTo>
                    <a:lnTo>
                      <a:pt x="177" y="366"/>
                    </a:lnTo>
                    <a:lnTo>
                      <a:pt x="177" y="343"/>
                    </a:lnTo>
                    <a:lnTo>
                      <a:pt x="174" y="319"/>
                    </a:lnTo>
                    <a:lnTo>
                      <a:pt x="171" y="296"/>
                    </a:lnTo>
                    <a:lnTo>
                      <a:pt x="166" y="273"/>
                    </a:lnTo>
                    <a:lnTo>
                      <a:pt x="161" y="249"/>
                    </a:lnTo>
                    <a:lnTo>
                      <a:pt x="152" y="226"/>
                    </a:lnTo>
                    <a:lnTo>
                      <a:pt x="143" y="203"/>
                    </a:lnTo>
                    <a:lnTo>
                      <a:pt x="133" y="179"/>
                    </a:lnTo>
                    <a:lnTo>
                      <a:pt x="121" y="157"/>
                    </a:lnTo>
                    <a:lnTo>
                      <a:pt x="107" y="134"/>
                    </a:lnTo>
                    <a:lnTo>
                      <a:pt x="94" y="111"/>
                    </a:lnTo>
                    <a:lnTo>
                      <a:pt x="78" y="88"/>
                    </a:lnTo>
                    <a:lnTo>
                      <a:pt x="60" y="66"/>
                    </a:lnTo>
                    <a:lnTo>
                      <a:pt x="41" y="43"/>
                    </a:lnTo>
                    <a:lnTo>
                      <a:pt x="22" y="22"/>
                    </a:lnTo>
                    <a:lnTo>
                      <a:pt x="0" y="0"/>
                    </a:lnTo>
                    <a:lnTo>
                      <a:pt x="382" y="0"/>
                    </a:lnTo>
                    <a:lnTo>
                      <a:pt x="420" y="5"/>
                    </a:lnTo>
                    <a:lnTo>
                      <a:pt x="458" y="10"/>
                    </a:lnTo>
                    <a:lnTo>
                      <a:pt x="497" y="16"/>
                    </a:lnTo>
                    <a:lnTo>
                      <a:pt x="533" y="22"/>
                    </a:lnTo>
                    <a:lnTo>
                      <a:pt x="569" y="29"/>
                    </a:lnTo>
                    <a:lnTo>
                      <a:pt x="605" y="36"/>
                    </a:lnTo>
                    <a:lnTo>
                      <a:pt x="639" y="43"/>
                    </a:lnTo>
                    <a:lnTo>
                      <a:pt x="675" y="52"/>
                    </a:lnTo>
                    <a:lnTo>
                      <a:pt x="709" y="61"/>
                    </a:lnTo>
                    <a:lnTo>
                      <a:pt x="741" y="70"/>
                    </a:lnTo>
                    <a:lnTo>
                      <a:pt x="774" y="79"/>
                    </a:lnTo>
                    <a:lnTo>
                      <a:pt x="807" y="89"/>
                    </a:lnTo>
                    <a:lnTo>
                      <a:pt x="838" y="99"/>
                    </a:lnTo>
                    <a:lnTo>
                      <a:pt x="868" y="110"/>
                    </a:lnTo>
                    <a:lnTo>
                      <a:pt x="898" y="122"/>
                    </a:lnTo>
                    <a:lnTo>
                      <a:pt x="928" y="133"/>
                    </a:lnTo>
                    <a:lnTo>
                      <a:pt x="955" y="145"/>
                    </a:lnTo>
                    <a:lnTo>
                      <a:pt x="984" y="157"/>
                    </a:lnTo>
                    <a:lnTo>
                      <a:pt x="1009" y="170"/>
                    </a:lnTo>
                    <a:lnTo>
                      <a:pt x="1037" y="183"/>
                    </a:lnTo>
                    <a:lnTo>
                      <a:pt x="1061" y="197"/>
                    </a:lnTo>
                    <a:lnTo>
                      <a:pt x="1086" y="211"/>
                    </a:lnTo>
                    <a:lnTo>
                      <a:pt x="1109" y="225"/>
                    </a:lnTo>
                    <a:lnTo>
                      <a:pt x="1132" y="239"/>
                    </a:lnTo>
                    <a:lnTo>
                      <a:pt x="1152" y="255"/>
                    </a:lnTo>
                    <a:lnTo>
                      <a:pt x="1174" y="270"/>
                    </a:lnTo>
                    <a:lnTo>
                      <a:pt x="1193" y="285"/>
                    </a:lnTo>
                    <a:lnTo>
                      <a:pt x="1212" y="300"/>
                    </a:lnTo>
                    <a:lnTo>
                      <a:pt x="1230" y="316"/>
                    </a:lnTo>
                    <a:lnTo>
                      <a:pt x="1246" y="333"/>
                    </a:lnTo>
                    <a:lnTo>
                      <a:pt x="1262" y="349"/>
                    </a:lnTo>
                    <a:lnTo>
                      <a:pt x="1276" y="366"/>
                    </a:lnTo>
                  </a:path>
                </a:pathLst>
              </a:custGeom>
              <a:solidFill>
                <a:schemeClr val="accent1"/>
              </a:solidFill>
              <a:ln w="33338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4664" name="Freeform 76">
                <a:extLst>
                  <a:ext uri="{FF2B5EF4-FFF2-40B4-BE49-F238E27FC236}">
                    <a16:creationId xmlns:a16="http://schemas.microsoft.com/office/drawing/2014/main" id="{13BC4866-1CC3-3653-E75B-7D2D561C8F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" y="2448"/>
                <a:ext cx="425" cy="367"/>
              </a:xfrm>
              <a:custGeom>
                <a:avLst/>
                <a:gdLst>
                  <a:gd name="T0" fmla="*/ 0 w 1276"/>
                  <a:gd name="T1" fmla="*/ 367 h 732"/>
                  <a:gd name="T2" fmla="*/ 261 w 1276"/>
                  <a:gd name="T3" fmla="*/ 0 h 732"/>
                  <a:gd name="T4" fmla="*/ 270 w 1276"/>
                  <a:gd name="T5" fmla="*/ 0 h 732"/>
                  <a:gd name="T6" fmla="*/ 286 w 1276"/>
                  <a:gd name="T7" fmla="*/ 2 h 732"/>
                  <a:gd name="T8" fmla="*/ 303 w 1276"/>
                  <a:gd name="T9" fmla="*/ 6 h 732"/>
                  <a:gd name="T10" fmla="*/ 318 w 1276"/>
                  <a:gd name="T11" fmla="*/ 11 h 732"/>
                  <a:gd name="T12" fmla="*/ 333 w 1276"/>
                  <a:gd name="T13" fmla="*/ 18 h 732"/>
                  <a:gd name="T14" fmla="*/ 347 w 1276"/>
                  <a:gd name="T15" fmla="*/ 27 h 732"/>
                  <a:gd name="T16" fmla="*/ 359 w 1276"/>
                  <a:gd name="T17" fmla="*/ 37 h 732"/>
                  <a:gd name="T18" fmla="*/ 372 w 1276"/>
                  <a:gd name="T19" fmla="*/ 48 h 732"/>
                  <a:gd name="T20" fmla="*/ 383 w 1276"/>
                  <a:gd name="T21" fmla="*/ 60 h 732"/>
                  <a:gd name="T22" fmla="*/ 393 w 1276"/>
                  <a:gd name="T23" fmla="*/ 74 h 732"/>
                  <a:gd name="T24" fmla="*/ 401 w 1276"/>
                  <a:gd name="T25" fmla="*/ 88 h 732"/>
                  <a:gd name="T26" fmla="*/ 409 w 1276"/>
                  <a:gd name="T27" fmla="*/ 104 h 732"/>
                  <a:gd name="T28" fmla="*/ 415 w 1276"/>
                  <a:gd name="T29" fmla="*/ 120 h 732"/>
                  <a:gd name="T30" fmla="*/ 420 w 1276"/>
                  <a:gd name="T31" fmla="*/ 138 h 732"/>
                  <a:gd name="T32" fmla="*/ 423 w 1276"/>
                  <a:gd name="T33" fmla="*/ 155 h 732"/>
                  <a:gd name="T34" fmla="*/ 425 w 1276"/>
                  <a:gd name="T35" fmla="*/ 174 h 732"/>
                  <a:gd name="T36" fmla="*/ 425 w 1276"/>
                  <a:gd name="T37" fmla="*/ 193 h 732"/>
                  <a:gd name="T38" fmla="*/ 423 w 1276"/>
                  <a:gd name="T39" fmla="*/ 212 h 732"/>
                  <a:gd name="T40" fmla="*/ 420 w 1276"/>
                  <a:gd name="T41" fmla="*/ 229 h 732"/>
                  <a:gd name="T42" fmla="*/ 415 w 1276"/>
                  <a:gd name="T43" fmla="*/ 247 h 732"/>
                  <a:gd name="T44" fmla="*/ 409 w 1276"/>
                  <a:gd name="T45" fmla="*/ 263 h 732"/>
                  <a:gd name="T46" fmla="*/ 401 w 1276"/>
                  <a:gd name="T47" fmla="*/ 279 h 732"/>
                  <a:gd name="T48" fmla="*/ 393 w 1276"/>
                  <a:gd name="T49" fmla="*/ 293 h 732"/>
                  <a:gd name="T50" fmla="*/ 383 w 1276"/>
                  <a:gd name="T51" fmla="*/ 307 h 732"/>
                  <a:gd name="T52" fmla="*/ 372 w 1276"/>
                  <a:gd name="T53" fmla="*/ 319 h 732"/>
                  <a:gd name="T54" fmla="*/ 359 w 1276"/>
                  <a:gd name="T55" fmla="*/ 330 h 732"/>
                  <a:gd name="T56" fmla="*/ 347 w 1276"/>
                  <a:gd name="T57" fmla="*/ 341 h 732"/>
                  <a:gd name="T58" fmla="*/ 333 w 1276"/>
                  <a:gd name="T59" fmla="*/ 349 h 732"/>
                  <a:gd name="T60" fmla="*/ 318 w 1276"/>
                  <a:gd name="T61" fmla="*/ 356 h 732"/>
                  <a:gd name="T62" fmla="*/ 303 w 1276"/>
                  <a:gd name="T63" fmla="*/ 361 h 732"/>
                  <a:gd name="T64" fmla="*/ 286 w 1276"/>
                  <a:gd name="T65" fmla="*/ 365 h 732"/>
                  <a:gd name="T66" fmla="*/ 270 w 1276"/>
                  <a:gd name="T67" fmla="*/ 367 h 732"/>
                  <a:gd name="T68" fmla="*/ 261 w 1276"/>
                  <a:gd name="T69" fmla="*/ 367 h 73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276"/>
                  <a:gd name="T106" fmla="*/ 0 h 732"/>
                  <a:gd name="T107" fmla="*/ 1276 w 1276"/>
                  <a:gd name="T108" fmla="*/ 732 h 73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276" h="732">
                    <a:moveTo>
                      <a:pt x="785" y="732"/>
                    </a:moveTo>
                    <a:lnTo>
                      <a:pt x="0" y="732"/>
                    </a:lnTo>
                    <a:lnTo>
                      <a:pt x="0" y="0"/>
                    </a:lnTo>
                    <a:lnTo>
                      <a:pt x="785" y="0"/>
                    </a:lnTo>
                    <a:lnTo>
                      <a:pt x="811" y="0"/>
                    </a:lnTo>
                    <a:lnTo>
                      <a:pt x="835" y="2"/>
                    </a:lnTo>
                    <a:lnTo>
                      <a:pt x="860" y="4"/>
                    </a:lnTo>
                    <a:lnTo>
                      <a:pt x="884" y="7"/>
                    </a:lnTo>
                    <a:lnTo>
                      <a:pt x="909" y="11"/>
                    </a:lnTo>
                    <a:lnTo>
                      <a:pt x="932" y="16"/>
                    </a:lnTo>
                    <a:lnTo>
                      <a:pt x="954" y="22"/>
                    </a:lnTo>
                    <a:lnTo>
                      <a:pt x="977" y="28"/>
                    </a:lnTo>
                    <a:lnTo>
                      <a:pt x="999" y="36"/>
                    </a:lnTo>
                    <a:lnTo>
                      <a:pt x="1019" y="44"/>
                    </a:lnTo>
                    <a:lnTo>
                      <a:pt x="1041" y="53"/>
                    </a:lnTo>
                    <a:lnTo>
                      <a:pt x="1060" y="63"/>
                    </a:lnTo>
                    <a:lnTo>
                      <a:pt x="1079" y="73"/>
                    </a:lnTo>
                    <a:lnTo>
                      <a:pt x="1098" y="83"/>
                    </a:lnTo>
                    <a:lnTo>
                      <a:pt x="1116" y="95"/>
                    </a:lnTo>
                    <a:lnTo>
                      <a:pt x="1133" y="107"/>
                    </a:lnTo>
                    <a:lnTo>
                      <a:pt x="1150" y="120"/>
                    </a:lnTo>
                    <a:lnTo>
                      <a:pt x="1164" y="133"/>
                    </a:lnTo>
                    <a:lnTo>
                      <a:pt x="1179" y="147"/>
                    </a:lnTo>
                    <a:lnTo>
                      <a:pt x="1193" y="161"/>
                    </a:lnTo>
                    <a:lnTo>
                      <a:pt x="1205" y="176"/>
                    </a:lnTo>
                    <a:lnTo>
                      <a:pt x="1218" y="192"/>
                    </a:lnTo>
                    <a:lnTo>
                      <a:pt x="1228" y="208"/>
                    </a:lnTo>
                    <a:lnTo>
                      <a:pt x="1238" y="224"/>
                    </a:lnTo>
                    <a:lnTo>
                      <a:pt x="1246" y="240"/>
                    </a:lnTo>
                    <a:lnTo>
                      <a:pt x="1254" y="258"/>
                    </a:lnTo>
                    <a:lnTo>
                      <a:pt x="1261" y="275"/>
                    </a:lnTo>
                    <a:lnTo>
                      <a:pt x="1267" y="292"/>
                    </a:lnTo>
                    <a:lnTo>
                      <a:pt x="1271" y="310"/>
                    </a:lnTo>
                    <a:lnTo>
                      <a:pt x="1273" y="329"/>
                    </a:lnTo>
                    <a:lnTo>
                      <a:pt x="1276" y="347"/>
                    </a:lnTo>
                    <a:lnTo>
                      <a:pt x="1276" y="366"/>
                    </a:lnTo>
                    <a:lnTo>
                      <a:pt x="1276" y="385"/>
                    </a:lnTo>
                    <a:lnTo>
                      <a:pt x="1273" y="404"/>
                    </a:lnTo>
                    <a:lnTo>
                      <a:pt x="1271" y="422"/>
                    </a:lnTo>
                    <a:lnTo>
                      <a:pt x="1267" y="440"/>
                    </a:lnTo>
                    <a:lnTo>
                      <a:pt x="1261" y="457"/>
                    </a:lnTo>
                    <a:lnTo>
                      <a:pt x="1254" y="475"/>
                    </a:lnTo>
                    <a:lnTo>
                      <a:pt x="1246" y="492"/>
                    </a:lnTo>
                    <a:lnTo>
                      <a:pt x="1238" y="509"/>
                    </a:lnTo>
                    <a:lnTo>
                      <a:pt x="1228" y="525"/>
                    </a:lnTo>
                    <a:lnTo>
                      <a:pt x="1218" y="541"/>
                    </a:lnTo>
                    <a:lnTo>
                      <a:pt x="1205" y="556"/>
                    </a:lnTo>
                    <a:lnTo>
                      <a:pt x="1193" y="571"/>
                    </a:lnTo>
                    <a:lnTo>
                      <a:pt x="1179" y="585"/>
                    </a:lnTo>
                    <a:lnTo>
                      <a:pt x="1164" y="600"/>
                    </a:lnTo>
                    <a:lnTo>
                      <a:pt x="1150" y="613"/>
                    </a:lnTo>
                    <a:lnTo>
                      <a:pt x="1133" y="625"/>
                    </a:lnTo>
                    <a:lnTo>
                      <a:pt x="1116" y="637"/>
                    </a:lnTo>
                    <a:lnTo>
                      <a:pt x="1098" y="649"/>
                    </a:lnTo>
                    <a:lnTo>
                      <a:pt x="1079" y="659"/>
                    </a:lnTo>
                    <a:lnTo>
                      <a:pt x="1060" y="670"/>
                    </a:lnTo>
                    <a:lnTo>
                      <a:pt x="1041" y="680"/>
                    </a:lnTo>
                    <a:lnTo>
                      <a:pt x="1019" y="688"/>
                    </a:lnTo>
                    <a:lnTo>
                      <a:pt x="999" y="696"/>
                    </a:lnTo>
                    <a:lnTo>
                      <a:pt x="977" y="704"/>
                    </a:lnTo>
                    <a:lnTo>
                      <a:pt x="954" y="710"/>
                    </a:lnTo>
                    <a:lnTo>
                      <a:pt x="932" y="716"/>
                    </a:lnTo>
                    <a:lnTo>
                      <a:pt x="909" y="721"/>
                    </a:lnTo>
                    <a:lnTo>
                      <a:pt x="884" y="725"/>
                    </a:lnTo>
                    <a:lnTo>
                      <a:pt x="860" y="728"/>
                    </a:lnTo>
                    <a:lnTo>
                      <a:pt x="835" y="730"/>
                    </a:lnTo>
                    <a:lnTo>
                      <a:pt x="811" y="732"/>
                    </a:lnTo>
                    <a:lnTo>
                      <a:pt x="785" y="732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4665" name="Freeform 77">
                <a:extLst>
                  <a:ext uri="{FF2B5EF4-FFF2-40B4-BE49-F238E27FC236}">
                    <a16:creationId xmlns:a16="http://schemas.microsoft.com/office/drawing/2014/main" id="{64F789B6-D2CF-9BFF-4AFB-814D2E5267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" y="2448"/>
                <a:ext cx="425" cy="367"/>
              </a:xfrm>
              <a:custGeom>
                <a:avLst/>
                <a:gdLst>
                  <a:gd name="T0" fmla="*/ 0 w 1276"/>
                  <a:gd name="T1" fmla="*/ 367 h 732"/>
                  <a:gd name="T2" fmla="*/ 261 w 1276"/>
                  <a:gd name="T3" fmla="*/ 0 h 732"/>
                  <a:gd name="T4" fmla="*/ 270 w 1276"/>
                  <a:gd name="T5" fmla="*/ 0 h 732"/>
                  <a:gd name="T6" fmla="*/ 286 w 1276"/>
                  <a:gd name="T7" fmla="*/ 2 h 732"/>
                  <a:gd name="T8" fmla="*/ 303 w 1276"/>
                  <a:gd name="T9" fmla="*/ 6 h 732"/>
                  <a:gd name="T10" fmla="*/ 318 w 1276"/>
                  <a:gd name="T11" fmla="*/ 11 h 732"/>
                  <a:gd name="T12" fmla="*/ 333 w 1276"/>
                  <a:gd name="T13" fmla="*/ 18 h 732"/>
                  <a:gd name="T14" fmla="*/ 347 w 1276"/>
                  <a:gd name="T15" fmla="*/ 27 h 732"/>
                  <a:gd name="T16" fmla="*/ 359 w 1276"/>
                  <a:gd name="T17" fmla="*/ 37 h 732"/>
                  <a:gd name="T18" fmla="*/ 372 w 1276"/>
                  <a:gd name="T19" fmla="*/ 48 h 732"/>
                  <a:gd name="T20" fmla="*/ 383 w 1276"/>
                  <a:gd name="T21" fmla="*/ 60 h 732"/>
                  <a:gd name="T22" fmla="*/ 393 w 1276"/>
                  <a:gd name="T23" fmla="*/ 74 h 732"/>
                  <a:gd name="T24" fmla="*/ 401 w 1276"/>
                  <a:gd name="T25" fmla="*/ 88 h 732"/>
                  <a:gd name="T26" fmla="*/ 409 w 1276"/>
                  <a:gd name="T27" fmla="*/ 104 h 732"/>
                  <a:gd name="T28" fmla="*/ 415 w 1276"/>
                  <a:gd name="T29" fmla="*/ 120 h 732"/>
                  <a:gd name="T30" fmla="*/ 420 w 1276"/>
                  <a:gd name="T31" fmla="*/ 138 h 732"/>
                  <a:gd name="T32" fmla="*/ 423 w 1276"/>
                  <a:gd name="T33" fmla="*/ 155 h 732"/>
                  <a:gd name="T34" fmla="*/ 425 w 1276"/>
                  <a:gd name="T35" fmla="*/ 174 h 732"/>
                  <a:gd name="T36" fmla="*/ 425 w 1276"/>
                  <a:gd name="T37" fmla="*/ 193 h 732"/>
                  <a:gd name="T38" fmla="*/ 423 w 1276"/>
                  <a:gd name="T39" fmla="*/ 212 h 732"/>
                  <a:gd name="T40" fmla="*/ 420 w 1276"/>
                  <a:gd name="T41" fmla="*/ 229 h 732"/>
                  <a:gd name="T42" fmla="*/ 415 w 1276"/>
                  <a:gd name="T43" fmla="*/ 247 h 732"/>
                  <a:gd name="T44" fmla="*/ 409 w 1276"/>
                  <a:gd name="T45" fmla="*/ 263 h 732"/>
                  <a:gd name="T46" fmla="*/ 401 w 1276"/>
                  <a:gd name="T47" fmla="*/ 279 h 732"/>
                  <a:gd name="T48" fmla="*/ 393 w 1276"/>
                  <a:gd name="T49" fmla="*/ 293 h 732"/>
                  <a:gd name="T50" fmla="*/ 383 w 1276"/>
                  <a:gd name="T51" fmla="*/ 307 h 732"/>
                  <a:gd name="T52" fmla="*/ 372 w 1276"/>
                  <a:gd name="T53" fmla="*/ 319 h 732"/>
                  <a:gd name="T54" fmla="*/ 359 w 1276"/>
                  <a:gd name="T55" fmla="*/ 330 h 732"/>
                  <a:gd name="T56" fmla="*/ 347 w 1276"/>
                  <a:gd name="T57" fmla="*/ 341 h 732"/>
                  <a:gd name="T58" fmla="*/ 333 w 1276"/>
                  <a:gd name="T59" fmla="*/ 349 h 732"/>
                  <a:gd name="T60" fmla="*/ 318 w 1276"/>
                  <a:gd name="T61" fmla="*/ 356 h 732"/>
                  <a:gd name="T62" fmla="*/ 303 w 1276"/>
                  <a:gd name="T63" fmla="*/ 361 h 732"/>
                  <a:gd name="T64" fmla="*/ 286 w 1276"/>
                  <a:gd name="T65" fmla="*/ 365 h 732"/>
                  <a:gd name="T66" fmla="*/ 270 w 1276"/>
                  <a:gd name="T67" fmla="*/ 367 h 732"/>
                  <a:gd name="T68" fmla="*/ 261 w 1276"/>
                  <a:gd name="T69" fmla="*/ 367 h 73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276"/>
                  <a:gd name="T106" fmla="*/ 0 h 732"/>
                  <a:gd name="T107" fmla="*/ 1276 w 1276"/>
                  <a:gd name="T108" fmla="*/ 732 h 73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276" h="732">
                    <a:moveTo>
                      <a:pt x="785" y="732"/>
                    </a:moveTo>
                    <a:lnTo>
                      <a:pt x="0" y="732"/>
                    </a:lnTo>
                    <a:lnTo>
                      <a:pt x="0" y="0"/>
                    </a:lnTo>
                    <a:lnTo>
                      <a:pt x="785" y="0"/>
                    </a:lnTo>
                    <a:lnTo>
                      <a:pt x="811" y="0"/>
                    </a:lnTo>
                    <a:lnTo>
                      <a:pt x="835" y="2"/>
                    </a:lnTo>
                    <a:lnTo>
                      <a:pt x="860" y="4"/>
                    </a:lnTo>
                    <a:lnTo>
                      <a:pt x="884" y="7"/>
                    </a:lnTo>
                    <a:lnTo>
                      <a:pt x="909" y="11"/>
                    </a:lnTo>
                    <a:lnTo>
                      <a:pt x="932" y="16"/>
                    </a:lnTo>
                    <a:lnTo>
                      <a:pt x="954" y="22"/>
                    </a:lnTo>
                    <a:lnTo>
                      <a:pt x="977" y="28"/>
                    </a:lnTo>
                    <a:lnTo>
                      <a:pt x="999" y="36"/>
                    </a:lnTo>
                    <a:lnTo>
                      <a:pt x="1019" y="44"/>
                    </a:lnTo>
                    <a:lnTo>
                      <a:pt x="1041" y="53"/>
                    </a:lnTo>
                    <a:lnTo>
                      <a:pt x="1060" y="63"/>
                    </a:lnTo>
                    <a:lnTo>
                      <a:pt x="1079" y="73"/>
                    </a:lnTo>
                    <a:lnTo>
                      <a:pt x="1098" y="83"/>
                    </a:lnTo>
                    <a:lnTo>
                      <a:pt x="1116" y="95"/>
                    </a:lnTo>
                    <a:lnTo>
                      <a:pt x="1133" y="107"/>
                    </a:lnTo>
                    <a:lnTo>
                      <a:pt x="1150" y="120"/>
                    </a:lnTo>
                    <a:lnTo>
                      <a:pt x="1164" y="133"/>
                    </a:lnTo>
                    <a:lnTo>
                      <a:pt x="1179" y="147"/>
                    </a:lnTo>
                    <a:lnTo>
                      <a:pt x="1193" y="161"/>
                    </a:lnTo>
                    <a:lnTo>
                      <a:pt x="1205" y="176"/>
                    </a:lnTo>
                    <a:lnTo>
                      <a:pt x="1218" y="192"/>
                    </a:lnTo>
                    <a:lnTo>
                      <a:pt x="1228" y="208"/>
                    </a:lnTo>
                    <a:lnTo>
                      <a:pt x="1238" y="224"/>
                    </a:lnTo>
                    <a:lnTo>
                      <a:pt x="1246" y="240"/>
                    </a:lnTo>
                    <a:lnTo>
                      <a:pt x="1254" y="258"/>
                    </a:lnTo>
                    <a:lnTo>
                      <a:pt x="1261" y="275"/>
                    </a:lnTo>
                    <a:lnTo>
                      <a:pt x="1267" y="292"/>
                    </a:lnTo>
                    <a:lnTo>
                      <a:pt x="1271" y="310"/>
                    </a:lnTo>
                    <a:lnTo>
                      <a:pt x="1273" y="329"/>
                    </a:lnTo>
                    <a:lnTo>
                      <a:pt x="1276" y="347"/>
                    </a:lnTo>
                    <a:lnTo>
                      <a:pt x="1276" y="366"/>
                    </a:lnTo>
                    <a:lnTo>
                      <a:pt x="1276" y="385"/>
                    </a:lnTo>
                    <a:lnTo>
                      <a:pt x="1273" y="404"/>
                    </a:lnTo>
                    <a:lnTo>
                      <a:pt x="1271" y="422"/>
                    </a:lnTo>
                    <a:lnTo>
                      <a:pt x="1267" y="440"/>
                    </a:lnTo>
                    <a:lnTo>
                      <a:pt x="1261" y="457"/>
                    </a:lnTo>
                    <a:lnTo>
                      <a:pt x="1254" y="475"/>
                    </a:lnTo>
                    <a:lnTo>
                      <a:pt x="1246" y="492"/>
                    </a:lnTo>
                    <a:lnTo>
                      <a:pt x="1238" y="509"/>
                    </a:lnTo>
                    <a:lnTo>
                      <a:pt x="1228" y="525"/>
                    </a:lnTo>
                    <a:lnTo>
                      <a:pt x="1218" y="541"/>
                    </a:lnTo>
                    <a:lnTo>
                      <a:pt x="1205" y="556"/>
                    </a:lnTo>
                    <a:lnTo>
                      <a:pt x="1193" y="571"/>
                    </a:lnTo>
                    <a:lnTo>
                      <a:pt x="1179" y="585"/>
                    </a:lnTo>
                    <a:lnTo>
                      <a:pt x="1164" y="600"/>
                    </a:lnTo>
                    <a:lnTo>
                      <a:pt x="1150" y="613"/>
                    </a:lnTo>
                    <a:lnTo>
                      <a:pt x="1133" y="625"/>
                    </a:lnTo>
                    <a:lnTo>
                      <a:pt x="1116" y="637"/>
                    </a:lnTo>
                    <a:lnTo>
                      <a:pt x="1098" y="649"/>
                    </a:lnTo>
                    <a:lnTo>
                      <a:pt x="1079" y="659"/>
                    </a:lnTo>
                    <a:lnTo>
                      <a:pt x="1060" y="670"/>
                    </a:lnTo>
                    <a:lnTo>
                      <a:pt x="1041" y="680"/>
                    </a:lnTo>
                    <a:lnTo>
                      <a:pt x="1019" y="688"/>
                    </a:lnTo>
                    <a:lnTo>
                      <a:pt x="999" y="696"/>
                    </a:lnTo>
                    <a:lnTo>
                      <a:pt x="977" y="704"/>
                    </a:lnTo>
                    <a:lnTo>
                      <a:pt x="954" y="710"/>
                    </a:lnTo>
                    <a:lnTo>
                      <a:pt x="932" y="716"/>
                    </a:lnTo>
                    <a:lnTo>
                      <a:pt x="909" y="721"/>
                    </a:lnTo>
                    <a:lnTo>
                      <a:pt x="884" y="725"/>
                    </a:lnTo>
                    <a:lnTo>
                      <a:pt x="860" y="728"/>
                    </a:lnTo>
                    <a:lnTo>
                      <a:pt x="835" y="730"/>
                    </a:lnTo>
                    <a:lnTo>
                      <a:pt x="811" y="732"/>
                    </a:lnTo>
                    <a:lnTo>
                      <a:pt x="785" y="732"/>
                    </a:lnTo>
                  </a:path>
                </a:pathLst>
              </a:custGeom>
              <a:solidFill>
                <a:schemeClr val="accent1"/>
              </a:solidFill>
              <a:ln w="33338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4666" name="Line 78">
                <a:extLst>
                  <a:ext uri="{FF2B5EF4-FFF2-40B4-BE49-F238E27FC236}">
                    <a16:creationId xmlns:a16="http://schemas.microsoft.com/office/drawing/2014/main" id="{45D3D2D4-1A05-B466-D183-3426433CA9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" y="2693"/>
                <a:ext cx="0" cy="24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b" anchorCtr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24655" name="Freeform 79">
              <a:extLst>
                <a:ext uri="{FF2B5EF4-FFF2-40B4-BE49-F238E27FC236}">
                  <a16:creationId xmlns:a16="http://schemas.microsoft.com/office/drawing/2014/main" id="{651D3535-3BE6-F82A-FA05-D621C7C12A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6" y="1776"/>
              <a:ext cx="80" cy="91"/>
            </a:xfrm>
            <a:custGeom>
              <a:avLst/>
              <a:gdLst>
                <a:gd name="T0" fmla="*/ 0 w 238"/>
                <a:gd name="T1" fmla="*/ 50 h 238"/>
                <a:gd name="T2" fmla="*/ 1 w 238"/>
                <a:gd name="T3" fmla="*/ 59 h 238"/>
                <a:gd name="T4" fmla="*/ 5 w 238"/>
                <a:gd name="T5" fmla="*/ 67 h 238"/>
                <a:gd name="T6" fmla="*/ 9 w 238"/>
                <a:gd name="T7" fmla="*/ 74 h 238"/>
                <a:gd name="T8" fmla="*/ 14 w 238"/>
                <a:gd name="T9" fmla="*/ 80 h 238"/>
                <a:gd name="T10" fmla="*/ 21 w 238"/>
                <a:gd name="T11" fmla="*/ 86 h 238"/>
                <a:gd name="T12" fmla="*/ 28 w 238"/>
                <a:gd name="T13" fmla="*/ 89 h 238"/>
                <a:gd name="T14" fmla="*/ 36 w 238"/>
                <a:gd name="T15" fmla="*/ 91 h 238"/>
                <a:gd name="T16" fmla="*/ 44 w 238"/>
                <a:gd name="T17" fmla="*/ 91 h 238"/>
                <a:gd name="T18" fmla="*/ 52 w 238"/>
                <a:gd name="T19" fmla="*/ 89 h 238"/>
                <a:gd name="T20" fmla="*/ 59 w 238"/>
                <a:gd name="T21" fmla="*/ 86 h 238"/>
                <a:gd name="T22" fmla="*/ 65 w 238"/>
                <a:gd name="T23" fmla="*/ 80 h 238"/>
                <a:gd name="T24" fmla="*/ 70 w 238"/>
                <a:gd name="T25" fmla="*/ 74 h 238"/>
                <a:gd name="T26" fmla="*/ 75 w 238"/>
                <a:gd name="T27" fmla="*/ 67 h 238"/>
                <a:gd name="T28" fmla="*/ 78 w 238"/>
                <a:gd name="T29" fmla="*/ 59 h 238"/>
                <a:gd name="T30" fmla="*/ 79 w 238"/>
                <a:gd name="T31" fmla="*/ 50 h 238"/>
                <a:gd name="T32" fmla="*/ 80 w 238"/>
                <a:gd name="T33" fmla="*/ 46 h 238"/>
                <a:gd name="T34" fmla="*/ 79 w 238"/>
                <a:gd name="T35" fmla="*/ 36 h 238"/>
                <a:gd name="T36" fmla="*/ 77 w 238"/>
                <a:gd name="T37" fmla="*/ 28 h 238"/>
                <a:gd name="T38" fmla="*/ 73 w 238"/>
                <a:gd name="T39" fmla="*/ 20 h 238"/>
                <a:gd name="T40" fmla="*/ 68 w 238"/>
                <a:gd name="T41" fmla="*/ 13 h 238"/>
                <a:gd name="T42" fmla="*/ 62 w 238"/>
                <a:gd name="T43" fmla="*/ 8 h 238"/>
                <a:gd name="T44" fmla="*/ 55 w 238"/>
                <a:gd name="T45" fmla="*/ 3 h 238"/>
                <a:gd name="T46" fmla="*/ 48 w 238"/>
                <a:gd name="T47" fmla="*/ 1 h 238"/>
                <a:gd name="T48" fmla="*/ 40 w 238"/>
                <a:gd name="T49" fmla="*/ 0 h 238"/>
                <a:gd name="T50" fmla="*/ 32 w 238"/>
                <a:gd name="T51" fmla="*/ 1 h 238"/>
                <a:gd name="T52" fmla="*/ 24 w 238"/>
                <a:gd name="T53" fmla="*/ 3 h 238"/>
                <a:gd name="T54" fmla="*/ 17 w 238"/>
                <a:gd name="T55" fmla="*/ 8 h 238"/>
                <a:gd name="T56" fmla="*/ 11 w 238"/>
                <a:gd name="T57" fmla="*/ 13 h 238"/>
                <a:gd name="T58" fmla="*/ 7 w 238"/>
                <a:gd name="T59" fmla="*/ 20 h 238"/>
                <a:gd name="T60" fmla="*/ 3 w 238"/>
                <a:gd name="T61" fmla="*/ 28 h 238"/>
                <a:gd name="T62" fmla="*/ 0 w 238"/>
                <a:gd name="T63" fmla="*/ 36 h 238"/>
                <a:gd name="T64" fmla="*/ 0 w 238"/>
                <a:gd name="T65" fmla="*/ 46 h 23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8"/>
                <a:gd name="T100" fmla="*/ 0 h 238"/>
                <a:gd name="T101" fmla="*/ 238 w 238"/>
                <a:gd name="T102" fmla="*/ 238 h 23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8" h="238">
                  <a:moveTo>
                    <a:pt x="0" y="119"/>
                  </a:moveTo>
                  <a:lnTo>
                    <a:pt x="0" y="130"/>
                  </a:lnTo>
                  <a:lnTo>
                    <a:pt x="1" y="143"/>
                  </a:lnTo>
                  <a:lnTo>
                    <a:pt x="4" y="155"/>
                  </a:lnTo>
                  <a:lnTo>
                    <a:pt x="8" y="164"/>
                  </a:lnTo>
                  <a:lnTo>
                    <a:pt x="14" y="176"/>
                  </a:lnTo>
                  <a:lnTo>
                    <a:pt x="20" y="186"/>
                  </a:lnTo>
                  <a:lnTo>
                    <a:pt x="27" y="194"/>
                  </a:lnTo>
                  <a:lnTo>
                    <a:pt x="34" y="203"/>
                  </a:lnTo>
                  <a:lnTo>
                    <a:pt x="42" y="210"/>
                  </a:lnTo>
                  <a:lnTo>
                    <a:pt x="52" y="217"/>
                  </a:lnTo>
                  <a:lnTo>
                    <a:pt x="62" y="224"/>
                  </a:lnTo>
                  <a:lnTo>
                    <a:pt x="72" y="228"/>
                  </a:lnTo>
                  <a:lnTo>
                    <a:pt x="83" y="232"/>
                  </a:lnTo>
                  <a:lnTo>
                    <a:pt x="95" y="235"/>
                  </a:lnTo>
                  <a:lnTo>
                    <a:pt x="106" y="237"/>
                  </a:lnTo>
                  <a:lnTo>
                    <a:pt x="119" y="238"/>
                  </a:lnTo>
                  <a:lnTo>
                    <a:pt x="130" y="237"/>
                  </a:lnTo>
                  <a:lnTo>
                    <a:pt x="143" y="235"/>
                  </a:lnTo>
                  <a:lnTo>
                    <a:pt x="154" y="232"/>
                  </a:lnTo>
                  <a:lnTo>
                    <a:pt x="164" y="228"/>
                  </a:lnTo>
                  <a:lnTo>
                    <a:pt x="175" y="224"/>
                  </a:lnTo>
                  <a:lnTo>
                    <a:pt x="185" y="217"/>
                  </a:lnTo>
                  <a:lnTo>
                    <a:pt x="194" y="210"/>
                  </a:lnTo>
                  <a:lnTo>
                    <a:pt x="202" y="203"/>
                  </a:lnTo>
                  <a:lnTo>
                    <a:pt x="209" y="194"/>
                  </a:lnTo>
                  <a:lnTo>
                    <a:pt x="217" y="186"/>
                  </a:lnTo>
                  <a:lnTo>
                    <a:pt x="224" y="176"/>
                  </a:lnTo>
                  <a:lnTo>
                    <a:pt x="228" y="164"/>
                  </a:lnTo>
                  <a:lnTo>
                    <a:pt x="232" y="155"/>
                  </a:lnTo>
                  <a:lnTo>
                    <a:pt x="235" y="143"/>
                  </a:lnTo>
                  <a:lnTo>
                    <a:pt x="236" y="130"/>
                  </a:lnTo>
                  <a:lnTo>
                    <a:pt x="238" y="119"/>
                  </a:lnTo>
                  <a:lnTo>
                    <a:pt x="236" y="106"/>
                  </a:lnTo>
                  <a:lnTo>
                    <a:pt x="235" y="95"/>
                  </a:lnTo>
                  <a:lnTo>
                    <a:pt x="232" y="84"/>
                  </a:lnTo>
                  <a:lnTo>
                    <a:pt x="228" y="72"/>
                  </a:lnTo>
                  <a:lnTo>
                    <a:pt x="224" y="62"/>
                  </a:lnTo>
                  <a:lnTo>
                    <a:pt x="217" y="53"/>
                  </a:lnTo>
                  <a:lnTo>
                    <a:pt x="209" y="43"/>
                  </a:lnTo>
                  <a:lnTo>
                    <a:pt x="202" y="34"/>
                  </a:lnTo>
                  <a:lnTo>
                    <a:pt x="194" y="27"/>
                  </a:lnTo>
                  <a:lnTo>
                    <a:pt x="185" y="20"/>
                  </a:lnTo>
                  <a:lnTo>
                    <a:pt x="175" y="14"/>
                  </a:lnTo>
                  <a:lnTo>
                    <a:pt x="164" y="9"/>
                  </a:lnTo>
                  <a:lnTo>
                    <a:pt x="154" y="4"/>
                  </a:lnTo>
                  <a:lnTo>
                    <a:pt x="143" y="2"/>
                  </a:lnTo>
                  <a:lnTo>
                    <a:pt x="130" y="0"/>
                  </a:lnTo>
                  <a:lnTo>
                    <a:pt x="119" y="0"/>
                  </a:lnTo>
                  <a:lnTo>
                    <a:pt x="106" y="0"/>
                  </a:lnTo>
                  <a:lnTo>
                    <a:pt x="95" y="2"/>
                  </a:lnTo>
                  <a:lnTo>
                    <a:pt x="83" y="4"/>
                  </a:lnTo>
                  <a:lnTo>
                    <a:pt x="72" y="9"/>
                  </a:lnTo>
                  <a:lnTo>
                    <a:pt x="62" y="14"/>
                  </a:lnTo>
                  <a:lnTo>
                    <a:pt x="52" y="20"/>
                  </a:lnTo>
                  <a:lnTo>
                    <a:pt x="42" y="27"/>
                  </a:lnTo>
                  <a:lnTo>
                    <a:pt x="34" y="34"/>
                  </a:lnTo>
                  <a:lnTo>
                    <a:pt x="27" y="43"/>
                  </a:lnTo>
                  <a:lnTo>
                    <a:pt x="20" y="53"/>
                  </a:lnTo>
                  <a:lnTo>
                    <a:pt x="14" y="62"/>
                  </a:lnTo>
                  <a:lnTo>
                    <a:pt x="8" y="72"/>
                  </a:lnTo>
                  <a:lnTo>
                    <a:pt x="4" y="84"/>
                  </a:lnTo>
                  <a:lnTo>
                    <a:pt x="1" y="95"/>
                  </a:lnTo>
                  <a:lnTo>
                    <a:pt x="0" y="106"/>
                  </a:lnTo>
                  <a:lnTo>
                    <a:pt x="0" y="119"/>
                  </a:lnTo>
                </a:path>
              </a:pathLst>
            </a:custGeom>
            <a:solidFill>
              <a:schemeClr val="accent1"/>
            </a:solidFill>
            <a:ln w="39688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656" name="Line 80">
              <a:extLst>
                <a:ext uri="{FF2B5EF4-FFF2-40B4-BE49-F238E27FC236}">
                  <a16:creationId xmlns:a16="http://schemas.microsoft.com/office/drawing/2014/main" id="{825FBBD7-7941-C3C3-153A-13A28F0C31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1823"/>
              <a:ext cx="121" cy="1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4657" name="Freeform 81">
              <a:extLst>
                <a:ext uri="{FF2B5EF4-FFF2-40B4-BE49-F238E27FC236}">
                  <a16:creationId xmlns:a16="http://schemas.microsoft.com/office/drawing/2014/main" id="{E765082B-DB73-D4B9-FB60-AC5A7544B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" y="1680"/>
              <a:ext cx="80" cy="91"/>
            </a:xfrm>
            <a:custGeom>
              <a:avLst/>
              <a:gdLst>
                <a:gd name="T0" fmla="*/ 0 w 238"/>
                <a:gd name="T1" fmla="*/ 50 h 238"/>
                <a:gd name="T2" fmla="*/ 1 w 238"/>
                <a:gd name="T3" fmla="*/ 59 h 238"/>
                <a:gd name="T4" fmla="*/ 5 w 238"/>
                <a:gd name="T5" fmla="*/ 67 h 238"/>
                <a:gd name="T6" fmla="*/ 9 w 238"/>
                <a:gd name="T7" fmla="*/ 74 h 238"/>
                <a:gd name="T8" fmla="*/ 14 w 238"/>
                <a:gd name="T9" fmla="*/ 80 h 238"/>
                <a:gd name="T10" fmla="*/ 21 w 238"/>
                <a:gd name="T11" fmla="*/ 86 h 238"/>
                <a:gd name="T12" fmla="*/ 28 w 238"/>
                <a:gd name="T13" fmla="*/ 89 h 238"/>
                <a:gd name="T14" fmla="*/ 36 w 238"/>
                <a:gd name="T15" fmla="*/ 91 h 238"/>
                <a:gd name="T16" fmla="*/ 44 w 238"/>
                <a:gd name="T17" fmla="*/ 91 h 238"/>
                <a:gd name="T18" fmla="*/ 52 w 238"/>
                <a:gd name="T19" fmla="*/ 89 h 238"/>
                <a:gd name="T20" fmla="*/ 59 w 238"/>
                <a:gd name="T21" fmla="*/ 86 h 238"/>
                <a:gd name="T22" fmla="*/ 65 w 238"/>
                <a:gd name="T23" fmla="*/ 80 h 238"/>
                <a:gd name="T24" fmla="*/ 70 w 238"/>
                <a:gd name="T25" fmla="*/ 74 h 238"/>
                <a:gd name="T26" fmla="*/ 75 w 238"/>
                <a:gd name="T27" fmla="*/ 67 h 238"/>
                <a:gd name="T28" fmla="*/ 78 w 238"/>
                <a:gd name="T29" fmla="*/ 59 h 238"/>
                <a:gd name="T30" fmla="*/ 79 w 238"/>
                <a:gd name="T31" fmla="*/ 50 h 238"/>
                <a:gd name="T32" fmla="*/ 80 w 238"/>
                <a:gd name="T33" fmla="*/ 46 h 238"/>
                <a:gd name="T34" fmla="*/ 79 w 238"/>
                <a:gd name="T35" fmla="*/ 36 h 238"/>
                <a:gd name="T36" fmla="*/ 77 w 238"/>
                <a:gd name="T37" fmla="*/ 28 h 238"/>
                <a:gd name="T38" fmla="*/ 73 w 238"/>
                <a:gd name="T39" fmla="*/ 20 h 238"/>
                <a:gd name="T40" fmla="*/ 68 w 238"/>
                <a:gd name="T41" fmla="*/ 13 h 238"/>
                <a:gd name="T42" fmla="*/ 62 w 238"/>
                <a:gd name="T43" fmla="*/ 8 h 238"/>
                <a:gd name="T44" fmla="*/ 55 w 238"/>
                <a:gd name="T45" fmla="*/ 3 h 238"/>
                <a:gd name="T46" fmla="*/ 48 w 238"/>
                <a:gd name="T47" fmla="*/ 1 h 238"/>
                <a:gd name="T48" fmla="*/ 40 w 238"/>
                <a:gd name="T49" fmla="*/ 0 h 238"/>
                <a:gd name="T50" fmla="*/ 32 w 238"/>
                <a:gd name="T51" fmla="*/ 1 h 238"/>
                <a:gd name="T52" fmla="*/ 24 w 238"/>
                <a:gd name="T53" fmla="*/ 3 h 238"/>
                <a:gd name="T54" fmla="*/ 17 w 238"/>
                <a:gd name="T55" fmla="*/ 8 h 238"/>
                <a:gd name="T56" fmla="*/ 11 w 238"/>
                <a:gd name="T57" fmla="*/ 13 h 238"/>
                <a:gd name="T58" fmla="*/ 7 w 238"/>
                <a:gd name="T59" fmla="*/ 20 h 238"/>
                <a:gd name="T60" fmla="*/ 3 w 238"/>
                <a:gd name="T61" fmla="*/ 28 h 238"/>
                <a:gd name="T62" fmla="*/ 0 w 238"/>
                <a:gd name="T63" fmla="*/ 36 h 238"/>
                <a:gd name="T64" fmla="*/ 0 w 238"/>
                <a:gd name="T65" fmla="*/ 46 h 23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8"/>
                <a:gd name="T100" fmla="*/ 0 h 238"/>
                <a:gd name="T101" fmla="*/ 238 w 238"/>
                <a:gd name="T102" fmla="*/ 238 h 23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8" h="238">
                  <a:moveTo>
                    <a:pt x="0" y="119"/>
                  </a:moveTo>
                  <a:lnTo>
                    <a:pt x="0" y="130"/>
                  </a:lnTo>
                  <a:lnTo>
                    <a:pt x="1" y="143"/>
                  </a:lnTo>
                  <a:lnTo>
                    <a:pt x="4" y="155"/>
                  </a:lnTo>
                  <a:lnTo>
                    <a:pt x="8" y="164"/>
                  </a:lnTo>
                  <a:lnTo>
                    <a:pt x="14" y="176"/>
                  </a:lnTo>
                  <a:lnTo>
                    <a:pt x="20" y="186"/>
                  </a:lnTo>
                  <a:lnTo>
                    <a:pt x="27" y="194"/>
                  </a:lnTo>
                  <a:lnTo>
                    <a:pt x="34" y="203"/>
                  </a:lnTo>
                  <a:lnTo>
                    <a:pt x="42" y="210"/>
                  </a:lnTo>
                  <a:lnTo>
                    <a:pt x="52" y="217"/>
                  </a:lnTo>
                  <a:lnTo>
                    <a:pt x="62" y="224"/>
                  </a:lnTo>
                  <a:lnTo>
                    <a:pt x="72" y="228"/>
                  </a:lnTo>
                  <a:lnTo>
                    <a:pt x="83" y="232"/>
                  </a:lnTo>
                  <a:lnTo>
                    <a:pt x="95" y="235"/>
                  </a:lnTo>
                  <a:lnTo>
                    <a:pt x="106" y="237"/>
                  </a:lnTo>
                  <a:lnTo>
                    <a:pt x="119" y="238"/>
                  </a:lnTo>
                  <a:lnTo>
                    <a:pt x="130" y="237"/>
                  </a:lnTo>
                  <a:lnTo>
                    <a:pt x="143" y="235"/>
                  </a:lnTo>
                  <a:lnTo>
                    <a:pt x="154" y="232"/>
                  </a:lnTo>
                  <a:lnTo>
                    <a:pt x="164" y="228"/>
                  </a:lnTo>
                  <a:lnTo>
                    <a:pt x="175" y="224"/>
                  </a:lnTo>
                  <a:lnTo>
                    <a:pt x="185" y="217"/>
                  </a:lnTo>
                  <a:lnTo>
                    <a:pt x="194" y="210"/>
                  </a:lnTo>
                  <a:lnTo>
                    <a:pt x="202" y="203"/>
                  </a:lnTo>
                  <a:lnTo>
                    <a:pt x="209" y="194"/>
                  </a:lnTo>
                  <a:lnTo>
                    <a:pt x="217" y="186"/>
                  </a:lnTo>
                  <a:lnTo>
                    <a:pt x="224" y="176"/>
                  </a:lnTo>
                  <a:lnTo>
                    <a:pt x="228" y="164"/>
                  </a:lnTo>
                  <a:lnTo>
                    <a:pt x="232" y="155"/>
                  </a:lnTo>
                  <a:lnTo>
                    <a:pt x="235" y="143"/>
                  </a:lnTo>
                  <a:lnTo>
                    <a:pt x="236" y="130"/>
                  </a:lnTo>
                  <a:lnTo>
                    <a:pt x="238" y="119"/>
                  </a:lnTo>
                  <a:lnTo>
                    <a:pt x="236" y="106"/>
                  </a:lnTo>
                  <a:lnTo>
                    <a:pt x="235" y="95"/>
                  </a:lnTo>
                  <a:lnTo>
                    <a:pt x="232" y="84"/>
                  </a:lnTo>
                  <a:lnTo>
                    <a:pt x="228" y="72"/>
                  </a:lnTo>
                  <a:lnTo>
                    <a:pt x="224" y="62"/>
                  </a:lnTo>
                  <a:lnTo>
                    <a:pt x="217" y="53"/>
                  </a:lnTo>
                  <a:lnTo>
                    <a:pt x="209" y="43"/>
                  </a:lnTo>
                  <a:lnTo>
                    <a:pt x="202" y="34"/>
                  </a:lnTo>
                  <a:lnTo>
                    <a:pt x="194" y="27"/>
                  </a:lnTo>
                  <a:lnTo>
                    <a:pt x="185" y="20"/>
                  </a:lnTo>
                  <a:lnTo>
                    <a:pt x="175" y="14"/>
                  </a:lnTo>
                  <a:lnTo>
                    <a:pt x="164" y="9"/>
                  </a:lnTo>
                  <a:lnTo>
                    <a:pt x="154" y="4"/>
                  </a:lnTo>
                  <a:lnTo>
                    <a:pt x="143" y="2"/>
                  </a:lnTo>
                  <a:lnTo>
                    <a:pt x="130" y="0"/>
                  </a:lnTo>
                  <a:lnTo>
                    <a:pt x="119" y="0"/>
                  </a:lnTo>
                  <a:lnTo>
                    <a:pt x="106" y="0"/>
                  </a:lnTo>
                  <a:lnTo>
                    <a:pt x="95" y="2"/>
                  </a:lnTo>
                  <a:lnTo>
                    <a:pt x="83" y="4"/>
                  </a:lnTo>
                  <a:lnTo>
                    <a:pt x="72" y="9"/>
                  </a:lnTo>
                  <a:lnTo>
                    <a:pt x="62" y="14"/>
                  </a:lnTo>
                  <a:lnTo>
                    <a:pt x="52" y="20"/>
                  </a:lnTo>
                  <a:lnTo>
                    <a:pt x="42" y="27"/>
                  </a:lnTo>
                  <a:lnTo>
                    <a:pt x="34" y="34"/>
                  </a:lnTo>
                  <a:lnTo>
                    <a:pt x="27" y="43"/>
                  </a:lnTo>
                  <a:lnTo>
                    <a:pt x="20" y="53"/>
                  </a:lnTo>
                  <a:lnTo>
                    <a:pt x="14" y="62"/>
                  </a:lnTo>
                  <a:lnTo>
                    <a:pt x="8" y="72"/>
                  </a:lnTo>
                  <a:lnTo>
                    <a:pt x="4" y="84"/>
                  </a:lnTo>
                  <a:lnTo>
                    <a:pt x="1" y="95"/>
                  </a:lnTo>
                  <a:lnTo>
                    <a:pt x="0" y="106"/>
                  </a:lnTo>
                  <a:lnTo>
                    <a:pt x="0" y="119"/>
                  </a:lnTo>
                </a:path>
              </a:pathLst>
            </a:custGeom>
            <a:solidFill>
              <a:schemeClr val="accent1"/>
            </a:solidFill>
            <a:ln w="39688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658" name="Freeform 82">
              <a:extLst>
                <a:ext uri="{FF2B5EF4-FFF2-40B4-BE49-F238E27FC236}">
                  <a16:creationId xmlns:a16="http://schemas.microsoft.com/office/drawing/2014/main" id="{FB14D9FC-138C-13C2-06D8-EE89A0560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" y="1872"/>
              <a:ext cx="80" cy="91"/>
            </a:xfrm>
            <a:custGeom>
              <a:avLst/>
              <a:gdLst>
                <a:gd name="T0" fmla="*/ 0 w 238"/>
                <a:gd name="T1" fmla="*/ 50 h 238"/>
                <a:gd name="T2" fmla="*/ 1 w 238"/>
                <a:gd name="T3" fmla="*/ 59 h 238"/>
                <a:gd name="T4" fmla="*/ 5 w 238"/>
                <a:gd name="T5" fmla="*/ 67 h 238"/>
                <a:gd name="T6" fmla="*/ 9 w 238"/>
                <a:gd name="T7" fmla="*/ 74 h 238"/>
                <a:gd name="T8" fmla="*/ 14 w 238"/>
                <a:gd name="T9" fmla="*/ 80 h 238"/>
                <a:gd name="T10" fmla="*/ 21 w 238"/>
                <a:gd name="T11" fmla="*/ 86 h 238"/>
                <a:gd name="T12" fmla="*/ 28 w 238"/>
                <a:gd name="T13" fmla="*/ 89 h 238"/>
                <a:gd name="T14" fmla="*/ 36 w 238"/>
                <a:gd name="T15" fmla="*/ 91 h 238"/>
                <a:gd name="T16" fmla="*/ 44 w 238"/>
                <a:gd name="T17" fmla="*/ 91 h 238"/>
                <a:gd name="T18" fmla="*/ 52 w 238"/>
                <a:gd name="T19" fmla="*/ 89 h 238"/>
                <a:gd name="T20" fmla="*/ 59 w 238"/>
                <a:gd name="T21" fmla="*/ 86 h 238"/>
                <a:gd name="T22" fmla="*/ 65 w 238"/>
                <a:gd name="T23" fmla="*/ 80 h 238"/>
                <a:gd name="T24" fmla="*/ 70 w 238"/>
                <a:gd name="T25" fmla="*/ 74 h 238"/>
                <a:gd name="T26" fmla="*/ 75 w 238"/>
                <a:gd name="T27" fmla="*/ 67 h 238"/>
                <a:gd name="T28" fmla="*/ 78 w 238"/>
                <a:gd name="T29" fmla="*/ 59 h 238"/>
                <a:gd name="T30" fmla="*/ 79 w 238"/>
                <a:gd name="T31" fmla="*/ 50 h 238"/>
                <a:gd name="T32" fmla="*/ 80 w 238"/>
                <a:gd name="T33" fmla="*/ 46 h 238"/>
                <a:gd name="T34" fmla="*/ 79 w 238"/>
                <a:gd name="T35" fmla="*/ 36 h 238"/>
                <a:gd name="T36" fmla="*/ 77 w 238"/>
                <a:gd name="T37" fmla="*/ 28 h 238"/>
                <a:gd name="T38" fmla="*/ 73 w 238"/>
                <a:gd name="T39" fmla="*/ 20 h 238"/>
                <a:gd name="T40" fmla="*/ 68 w 238"/>
                <a:gd name="T41" fmla="*/ 13 h 238"/>
                <a:gd name="T42" fmla="*/ 62 w 238"/>
                <a:gd name="T43" fmla="*/ 8 h 238"/>
                <a:gd name="T44" fmla="*/ 55 w 238"/>
                <a:gd name="T45" fmla="*/ 3 h 238"/>
                <a:gd name="T46" fmla="*/ 48 w 238"/>
                <a:gd name="T47" fmla="*/ 1 h 238"/>
                <a:gd name="T48" fmla="*/ 40 w 238"/>
                <a:gd name="T49" fmla="*/ 0 h 238"/>
                <a:gd name="T50" fmla="*/ 32 w 238"/>
                <a:gd name="T51" fmla="*/ 1 h 238"/>
                <a:gd name="T52" fmla="*/ 24 w 238"/>
                <a:gd name="T53" fmla="*/ 3 h 238"/>
                <a:gd name="T54" fmla="*/ 17 w 238"/>
                <a:gd name="T55" fmla="*/ 8 h 238"/>
                <a:gd name="T56" fmla="*/ 11 w 238"/>
                <a:gd name="T57" fmla="*/ 13 h 238"/>
                <a:gd name="T58" fmla="*/ 7 w 238"/>
                <a:gd name="T59" fmla="*/ 20 h 238"/>
                <a:gd name="T60" fmla="*/ 3 w 238"/>
                <a:gd name="T61" fmla="*/ 28 h 238"/>
                <a:gd name="T62" fmla="*/ 0 w 238"/>
                <a:gd name="T63" fmla="*/ 36 h 238"/>
                <a:gd name="T64" fmla="*/ 0 w 238"/>
                <a:gd name="T65" fmla="*/ 46 h 23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8"/>
                <a:gd name="T100" fmla="*/ 0 h 238"/>
                <a:gd name="T101" fmla="*/ 238 w 238"/>
                <a:gd name="T102" fmla="*/ 238 h 23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8" h="238">
                  <a:moveTo>
                    <a:pt x="0" y="119"/>
                  </a:moveTo>
                  <a:lnTo>
                    <a:pt x="0" y="130"/>
                  </a:lnTo>
                  <a:lnTo>
                    <a:pt x="1" y="143"/>
                  </a:lnTo>
                  <a:lnTo>
                    <a:pt x="4" y="155"/>
                  </a:lnTo>
                  <a:lnTo>
                    <a:pt x="8" y="164"/>
                  </a:lnTo>
                  <a:lnTo>
                    <a:pt x="14" y="176"/>
                  </a:lnTo>
                  <a:lnTo>
                    <a:pt x="20" y="186"/>
                  </a:lnTo>
                  <a:lnTo>
                    <a:pt x="27" y="194"/>
                  </a:lnTo>
                  <a:lnTo>
                    <a:pt x="34" y="203"/>
                  </a:lnTo>
                  <a:lnTo>
                    <a:pt x="42" y="210"/>
                  </a:lnTo>
                  <a:lnTo>
                    <a:pt x="52" y="217"/>
                  </a:lnTo>
                  <a:lnTo>
                    <a:pt x="62" y="224"/>
                  </a:lnTo>
                  <a:lnTo>
                    <a:pt x="72" y="228"/>
                  </a:lnTo>
                  <a:lnTo>
                    <a:pt x="83" y="232"/>
                  </a:lnTo>
                  <a:lnTo>
                    <a:pt x="95" y="235"/>
                  </a:lnTo>
                  <a:lnTo>
                    <a:pt x="106" y="237"/>
                  </a:lnTo>
                  <a:lnTo>
                    <a:pt x="119" y="238"/>
                  </a:lnTo>
                  <a:lnTo>
                    <a:pt x="130" y="237"/>
                  </a:lnTo>
                  <a:lnTo>
                    <a:pt x="143" y="235"/>
                  </a:lnTo>
                  <a:lnTo>
                    <a:pt x="154" y="232"/>
                  </a:lnTo>
                  <a:lnTo>
                    <a:pt x="164" y="228"/>
                  </a:lnTo>
                  <a:lnTo>
                    <a:pt x="175" y="224"/>
                  </a:lnTo>
                  <a:lnTo>
                    <a:pt x="185" y="217"/>
                  </a:lnTo>
                  <a:lnTo>
                    <a:pt x="194" y="210"/>
                  </a:lnTo>
                  <a:lnTo>
                    <a:pt x="202" y="203"/>
                  </a:lnTo>
                  <a:lnTo>
                    <a:pt x="209" y="194"/>
                  </a:lnTo>
                  <a:lnTo>
                    <a:pt x="217" y="186"/>
                  </a:lnTo>
                  <a:lnTo>
                    <a:pt x="224" y="176"/>
                  </a:lnTo>
                  <a:lnTo>
                    <a:pt x="228" y="164"/>
                  </a:lnTo>
                  <a:lnTo>
                    <a:pt x="232" y="155"/>
                  </a:lnTo>
                  <a:lnTo>
                    <a:pt x="235" y="143"/>
                  </a:lnTo>
                  <a:lnTo>
                    <a:pt x="236" y="130"/>
                  </a:lnTo>
                  <a:lnTo>
                    <a:pt x="238" y="119"/>
                  </a:lnTo>
                  <a:lnTo>
                    <a:pt x="236" y="106"/>
                  </a:lnTo>
                  <a:lnTo>
                    <a:pt x="235" y="95"/>
                  </a:lnTo>
                  <a:lnTo>
                    <a:pt x="232" y="84"/>
                  </a:lnTo>
                  <a:lnTo>
                    <a:pt x="228" y="72"/>
                  </a:lnTo>
                  <a:lnTo>
                    <a:pt x="224" y="62"/>
                  </a:lnTo>
                  <a:lnTo>
                    <a:pt x="217" y="53"/>
                  </a:lnTo>
                  <a:lnTo>
                    <a:pt x="209" y="43"/>
                  </a:lnTo>
                  <a:lnTo>
                    <a:pt x="202" y="34"/>
                  </a:lnTo>
                  <a:lnTo>
                    <a:pt x="194" y="27"/>
                  </a:lnTo>
                  <a:lnTo>
                    <a:pt x="185" y="20"/>
                  </a:lnTo>
                  <a:lnTo>
                    <a:pt x="175" y="14"/>
                  </a:lnTo>
                  <a:lnTo>
                    <a:pt x="164" y="9"/>
                  </a:lnTo>
                  <a:lnTo>
                    <a:pt x="154" y="4"/>
                  </a:lnTo>
                  <a:lnTo>
                    <a:pt x="143" y="2"/>
                  </a:lnTo>
                  <a:lnTo>
                    <a:pt x="130" y="0"/>
                  </a:lnTo>
                  <a:lnTo>
                    <a:pt x="119" y="0"/>
                  </a:lnTo>
                  <a:lnTo>
                    <a:pt x="106" y="0"/>
                  </a:lnTo>
                  <a:lnTo>
                    <a:pt x="95" y="2"/>
                  </a:lnTo>
                  <a:lnTo>
                    <a:pt x="83" y="4"/>
                  </a:lnTo>
                  <a:lnTo>
                    <a:pt x="72" y="9"/>
                  </a:lnTo>
                  <a:lnTo>
                    <a:pt x="62" y="14"/>
                  </a:lnTo>
                  <a:lnTo>
                    <a:pt x="52" y="20"/>
                  </a:lnTo>
                  <a:lnTo>
                    <a:pt x="42" y="27"/>
                  </a:lnTo>
                  <a:lnTo>
                    <a:pt x="34" y="34"/>
                  </a:lnTo>
                  <a:lnTo>
                    <a:pt x="27" y="43"/>
                  </a:lnTo>
                  <a:lnTo>
                    <a:pt x="20" y="53"/>
                  </a:lnTo>
                  <a:lnTo>
                    <a:pt x="14" y="62"/>
                  </a:lnTo>
                  <a:lnTo>
                    <a:pt x="8" y="72"/>
                  </a:lnTo>
                  <a:lnTo>
                    <a:pt x="4" y="84"/>
                  </a:lnTo>
                  <a:lnTo>
                    <a:pt x="1" y="95"/>
                  </a:lnTo>
                  <a:lnTo>
                    <a:pt x="0" y="106"/>
                  </a:lnTo>
                  <a:lnTo>
                    <a:pt x="0" y="119"/>
                  </a:lnTo>
                </a:path>
              </a:pathLst>
            </a:custGeom>
            <a:solidFill>
              <a:schemeClr val="accent1"/>
            </a:solidFill>
            <a:ln w="39688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515122" name="Line 50">
            <a:extLst>
              <a:ext uri="{FF2B5EF4-FFF2-40B4-BE49-F238E27FC236}">
                <a16:creationId xmlns:a16="http://schemas.microsoft.com/office/drawing/2014/main" id="{F0CCA1BC-8E1C-4EC6-DDFA-57BD84623B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6200" y="3048000"/>
            <a:ext cx="1320800" cy="79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4594" name="Rectangle 3">
            <a:extLst>
              <a:ext uri="{FF2B5EF4-FFF2-40B4-BE49-F238E27FC236}">
                <a16:creationId xmlns:a16="http://schemas.microsoft.com/office/drawing/2014/main" id="{07F5378F-70E8-1372-2CFE-6717213B4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7798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5076" name="Line 4">
            <a:extLst>
              <a:ext uri="{FF2B5EF4-FFF2-40B4-BE49-F238E27FC236}">
                <a16:creationId xmlns:a16="http://schemas.microsoft.com/office/drawing/2014/main" id="{D3E2C915-B880-1DF2-27B0-7943458147DE}"/>
              </a:ext>
            </a:extLst>
          </p:cNvPr>
          <p:cNvSpPr>
            <a:spLocks noChangeShapeType="1"/>
          </p:cNvSpPr>
          <p:nvPr/>
        </p:nvSpPr>
        <p:spPr bwMode="auto">
          <a:xfrm>
            <a:off x="8843963" y="4933950"/>
            <a:ext cx="144462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077" name="Line 5">
            <a:extLst>
              <a:ext uri="{FF2B5EF4-FFF2-40B4-BE49-F238E27FC236}">
                <a16:creationId xmlns:a16="http://schemas.microsoft.com/office/drawing/2014/main" id="{B5D20E55-AE62-5F61-4954-74142EBAC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1" y="4953000"/>
            <a:ext cx="14446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080" name="Line 8">
            <a:extLst>
              <a:ext uri="{FF2B5EF4-FFF2-40B4-BE49-F238E27FC236}">
                <a16:creationId xmlns:a16="http://schemas.microsoft.com/office/drawing/2014/main" id="{5BD6C182-5553-7B69-AF21-5E9D78BE6F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0" y="5715000"/>
            <a:ext cx="1741488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082" name="Line 10">
            <a:extLst>
              <a:ext uri="{FF2B5EF4-FFF2-40B4-BE49-F238E27FC236}">
                <a16:creationId xmlns:a16="http://schemas.microsoft.com/office/drawing/2014/main" id="{9E1FE229-6BA9-8F62-45F0-531B25DE62F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15238" y="5438775"/>
            <a:ext cx="0" cy="28733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084" name="Line 12">
            <a:extLst>
              <a:ext uri="{FF2B5EF4-FFF2-40B4-BE49-F238E27FC236}">
                <a16:creationId xmlns:a16="http://schemas.microsoft.com/office/drawing/2014/main" id="{51D8B862-9F3B-2C85-A602-6E4D5B7670A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886200"/>
            <a:ext cx="37338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085" name="Line 13">
            <a:extLst>
              <a:ext uri="{FF2B5EF4-FFF2-40B4-BE49-F238E27FC236}">
                <a16:creationId xmlns:a16="http://schemas.microsoft.com/office/drawing/2014/main" id="{549B1D9C-BE8A-660C-6B6F-AB537C995A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4513" y="4148138"/>
            <a:ext cx="0" cy="57626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087" name="Line 15">
            <a:extLst>
              <a:ext uri="{FF2B5EF4-FFF2-40B4-BE49-F238E27FC236}">
                <a16:creationId xmlns:a16="http://schemas.microsoft.com/office/drawing/2014/main" id="{957CB12E-5CD9-587A-A9CE-EB24FD4CC34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0325" y="4148138"/>
            <a:ext cx="0" cy="57626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088" name="Line 16">
            <a:extLst>
              <a:ext uri="{FF2B5EF4-FFF2-40B4-BE49-F238E27FC236}">
                <a16:creationId xmlns:a16="http://schemas.microsoft.com/office/drawing/2014/main" id="{2A999FC2-68FB-F72A-C3A0-C98B7BCC7D69}"/>
              </a:ext>
            </a:extLst>
          </p:cNvPr>
          <p:cNvSpPr>
            <a:spLocks noChangeShapeType="1"/>
          </p:cNvSpPr>
          <p:nvPr/>
        </p:nvSpPr>
        <p:spPr bwMode="auto">
          <a:xfrm>
            <a:off x="9351963" y="4148138"/>
            <a:ext cx="0" cy="57626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090" name="Line 18">
            <a:extLst>
              <a:ext uri="{FF2B5EF4-FFF2-40B4-BE49-F238E27FC236}">
                <a16:creationId xmlns:a16="http://schemas.microsoft.com/office/drawing/2014/main" id="{E65FE680-D084-C1F2-D882-473D2DAF9A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43801" y="5510214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092" name="Line 20">
            <a:extLst>
              <a:ext uri="{FF2B5EF4-FFF2-40B4-BE49-F238E27FC236}">
                <a16:creationId xmlns:a16="http://schemas.microsoft.com/office/drawing/2014/main" id="{34D5DC71-93FC-0E5F-4D6A-A68561BE19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14926" y="5641976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093" name="Line 21">
            <a:extLst>
              <a:ext uri="{FF2B5EF4-FFF2-40B4-BE49-F238E27FC236}">
                <a16:creationId xmlns:a16="http://schemas.microsoft.com/office/drawing/2014/main" id="{DB0559F9-EC02-CC35-1E09-FB36D41F29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280526" y="4270376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094" name="Line 22">
            <a:extLst>
              <a:ext uri="{FF2B5EF4-FFF2-40B4-BE49-F238E27FC236}">
                <a16:creationId xmlns:a16="http://schemas.microsoft.com/office/drawing/2014/main" id="{8C6996AA-F921-5C54-1E24-E1D405EBED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1" y="4270376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096" name="Line 24">
            <a:extLst>
              <a:ext uri="{FF2B5EF4-FFF2-40B4-BE49-F238E27FC236}">
                <a16:creationId xmlns:a16="http://schemas.microsoft.com/office/drawing/2014/main" id="{9B599946-F24E-4817-0AE2-53CC420518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1" y="4270376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097" name="Line 25">
            <a:extLst>
              <a:ext uri="{FF2B5EF4-FFF2-40B4-BE49-F238E27FC236}">
                <a16:creationId xmlns:a16="http://schemas.microsoft.com/office/drawing/2014/main" id="{8FCDBFBE-C102-5210-57EB-937DC75F2A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3048001"/>
            <a:ext cx="0" cy="19018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098" name="Line 26">
            <a:extLst>
              <a:ext uri="{FF2B5EF4-FFF2-40B4-BE49-F238E27FC236}">
                <a16:creationId xmlns:a16="http://schemas.microsoft.com/office/drawing/2014/main" id="{3F17A66C-178E-0EA4-D360-92FD30457F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1" y="5221288"/>
            <a:ext cx="144463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099" name="Line 27">
            <a:extLst>
              <a:ext uri="{FF2B5EF4-FFF2-40B4-BE49-F238E27FC236}">
                <a16:creationId xmlns:a16="http://schemas.microsoft.com/office/drawing/2014/main" id="{A179CA10-E29A-38C6-4E39-ED2F2B7F12C8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1" y="5221288"/>
            <a:ext cx="144463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00" name="Line 28">
            <a:extLst>
              <a:ext uri="{FF2B5EF4-FFF2-40B4-BE49-F238E27FC236}">
                <a16:creationId xmlns:a16="http://schemas.microsoft.com/office/drawing/2014/main" id="{D7C839D9-1809-B0F8-82C6-F3F0506A0437}"/>
              </a:ext>
            </a:extLst>
          </p:cNvPr>
          <p:cNvSpPr>
            <a:spLocks noChangeShapeType="1"/>
          </p:cNvSpPr>
          <p:nvPr/>
        </p:nvSpPr>
        <p:spPr bwMode="auto">
          <a:xfrm>
            <a:off x="8920163" y="2895601"/>
            <a:ext cx="0" cy="20542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01" name="Line 29">
            <a:extLst>
              <a:ext uri="{FF2B5EF4-FFF2-40B4-BE49-F238E27FC236}">
                <a16:creationId xmlns:a16="http://schemas.microsoft.com/office/drawing/2014/main" id="{8F6E0B78-FC0F-EBC5-3F08-ECFF9C22BE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5221289"/>
            <a:ext cx="0" cy="123983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02" name="Line 30">
            <a:extLst>
              <a:ext uri="{FF2B5EF4-FFF2-40B4-BE49-F238E27FC236}">
                <a16:creationId xmlns:a16="http://schemas.microsoft.com/office/drawing/2014/main" id="{46FF2E89-9BD0-D783-1065-A3A47D3ABE3E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2225" y="5221289"/>
            <a:ext cx="0" cy="123983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03" name="Line 31">
            <a:extLst>
              <a:ext uri="{FF2B5EF4-FFF2-40B4-BE49-F238E27FC236}">
                <a16:creationId xmlns:a16="http://schemas.microsoft.com/office/drawing/2014/main" id="{E89F0D6E-EC81-DADC-199A-8FCC1C947F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6477000"/>
            <a:ext cx="6858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07" name="Rectangle 35">
            <a:extLst>
              <a:ext uri="{FF2B5EF4-FFF2-40B4-BE49-F238E27FC236}">
                <a16:creationId xmlns:a16="http://schemas.microsoft.com/office/drawing/2014/main" id="{9192BD2D-1F25-CF3A-1676-5D6AB46CE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0926" y="3962400"/>
            <a:ext cx="8226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</a:p>
        </p:txBody>
      </p:sp>
      <p:sp>
        <p:nvSpPr>
          <p:cNvPr id="515108" name="Rectangle 36">
            <a:extLst>
              <a:ext uri="{FF2B5EF4-FFF2-40B4-BE49-F238E27FC236}">
                <a16:creationId xmlns:a16="http://schemas.microsoft.com/office/drawing/2014/main" id="{A45DD2C1-AE2A-F7D3-2F5D-261E5FBFC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9176" y="5638800"/>
            <a:ext cx="8226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</a:p>
        </p:txBody>
      </p:sp>
      <p:sp>
        <p:nvSpPr>
          <p:cNvPr id="515109" name="Rectangle 37">
            <a:extLst>
              <a:ext uri="{FF2B5EF4-FFF2-40B4-BE49-F238E27FC236}">
                <a16:creationId xmlns:a16="http://schemas.microsoft.com/office/drawing/2014/main" id="{ABF2CEF2-E486-8663-179C-BD9D361FF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1" y="5867400"/>
            <a:ext cx="6206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/WE</a:t>
            </a:r>
          </a:p>
        </p:txBody>
      </p:sp>
      <p:sp>
        <p:nvSpPr>
          <p:cNvPr id="515110" name="Rectangle 38">
            <a:extLst>
              <a:ext uri="{FF2B5EF4-FFF2-40B4-BE49-F238E27FC236}">
                <a16:creationId xmlns:a16="http://schemas.microsoft.com/office/drawing/2014/main" id="{754301E4-67AC-C0B4-81F4-80E0F736F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905000"/>
            <a:ext cx="13716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3-8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译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码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器</a:t>
            </a:r>
          </a:p>
        </p:txBody>
      </p:sp>
      <p:sp>
        <p:nvSpPr>
          <p:cNvPr id="515111" name="Text Box 39">
            <a:extLst>
              <a:ext uri="{FF2B5EF4-FFF2-40B4-BE49-F238E27FC236}">
                <a16:creationId xmlns:a16="http://schemas.microsoft.com/office/drawing/2014/main" id="{F476E8B2-2495-6B8A-E617-04F69703F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5" y="2895600"/>
            <a:ext cx="3492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</a:p>
        </p:txBody>
      </p:sp>
      <p:sp>
        <p:nvSpPr>
          <p:cNvPr id="515112" name="Rectangle 40">
            <a:extLst>
              <a:ext uri="{FF2B5EF4-FFF2-40B4-BE49-F238E27FC236}">
                <a16:creationId xmlns:a16="http://schemas.microsoft.com/office/drawing/2014/main" id="{F31D1F10-BC0C-F77C-05CA-0598885DE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7639" y="2817814"/>
            <a:ext cx="5175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</a:t>
            </a:r>
          </a:p>
        </p:txBody>
      </p:sp>
      <p:sp>
        <p:nvSpPr>
          <p:cNvPr id="515113" name="Rectangle 41">
            <a:extLst>
              <a:ext uri="{FF2B5EF4-FFF2-40B4-BE49-F238E27FC236}">
                <a16:creationId xmlns:a16="http://schemas.microsoft.com/office/drawing/2014/main" id="{95FD8499-60C8-43BC-F99C-FB4CDD8C2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7263" y="2085976"/>
            <a:ext cx="48763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/Y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/Y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5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/Y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</a:p>
        </p:txBody>
      </p:sp>
      <p:sp>
        <p:nvSpPr>
          <p:cNvPr id="515117" name="Text Box 45">
            <a:extLst>
              <a:ext uri="{FF2B5EF4-FFF2-40B4-BE49-F238E27FC236}">
                <a16:creationId xmlns:a16="http://schemas.microsoft.com/office/drawing/2014/main" id="{1DCF0F2F-0922-B48C-F1C0-DF34D5062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133601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/MREQ</a:t>
            </a:r>
          </a:p>
        </p:txBody>
      </p:sp>
      <p:sp>
        <p:nvSpPr>
          <p:cNvPr id="515118" name="Line 46">
            <a:extLst>
              <a:ext uri="{FF2B5EF4-FFF2-40B4-BE49-F238E27FC236}">
                <a16:creationId xmlns:a16="http://schemas.microsoft.com/office/drawing/2014/main" id="{607974B2-C857-48D4-5B80-E6902309F4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1828801"/>
            <a:ext cx="0" cy="2889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19" name="Line 47">
            <a:extLst>
              <a:ext uri="{FF2B5EF4-FFF2-40B4-BE49-F238E27FC236}">
                <a16:creationId xmlns:a16="http://schemas.microsoft.com/office/drawing/2014/main" id="{D231935E-FCA1-A005-0B84-CDF32701C2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1828800"/>
            <a:ext cx="1676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24" name="Line 52">
            <a:extLst>
              <a:ext uri="{FF2B5EF4-FFF2-40B4-BE49-F238E27FC236}">
                <a16:creationId xmlns:a16="http://schemas.microsoft.com/office/drawing/2014/main" id="{CAE13730-8042-3390-FE9E-B89BF173C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6245225"/>
            <a:ext cx="0" cy="2159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32" name="Line 60">
            <a:extLst>
              <a:ext uri="{FF2B5EF4-FFF2-40B4-BE49-F238E27FC236}">
                <a16:creationId xmlns:a16="http://schemas.microsoft.com/office/drawing/2014/main" id="{71C6D0BD-B31A-174D-C349-3DF85754C8BC}"/>
              </a:ext>
            </a:extLst>
          </p:cNvPr>
          <p:cNvSpPr>
            <a:spLocks noChangeShapeType="1"/>
          </p:cNvSpPr>
          <p:nvPr/>
        </p:nvSpPr>
        <p:spPr bwMode="auto">
          <a:xfrm>
            <a:off x="9356725" y="5427664"/>
            <a:ext cx="0" cy="28733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33" name="Line 61">
            <a:extLst>
              <a:ext uri="{FF2B5EF4-FFF2-40B4-BE49-F238E27FC236}">
                <a16:creationId xmlns:a16="http://schemas.microsoft.com/office/drawing/2014/main" id="{919A631B-5CDC-0915-52A5-4B3BD7B60E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285289" y="5499101"/>
            <a:ext cx="142875" cy="730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35" name="Line 63">
            <a:extLst>
              <a:ext uri="{FF2B5EF4-FFF2-40B4-BE49-F238E27FC236}">
                <a16:creationId xmlns:a16="http://schemas.microsoft.com/office/drawing/2014/main" id="{1B391961-6DD0-7A89-18B6-E683F86080BA}"/>
              </a:ext>
            </a:extLst>
          </p:cNvPr>
          <p:cNvSpPr>
            <a:spLocks noChangeShapeType="1"/>
          </p:cNvSpPr>
          <p:nvPr/>
        </p:nvSpPr>
        <p:spPr bwMode="auto">
          <a:xfrm>
            <a:off x="8534400" y="5732464"/>
            <a:ext cx="0" cy="21113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36" name="Line 64">
            <a:extLst>
              <a:ext uri="{FF2B5EF4-FFF2-40B4-BE49-F238E27FC236}">
                <a16:creationId xmlns:a16="http://schemas.microsoft.com/office/drawing/2014/main" id="{159E4A90-E46A-1F7D-AB4A-05759424A5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191125" y="5410200"/>
            <a:ext cx="0" cy="533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37" name="Rectangle 65">
            <a:extLst>
              <a:ext uri="{FF2B5EF4-FFF2-40B4-BE49-F238E27FC236}">
                <a16:creationId xmlns:a16="http://schemas.microsoft.com/office/drawing/2014/main" id="{86EBCBA3-2557-2B72-C4C3-C9F28D092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76" y="3657601"/>
            <a:ext cx="517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</a:t>
            </a:r>
          </a:p>
        </p:txBody>
      </p:sp>
      <p:sp>
        <p:nvSpPr>
          <p:cNvPr id="515138" name="Line 66">
            <a:extLst>
              <a:ext uri="{FF2B5EF4-FFF2-40B4-BE49-F238E27FC236}">
                <a16:creationId xmlns:a16="http://schemas.microsoft.com/office/drawing/2014/main" id="{777D8BB6-C013-5537-4C09-57B7467C000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886200"/>
            <a:ext cx="0" cy="609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39" name="Line 67">
            <a:extLst>
              <a:ext uri="{FF2B5EF4-FFF2-40B4-BE49-F238E27FC236}">
                <a16:creationId xmlns:a16="http://schemas.microsoft.com/office/drawing/2014/main" id="{CBBEFBA5-CA89-BB1A-22A4-05F50716C8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114800"/>
            <a:ext cx="62484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074" name="Rectangle 2">
            <a:extLst>
              <a:ext uri="{FF2B5EF4-FFF2-40B4-BE49-F238E27FC236}">
                <a16:creationId xmlns:a16="http://schemas.microsoft.com/office/drawing/2014/main" id="{F2C3B629-75AD-38D2-E447-A702E6718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502150"/>
            <a:ext cx="1625600" cy="984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ROM 2K*8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-2500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5129" name="Rectangle 57">
            <a:extLst>
              <a:ext uri="{FF2B5EF4-FFF2-40B4-BE49-F238E27FC236}">
                <a16:creationId xmlns:a16="http://schemas.microsoft.com/office/drawing/2014/main" id="{36500E21-86D2-F996-2F4B-0258BDE84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1" y="4502151"/>
            <a:ext cx="1585913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RAM1K*4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-2500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5140" name="Text Box 68">
            <a:extLst>
              <a:ext uri="{FF2B5EF4-FFF2-40B4-BE49-F238E27FC236}">
                <a16:creationId xmlns:a16="http://schemas.microsoft.com/office/drawing/2014/main" id="{92FBF49D-F2D9-2739-F789-E00666EC6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1" y="1676401"/>
            <a:ext cx="3235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：说明低电平有效，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CS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输入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，表示选中芯片。</a:t>
            </a:r>
          </a:p>
        </p:txBody>
      </p:sp>
      <p:sp>
        <p:nvSpPr>
          <p:cNvPr id="515156" name="Line 84">
            <a:extLst>
              <a:ext uri="{FF2B5EF4-FFF2-40B4-BE49-F238E27FC236}">
                <a16:creationId xmlns:a16="http://schemas.microsoft.com/office/drawing/2014/main" id="{0FE975A6-C516-B061-871A-A9BFA21B09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77200" y="2895600"/>
            <a:ext cx="838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58" name="Line 86">
            <a:extLst>
              <a:ext uri="{FF2B5EF4-FFF2-40B4-BE49-F238E27FC236}">
                <a16:creationId xmlns:a16="http://schemas.microsoft.com/office/drawing/2014/main" id="{E7E0BFB7-448D-1286-DB2D-5A8560355CC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048000"/>
            <a:ext cx="0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61" name="Rectangle 89">
            <a:extLst>
              <a:ext uri="{FF2B5EF4-FFF2-40B4-BE49-F238E27FC236}">
                <a16:creationId xmlns:a16="http://schemas.microsoft.com/office/drawing/2014/main" id="{B51856F2-0729-9CA6-2192-F0C76AD42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1600" y="4495801"/>
            <a:ext cx="1524000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/CS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RAM1K*4</a:t>
            </a:r>
            <a:endParaRPr kumimoji="0" lang="en-US" altLang="zh-CN" sz="16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-2500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5162" name="Text Box 90">
            <a:extLst>
              <a:ext uri="{FF2B5EF4-FFF2-40B4-BE49-F238E27FC236}">
                <a16:creationId xmlns:a16="http://schemas.microsoft.com/office/drawing/2014/main" id="{259B57F5-7603-4ABA-856B-C4834051B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438401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101</a:t>
            </a:r>
          </a:p>
        </p:txBody>
      </p:sp>
      <p:sp>
        <p:nvSpPr>
          <p:cNvPr id="515163" name="Text Box 91">
            <a:extLst>
              <a:ext uri="{FF2B5EF4-FFF2-40B4-BE49-F238E27FC236}">
                <a16:creationId xmlns:a16="http://schemas.microsoft.com/office/drawing/2014/main" id="{731E6FAE-721E-EBF1-60ED-593A47302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062288"/>
            <a:ext cx="56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100</a:t>
            </a:r>
          </a:p>
        </p:txBody>
      </p:sp>
      <p:sp>
        <p:nvSpPr>
          <p:cNvPr id="515127" name="Rectangle 55">
            <a:extLst>
              <a:ext uri="{FF2B5EF4-FFF2-40B4-BE49-F238E27FC236}">
                <a16:creationId xmlns:a16="http://schemas.microsoft.com/office/drawing/2014/main" id="{4C9920A4-2DEE-06F8-343B-0D7501369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4" y="210586"/>
            <a:ext cx="9144000" cy="1098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                  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15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14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13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12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…             A</a:t>
            </a:r>
            <a:r>
              <a:rPr kumimoji="0" lang="en-US" altLang="zh-CN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-25000" noProof="0" dirty="0">
              <a:ln>
                <a:noFill/>
              </a:ln>
              <a:solidFill>
                <a:srgbClr val="0563C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ROM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6000H ~ 67FFH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：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01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10 0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000 0000 0000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~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01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10 0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111 1111 1111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RAM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6800H ~ 6BFFH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：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01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10 1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00 0000 0000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~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01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10 1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11 1111 1111</a:t>
            </a:r>
          </a:p>
        </p:txBody>
      </p:sp>
      <p:sp>
        <p:nvSpPr>
          <p:cNvPr id="515167" name="Text Box 95">
            <a:extLst>
              <a:ext uri="{FF2B5EF4-FFF2-40B4-BE49-F238E27FC236}">
                <a16:creationId xmlns:a16="http://schemas.microsoft.com/office/drawing/2014/main" id="{D2E25CF1-A8CC-59EC-2E65-3037ECCE3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3987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</a:p>
        </p:txBody>
      </p:sp>
      <p:sp>
        <p:nvSpPr>
          <p:cNvPr id="515168" name="Text Box 96">
            <a:extLst>
              <a:ext uri="{FF2B5EF4-FFF2-40B4-BE49-F238E27FC236}">
                <a16:creationId xmlns:a16="http://schemas.microsoft.com/office/drawing/2014/main" id="{ABF7638A-93F7-95AC-CCA5-E1D0AD51D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1" y="2909888"/>
            <a:ext cx="371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</a:p>
        </p:txBody>
      </p:sp>
      <p:sp>
        <p:nvSpPr>
          <p:cNvPr id="515169" name="Text Box 97">
            <a:extLst>
              <a:ext uri="{FF2B5EF4-FFF2-40B4-BE49-F238E27FC236}">
                <a16:creationId xmlns:a16="http://schemas.microsoft.com/office/drawing/2014/main" id="{96288C24-F015-0080-0B06-3CC72FEB1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25288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</a:p>
        </p:txBody>
      </p:sp>
      <p:sp>
        <p:nvSpPr>
          <p:cNvPr id="515170" name="Rectangle 98">
            <a:extLst>
              <a:ext uri="{FF2B5EF4-FFF2-40B4-BE49-F238E27FC236}">
                <a16:creationId xmlns:a16="http://schemas.microsoft.com/office/drawing/2014/main" id="{BB58EDA2-5542-D110-C51C-8FAD1077A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063750"/>
            <a:ext cx="420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G</a:t>
            </a:r>
            <a:r>
              <a:rPr kumimoji="1" lang="en-US" altLang="zh-CN" sz="16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</a:p>
        </p:txBody>
      </p:sp>
      <p:sp>
        <p:nvSpPr>
          <p:cNvPr id="515171" name="Rectangle 99">
            <a:extLst>
              <a:ext uri="{FF2B5EF4-FFF2-40B4-BE49-F238E27FC236}">
                <a16:creationId xmlns:a16="http://schemas.microsoft.com/office/drawing/2014/main" id="{AE81E2B2-BEAB-216C-6CFA-F76BB1243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406650"/>
            <a:ext cx="5222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G</a:t>
            </a:r>
            <a:r>
              <a:rPr kumimoji="1" lang="en-US" altLang="zh-CN" sz="16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2A</a:t>
            </a:r>
          </a:p>
        </p:txBody>
      </p:sp>
      <p:sp>
        <p:nvSpPr>
          <p:cNvPr id="515172" name="Rectangle 100">
            <a:extLst>
              <a:ext uri="{FF2B5EF4-FFF2-40B4-BE49-F238E27FC236}">
                <a16:creationId xmlns:a16="http://schemas.microsoft.com/office/drawing/2014/main" id="{228AC2B8-80BC-FB51-05A9-C716497FD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711450"/>
            <a:ext cx="5222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G</a:t>
            </a:r>
            <a:r>
              <a:rPr kumimoji="1" lang="en-US" altLang="zh-CN" sz="16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2B</a:t>
            </a:r>
          </a:p>
        </p:txBody>
      </p:sp>
      <p:sp>
        <p:nvSpPr>
          <p:cNvPr id="515173" name="Line 101">
            <a:extLst>
              <a:ext uri="{FF2B5EF4-FFF2-40B4-BE49-F238E27FC236}">
                <a16:creationId xmlns:a16="http://schemas.microsoft.com/office/drawing/2014/main" id="{EB312053-4F2E-2627-DB8B-04E78EDD46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4447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74" name="Line 102">
            <a:extLst>
              <a:ext uri="{FF2B5EF4-FFF2-40B4-BE49-F238E27FC236}">
                <a16:creationId xmlns:a16="http://schemas.microsoft.com/office/drawing/2014/main" id="{4EE75393-7EEF-C2B4-6973-A67D7AF0D5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7495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15175" name="Rectangle 103">
            <a:extLst>
              <a:ext uri="{FF2B5EF4-FFF2-40B4-BE49-F238E27FC236}">
                <a16:creationId xmlns:a16="http://schemas.microsoft.com/office/drawing/2014/main" id="{7DA690F0-FCBB-D970-B4A9-24FDD08E3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1" y="2286000"/>
            <a:ext cx="5175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14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6303" y="-185938"/>
            <a:ext cx="10515600" cy="1325563"/>
          </a:xfrm>
        </p:spPr>
        <p:txBody>
          <a:bodyPr/>
          <a:lstStyle/>
          <a:p>
            <a:r>
              <a:rPr lang="zh-CN" altLang="en-US" dirty="0"/>
              <a:t>练习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7822" y="942764"/>
            <a:ext cx="11141194" cy="5637024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  <a:defRPr/>
            </a:pPr>
            <a:r>
              <a:rPr lang="zh-CN" altLang="en-US" sz="2500" b="1" dirty="0">
                <a:latin typeface="楷体" panose="02010609060101010101" pitchFamily="49" charset="-122"/>
                <a:ea typeface="楷体" panose="02010609060101010101" pitchFamily="49" charset="-122"/>
              </a:rPr>
              <a:t>某计算机的主存地址空间中</a:t>
            </a:r>
          </a:p>
          <a:p>
            <a:pPr marL="400050" lvl="1" indent="0">
              <a:lnSpc>
                <a:spcPct val="150000"/>
              </a:lnSpc>
              <a:buNone/>
              <a:defRPr/>
            </a:pP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0x0000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到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3FFF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为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ROM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存储区域</a:t>
            </a:r>
          </a:p>
          <a:p>
            <a:pPr marL="400050" lvl="1" indent="0">
              <a:lnSpc>
                <a:spcPct val="150000"/>
              </a:lnSpc>
              <a:buNone/>
              <a:defRPr/>
            </a:pP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0x4000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到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0x5FFF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为保留地址区域</a:t>
            </a:r>
          </a:p>
          <a:p>
            <a:pPr marL="400050" lvl="1" indent="0">
              <a:lnSpc>
                <a:spcPct val="150000"/>
              </a:lnSpc>
              <a:buNone/>
              <a:defRPr/>
            </a:pP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0x6000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到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0xFFFF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为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RAM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地址区域。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zh-CN" sz="2500" b="1" dirty="0">
                <a:latin typeface="楷体" panose="02010609060101010101" pitchFamily="49" charset="-122"/>
                <a:ea typeface="楷体" panose="02010609060101010101" pitchFamily="49" charset="-122"/>
              </a:rPr>
              <a:t>RAM</a:t>
            </a:r>
            <a:r>
              <a:rPr lang="zh-CN" altLang="en-US" sz="2500" b="1" dirty="0">
                <a:latin typeface="楷体" panose="02010609060101010101" pitchFamily="49" charset="-122"/>
                <a:ea typeface="楷体" panose="02010609060101010101" pitchFamily="49" charset="-122"/>
              </a:rPr>
              <a:t>的控制信号为</a:t>
            </a:r>
            <a:r>
              <a:rPr lang="en-US" altLang="zh-CN" sz="2500" b="1" dirty="0">
                <a:latin typeface="楷体" panose="02010609060101010101" pitchFamily="49" charset="-122"/>
                <a:ea typeface="楷体" panose="02010609060101010101" pitchFamily="49" charset="-122"/>
              </a:rPr>
              <a:t>CS#</a:t>
            </a:r>
            <a:r>
              <a:rPr lang="zh-CN" altLang="en-US" sz="2500" b="1" dirty="0">
                <a:latin typeface="楷体" panose="02010609060101010101" pitchFamily="49" charset="-122"/>
                <a:ea typeface="楷体" panose="02010609060101010101" pitchFamily="49" charset="-122"/>
              </a:rPr>
              <a:t>和</a:t>
            </a:r>
            <a:r>
              <a:rPr lang="en-US" altLang="zh-CN" sz="2500" b="1" dirty="0">
                <a:latin typeface="楷体" panose="02010609060101010101" pitchFamily="49" charset="-122"/>
                <a:ea typeface="楷体" panose="02010609060101010101" pitchFamily="49" charset="-122"/>
              </a:rPr>
              <a:t>WE#</a:t>
            </a:r>
            <a:r>
              <a:rPr lang="zh-CN" altLang="en-US" sz="2500" b="1" dirty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en-US" altLang="zh-CN" sz="2500" b="1" dirty="0">
                <a:latin typeface="楷体" panose="02010609060101010101" pitchFamily="49" charset="-122"/>
                <a:ea typeface="楷体" panose="02010609060101010101" pitchFamily="49" charset="-122"/>
              </a:rPr>
              <a:t>CPU</a:t>
            </a:r>
            <a:r>
              <a:rPr lang="zh-CN" altLang="en-US" sz="2500" b="1" dirty="0">
                <a:latin typeface="楷体" panose="02010609060101010101" pitchFamily="49" charset="-122"/>
                <a:ea typeface="楷体" panose="02010609060101010101" pitchFamily="49" charset="-122"/>
              </a:rPr>
              <a:t>地址线</a:t>
            </a:r>
            <a:r>
              <a:rPr lang="en-US" altLang="zh-CN" sz="2500" b="1" dirty="0">
                <a:latin typeface="楷体" panose="02010609060101010101" pitchFamily="49" charset="-122"/>
                <a:ea typeface="楷体" panose="02010609060101010101" pitchFamily="49" charset="-122"/>
              </a:rPr>
              <a:t>A15~A0</a:t>
            </a:r>
            <a:r>
              <a:rPr lang="zh-CN" altLang="en-US" sz="2500" b="1" dirty="0">
                <a:latin typeface="楷体" panose="02010609060101010101" pitchFamily="49" charset="-122"/>
                <a:ea typeface="楷体" panose="02010609060101010101" pitchFamily="49" charset="-122"/>
              </a:rPr>
              <a:t>，数据线</a:t>
            </a:r>
            <a:r>
              <a:rPr lang="en-US" altLang="zh-CN" sz="2500" b="1" dirty="0">
                <a:latin typeface="楷体" panose="02010609060101010101" pitchFamily="49" charset="-122"/>
                <a:ea typeface="楷体" panose="02010609060101010101" pitchFamily="49" charset="-122"/>
              </a:rPr>
              <a:t>D7~D0</a:t>
            </a:r>
            <a:r>
              <a:rPr lang="zh-CN" altLang="en-US" sz="2500" b="1" dirty="0">
                <a:latin typeface="楷体" panose="02010609060101010101" pitchFamily="49" charset="-122"/>
                <a:ea typeface="楷体" panose="02010609060101010101" pitchFamily="49" charset="-122"/>
              </a:rPr>
              <a:t>，控制信号有读写控制</a:t>
            </a:r>
            <a:r>
              <a:rPr lang="en-US" altLang="zh-CN" sz="2500" b="1" dirty="0">
                <a:latin typeface="楷体" panose="02010609060101010101" pitchFamily="49" charset="-122"/>
                <a:ea typeface="楷体" panose="02010609060101010101" pitchFamily="49" charset="-122"/>
              </a:rPr>
              <a:t>R/W#</a:t>
            </a:r>
            <a:r>
              <a:rPr lang="zh-CN" altLang="en-US" sz="2500" b="1" dirty="0">
                <a:latin typeface="楷体" panose="02010609060101010101" pitchFamily="49" charset="-122"/>
                <a:ea typeface="楷体" panose="02010609060101010101" pitchFamily="49" charset="-122"/>
              </a:rPr>
              <a:t>和访存请求</a:t>
            </a:r>
            <a:r>
              <a:rPr lang="en-US" altLang="zh-CN" sz="2500" b="1" dirty="0">
                <a:latin typeface="楷体" panose="02010609060101010101" pitchFamily="49" charset="-122"/>
                <a:ea typeface="楷体" panose="02010609060101010101" pitchFamily="49" charset="-122"/>
              </a:rPr>
              <a:t>MREQ#</a:t>
            </a:r>
            <a:r>
              <a:rPr lang="zh-CN" altLang="en-US" sz="2500" b="1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1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857250" lvl="1" indent="-45720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如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ROM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和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RAM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都采用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8K×1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芯片，试画出与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CPU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的连接图。</a:t>
            </a:r>
          </a:p>
          <a:p>
            <a:pPr marL="857250" lvl="1" indent="-45720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如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ROM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采用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8K×8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的芯片，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RAM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芯片采用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4K×8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的芯片，试画出与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CPU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的连接图。</a:t>
            </a:r>
          </a:p>
          <a:p>
            <a:pPr marL="857250" lvl="1" indent="-457200">
              <a:lnSpc>
                <a:spcPct val="150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如果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ROM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采用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16K×8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的芯片，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RAM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芯片采用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4K×8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的芯片，试画出与</a:t>
            </a:r>
            <a:r>
              <a:rPr lang="en-US" altLang="zh-CN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CPU</a:t>
            </a:r>
            <a:r>
              <a:rPr lang="zh-CN" altLang="en-US" sz="2100" b="1" dirty="0">
                <a:latin typeface="楷体" panose="02010609060101010101" pitchFamily="49" charset="-122"/>
                <a:ea typeface="楷体" panose="02010609060101010101" pitchFamily="49" charset="-122"/>
              </a:rPr>
              <a:t>的连接图</a:t>
            </a:r>
          </a:p>
        </p:txBody>
      </p:sp>
    </p:spTree>
    <p:extLst>
      <p:ext uri="{BB962C8B-B14F-4D97-AF65-F5344CB8AC3E}">
        <p14:creationId xmlns:p14="http://schemas.microsoft.com/office/powerpoint/2010/main" val="2264988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191" y="39331"/>
            <a:ext cx="10515600" cy="1325563"/>
          </a:xfrm>
        </p:spPr>
        <p:txBody>
          <a:bodyPr/>
          <a:lstStyle/>
          <a:p>
            <a:r>
              <a:rPr lang="zh-CN" altLang="en-US" dirty="0"/>
              <a:t>地址范围</a:t>
            </a:r>
          </a:p>
        </p:txBody>
      </p:sp>
      <p:sp>
        <p:nvSpPr>
          <p:cNvPr id="58" name="Rectangle 110"/>
          <p:cNvSpPr>
            <a:spLocks noChangeArrowheads="1"/>
          </p:cNvSpPr>
          <p:nvPr/>
        </p:nvSpPr>
        <p:spPr bwMode="auto">
          <a:xfrm>
            <a:off x="2044852" y="993593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zh-CN" sz="2100" b="1" dirty="0">
                <a:solidFill>
                  <a:srgbClr val="C00000"/>
                </a:solidFill>
              </a:rPr>
              <a:t>0x0000 ~0x3FFF      16K*8 ROM </a:t>
            </a:r>
          </a:p>
        </p:txBody>
      </p:sp>
      <p:sp>
        <p:nvSpPr>
          <p:cNvPr id="59" name="Rectangle 165"/>
          <p:cNvSpPr>
            <a:spLocks noChangeArrowheads="1"/>
          </p:cNvSpPr>
          <p:nvPr/>
        </p:nvSpPr>
        <p:spPr bwMode="auto">
          <a:xfrm>
            <a:off x="2044852" y="2822393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zh-CN" sz="2100" b="1" dirty="0">
                <a:solidFill>
                  <a:srgbClr val="C00000"/>
                </a:solidFill>
              </a:rPr>
              <a:t>0x4000~0x5FFF        8K*8 RESERVED </a:t>
            </a:r>
          </a:p>
        </p:txBody>
      </p:sp>
      <p:sp>
        <p:nvSpPr>
          <p:cNvPr id="60" name="Rectangle 166"/>
          <p:cNvSpPr>
            <a:spLocks noChangeArrowheads="1"/>
          </p:cNvSpPr>
          <p:nvPr/>
        </p:nvSpPr>
        <p:spPr bwMode="auto">
          <a:xfrm>
            <a:off x="2059140" y="4724218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zh-CN" sz="2100" b="1">
                <a:solidFill>
                  <a:srgbClr val="C00000"/>
                </a:solidFill>
              </a:rPr>
              <a:t>0x6000 ~0xFFFF      40K*8 RAM</a:t>
            </a:r>
          </a:p>
        </p:txBody>
      </p:sp>
      <p:grpSp>
        <p:nvGrpSpPr>
          <p:cNvPr id="172" name="组合 171"/>
          <p:cNvGrpSpPr/>
          <p:nvPr/>
        </p:nvGrpSpPr>
        <p:grpSpPr>
          <a:xfrm>
            <a:off x="2737895" y="1542231"/>
            <a:ext cx="6745315" cy="1088844"/>
            <a:chOff x="2737895" y="1542231"/>
            <a:chExt cx="6745315" cy="1088844"/>
          </a:xfrm>
        </p:grpSpPr>
        <p:sp>
          <p:nvSpPr>
            <p:cNvPr id="170" name="矩形 169"/>
            <p:cNvSpPr/>
            <p:nvPr/>
          </p:nvSpPr>
          <p:spPr>
            <a:xfrm>
              <a:off x="2737895" y="1542231"/>
              <a:ext cx="6745315" cy="10888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206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4" name="Group 281"/>
            <p:cNvGrpSpPr>
              <a:grpSpLocks/>
            </p:cNvGrpSpPr>
            <p:nvPr/>
          </p:nvGrpSpPr>
          <p:grpSpPr bwMode="auto">
            <a:xfrm>
              <a:off x="2751006" y="1556212"/>
              <a:ext cx="6732203" cy="1074862"/>
              <a:chOff x="684" y="672"/>
              <a:chExt cx="4344" cy="716"/>
            </a:xfrm>
          </p:grpSpPr>
          <p:sp>
            <p:nvSpPr>
              <p:cNvPr id="5" name="Rectangle 3"/>
              <p:cNvSpPr>
                <a:spLocks noChangeArrowheads="1"/>
              </p:cNvSpPr>
              <p:nvPr/>
            </p:nvSpPr>
            <p:spPr bwMode="auto">
              <a:xfrm>
                <a:off x="4757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6" name="Rectangle 4"/>
              <p:cNvSpPr>
                <a:spLocks noChangeArrowheads="1"/>
              </p:cNvSpPr>
              <p:nvPr/>
            </p:nvSpPr>
            <p:spPr bwMode="auto">
              <a:xfrm>
                <a:off x="4485" y="1030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214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942" y="1030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3671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solidFill>
                      <a:schemeClr val="bg2">
                        <a:lumMod val="50000"/>
                      </a:schemeClr>
                    </a:solidFill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3399" y="1030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solidFill>
                      <a:schemeClr val="bg2">
                        <a:lumMod val="50000"/>
                      </a:schemeClr>
                    </a:solidFill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3128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solidFill>
                      <a:schemeClr val="bg2">
                        <a:lumMod val="50000"/>
                      </a:schemeClr>
                    </a:solidFill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2856" y="1030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solidFill>
                      <a:schemeClr val="bg2">
                        <a:lumMod val="50000"/>
                      </a:schemeClr>
                    </a:solidFill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2585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2313" y="1030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2042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1770" y="1030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1499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1227" y="1030"/>
                <a:ext cx="272" cy="358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956" y="1030"/>
                <a:ext cx="271" cy="358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684" y="1030"/>
                <a:ext cx="272" cy="358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757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485" y="672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214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3942" y="672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3671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solidFill>
                      <a:schemeClr val="bg2">
                        <a:lumMod val="50000"/>
                      </a:schemeClr>
                    </a:solidFill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3399" y="672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solidFill>
                      <a:schemeClr val="bg2">
                        <a:lumMod val="50000"/>
                      </a:schemeClr>
                    </a:solidFill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3128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solidFill>
                      <a:schemeClr val="bg2">
                        <a:lumMod val="50000"/>
                      </a:schemeClr>
                    </a:solidFill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2856" y="672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solidFill>
                      <a:schemeClr val="bg2">
                        <a:lumMod val="50000"/>
                      </a:schemeClr>
                    </a:solidFill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2585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2313" y="672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2042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1770" y="672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1499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1227" y="672"/>
                <a:ext cx="272" cy="358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956" y="672"/>
                <a:ext cx="271" cy="358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6" name="Rectangle 34"/>
              <p:cNvSpPr>
                <a:spLocks noChangeArrowheads="1"/>
              </p:cNvSpPr>
              <p:nvPr/>
            </p:nvSpPr>
            <p:spPr bwMode="auto">
              <a:xfrm>
                <a:off x="684" y="672"/>
                <a:ext cx="272" cy="358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37" name="Line 35"/>
              <p:cNvSpPr>
                <a:spLocks noChangeShapeType="1"/>
              </p:cNvSpPr>
              <p:nvPr/>
            </p:nvSpPr>
            <p:spPr bwMode="auto">
              <a:xfrm>
                <a:off x="684" y="672"/>
                <a:ext cx="4344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38" name="Line 36"/>
              <p:cNvSpPr>
                <a:spLocks noChangeShapeType="1"/>
              </p:cNvSpPr>
              <p:nvPr/>
            </p:nvSpPr>
            <p:spPr bwMode="auto">
              <a:xfrm>
                <a:off x="684" y="1030"/>
                <a:ext cx="8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39" name="Line 37"/>
              <p:cNvSpPr>
                <a:spLocks noChangeShapeType="1"/>
              </p:cNvSpPr>
              <p:nvPr/>
            </p:nvSpPr>
            <p:spPr bwMode="auto">
              <a:xfrm>
                <a:off x="684" y="1388"/>
                <a:ext cx="4344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40" name="Line 38"/>
              <p:cNvSpPr>
                <a:spLocks noChangeShapeType="1"/>
              </p:cNvSpPr>
              <p:nvPr/>
            </p:nvSpPr>
            <p:spPr bwMode="auto">
              <a:xfrm>
                <a:off x="684" y="672"/>
                <a:ext cx="0" cy="716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41" name="Line 39"/>
              <p:cNvSpPr>
                <a:spLocks noChangeShapeType="1"/>
              </p:cNvSpPr>
              <p:nvPr/>
            </p:nvSpPr>
            <p:spPr bwMode="auto">
              <a:xfrm>
                <a:off x="956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42" name="Line 40"/>
              <p:cNvSpPr>
                <a:spLocks noChangeShapeType="1"/>
              </p:cNvSpPr>
              <p:nvPr/>
            </p:nvSpPr>
            <p:spPr bwMode="auto">
              <a:xfrm>
                <a:off x="1227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43" name="Line 41"/>
              <p:cNvSpPr>
                <a:spLocks noChangeShapeType="1"/>
              </p:cNvSpPr>
              <p:nvPr/>
            </p:nvSpPr>
            <p:spPr bwMode="auto">
              <a:xfrm>
                <a:off x="1770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44" name="Line 42"/>
              <p:cNvSpPr>
                <a:spLocks noChangeShapeType="1"/>
              </p:cNvSpPr>
              <p:nvPr/>
            </p:nvSpPr>
            <p:spPr bwMode="auto">
              <a:xfrm>
                <a:off x="2042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45" name="Line 43"/>
              <p:cNvSpPr>
                <a:spLocks noChangeShapeType="1"/>
              </p:cNvSpPr>
              <p:nvPr/>
            </p:nvSpPr>
            <p:spPr bwMode="auto">
              <a:xfrm>
                <a:off x="2313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46" name="Line 44"/>
              <p:cNvSpPr>
                <a:spLocks noChangeShapeType="1"/>
              </p:cNvSpPr>
              <p:nvPr/>
            </p:nvSpPr>
            <p:spPr bwMode="auto">
              <a:xfrm>
                <a:off x="2585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47" name="Line 45"/>
              <p:cNvSpPr>
                <a:spLocks noChangeShapeType="1"/>
              </p:cNvSpPr>
              <p:nvPr/>
            </p:nvSpPr>
            <p:spPr bwMode="auto">
              <a:xfrm>
                <a:off x="2856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48" name="Line 46"/>
              <p:cNvSpPr>
                <a:spLocks noChangeShapeType="1"/>
              </p:cNvSpPr>
              <p:nvPr/>
            </p:nvSpPr>
            <p:spPr bwMode="auto">
              <a:xfrm>
                <a:off x="3128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49" name="Line 47"/>
              <p:cNvSpPr>
                <a:spLocks noChangeShapeType="1"/>
              </p:cNvSpPr>
              <p:nvPr/>
            </p:nvSpPr>
            <p:spPr bwMode="auto">
              <a:xfrm>
                <a:off x="3399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50" name="Line 48"/>
              <p:cNvSpPr>
                <a:spLocks noChangeShapeType="1"/>
              </p:cNvSpPr>
              <p:nvPr/>
            </p:nvSpPr>
            <p:spPr bwMode="auto">
              <a:xfrm>
                <a:off x="3671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51" name="Line 49"/>
              <p:cNvSpPr>
                <a:spLocks noChangeShapeType="1"/>
              </p:cNvSpPr>
              <p:nvPr/>
            </p:nvSpPr>
            <p:spPr bwMode="auto">
              <a:xfrm>
                <a:off x="3942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52" name="Line 50"/>
              <p:cNvSpPr>
                <a:spLocks noChangeShapeType="1"/>
              </p:cNvSpPr>
              <p:nvPr/>
            </p:nvSpPr>
            <p:spPr bwMode="auto">
              <a:xfrm>
                <a:off x="4214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53" name="Line 51"/>
              <p:cNvSpPr>
                <a:spLocks noChangeShapeType="1"/>
              </p:cNvSpPr>
              <p:nvPr/>
            </p:nvSpPr>
            <p:spPr bwMode="auto">
              <a:xfrm>
                <a:off x="4485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54" name="Line 52"/>
              <p:cNvSpPr>
                <a:spLocks noChangeShapeType="1"/>
              </p:cNvSpPr>
              <p:nvPr/>
            </p:nvSpPr>
            <p:spPr bwMode="auto">
              <a:xfrm>
                <a:off x="4757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55" name="Line 53"/>
              <p:cNvSpPr>
                <a:spLocks noChangeShapeType="1"/>
              </p:cNvSpPr>
              <p:nvPr/>
            </p:nvSpPr>
            <p:spPr bwMode="auto">
              <a:xfrm>
                <a:off x="5028" y="672"/>
                <a:ext cx="0" cy="716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56" name="Line 54"/>
              <p:cNvSpPr>
                <a:spLocks noChangeShapeType="1"/>
              </p:cNvSpPr>
              <p:nvPr/>
            </p:nvSpPr>
            <p:spPr bwMode="auto">
              <a:xfrm>
                <a:off x="1499" y="1030"/>
                <a:ext cx="352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57" name="Line 55"/>
              <p:cNvSpPr>
                <a:spLocks noChangeShapeType="1"/>
              </p:cNvSpPr>
              <p:nvPr/>
            </p:nvSpPr>
            <p:spPr bwMode="auto">
              <a:xfrm>
                <a:off x="1499" y="672"/>
                <a:ext cx="0" cy="716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</p:grpSp>
      </p:grpSp>
      <p:grpSp>
        <p:nvGrpSpPr>
          <p:cNvPr id="173" name="组合 172"/>
          <p:cNvGrpSpPr/>
          <p:nvPr/>
        </p:nvGrpSpPr>
        <p:grpSpPr>
          <a:xfrm>
            <a:off x="2751006" y="3444818"/>
            <a:ext cx="6745315" cy="1088844"/>
            <a:chOff x="2737895" y="1542231"/>
            <a:chExt cx="6745315" cy="1088844"/>
          </a:xfrm>
        </p:grpSpPr>
        <p:sp>
          <p:nvSpPr>
            <p:cNvPr id="174" name="矩形 173"/>
            <p:cNvSpPr/>
            <p:nvPr/>
          </p:nvSpPr>
          <p:spPr>
            <a:xfrm>
              <a:off x="2737895" y="1542231"/>
              <a:ext cx="6745315" cy="10888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206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75" name="Group 281"/>
            <p:cNvGrpSpPr>
              <a:grpSpLocks/>
            </p:cNvGrpSpPr>
            <p:nvPr/>
          </p:nvGrpSpPr>
          <p:grpSpPr bwMode="auto">
            <a:xfrm>
              <a:off x="2751006" y="1556212"/>
              <a:ext cx="6732203" cy="1074862"/>
              <a:chOff x="684" y="672"/>
              <a:chExt cx="4344" cy="716"/>
            </a:xfrm>
          </p:grpSpPr>
          <p:sp>
            <p:nvSpPr>
              <p:cNvPr id="176" name="Rectangle 3"/>
              <p:cNvSpPr>
                <a:spLocks noChangeArrowheads="1"/>
              </p:cNvSpPr>
              <p:nvPr/>
            </p:nvSpPr>
            <p:spPr bwMode="auto">
              <a:xfrm>
                <a:off x="4757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77" name="Rectangle 4"/>
              <p:cNvSpPr>
                <a:spLocks noChangeArrowheads="1"/>
              </p:cNvSpPr>
              <p:nvPr/>
            </p:nvSpPr>
            <p:spPr bwMode="auto">
              <a:xfrm>
                <a:off x="4485" y="1030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78" name="Rectangle 5"/>
              <p:cNvSpPr>
                <a:spLocks noChangeArrowheads="1"/>
              </p:cNvSpPr>
              <p:nvPr/>
            </p:nvSpPr>
            <p:spPr bwMode="auto">
              <a:xfrm>
                <a:off x="4214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79" name="Rectangle 6"/>
              <p:cNvSpPr>
                <a:spLocks noChangeArrowheads="1"/>
              </p:cNvSpPr>
              <p:nvPr/>
            </p:nvSpPr>
            <p:spPr bwMode="auto">
              <a:xfrm>
                <a:off x="3942" y="1030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80" name="Rectangle 7"/>
              <p:cNvSpPr>
                <a:spLocks noChangeArrowheads="1"/>
              </p:cNvSpPr>
              <p:nvPr/>
            </p:nvSpPr>
            <p:spPr bwMode="auto">
              <a:xfrm>
                <a:off x="3671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81" name="Rectangle 8"/>
              <p:cNvSpPr>
                <a:spLocks noChangeArrowheads="1"/>
              </p:cNvSpPr>
              <p:nvPr/>
            </p:nvSpPr>
            <p:spPr bwMode="auto">
              <a:xfrm>
                <a:off x="3399" y="1030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82" name="Rectangle 9"/>
              <p:cNvSpPr>
                <a:spLocks noChangeArrowheads="1"/>
              </p:cNvSpPr>
              <p:nvPr/>
            </p:nvSpPr>
            <p:spPr bwMode="auto">
              <a:xfrm>
                <a:off x="3128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83" name="Rectangle 10"/>
              <p:cNvSpPr>
                <a:spLocks noChangeArrowheads="1"/>
              </p:cNvSpPr>
              <p:nvPr/>
            </p:nvSpPr>
            <p:spPr bwMode="auto">
              <a:xfrm>
                <a:off x="2856" y="1030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84" name="Rectangle 11"/>
              <p:cNvSpPr>
                <a:spLocks noChangeArrowheads="1"/>
              </p:cNvSpPr>
              <p:nvPr/>
            </p:nvSpPr>
            <p:spPr bwMode="auto">
              <a:xfrm>
                <a:off x="2585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85" name="Rectangle 12"/>
              <p:cNvSpPr>
                <a:spLocks noChangeArrowheads="1"/>
              </p:cNvSpPr>
              <p:nvPr/>
            </p:nvSpPr>
            <p:spPr bwMode="auto">
              <a:xfrm>
                <a:off x="2313" y="1030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86" name="Rectangle 13"/>
              <p:cNvSpPr>
                <a:spLocks noChangeArrowheads="1"/>
              </p:cNvSpPr>
              <p:nvPr/>
            </p:nvSpPr>
            <p:spPr bwMode="auto">
              <a:xfrm>
                <a:off x="2042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87" name="Rectangle 14"/>
              <p:cNvSpPr>
                <a:spLocks noChangeArrowheads="1"/>
              </p:cNvSpPr>
              <p:nvPr/>
            </p:nvSpPr>
            <p:spPr bwMode="auto">
              <a:xfrm>
                <a:off x="1770" y="1030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88" name="Rectangle 15"/>
              <p:cNvSpPr>
                <a:spLocks noChangeArrowheads="1"/>
              </p:cNvSpPr>
              <p:nvPr/>
            </p:nvSpPr>
            <p:spPr bwMode="auto">
              <a:xfrm>
                <a:off x="1499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89" name="Rectangle 16"/>
              <p:cNvSpPr>
                <a:spLocks noChangeArrowheads="1"/>
              </p:cNvSpPr>
              <p:nvPr/>
            </p:nvSpPr>
            <p:spPr bwMode="auto">
              <a:xfrm>
                <a:off x="1227" y="1030"/>
                <a:ext cx="272" cy="358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90" name="Rectangle 17"/>
              <p:cNvSpPr>
                <a:spLocks noChangeArrowheads="1"/>
              </p:cNvSpPr>
              <p:nvPr/>
            </p:nvSpPr>
            <p:spPr bwMode="auto">
              <a:xfrm>
                <a:off x="956" y="1030"/>
                <a:ext cx="271" cy="358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191" name="Rectangle 18"/>
              <p:cNvSpPr>
                <a:spLocks noChangeArrowheads="1"/>
              </p:cNvSpPr>
              <p:nvPr/>
            </p:nvSpPr>
            <p:spPr bwMode="auto">
              <a:xfrm>
                <a:off x="684" y="1030"/>
                <a:ext cx="272" cy="358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92" name="Rectangle 19"/>
              <p:cNvSpPr>
                <a:spLocks noChangeArrowheads="1"/>
              </p:cNvSpPr>
              <p:nvPr/>
            </p:nvSpPr>
            <p:spPr bwMode="auto">
              <a:xfrm>
                <a:off x="4757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93" name="Rectangle 20"/>
              <p:cNvSpPr>
                <a:spLocks noChangeArrowheads="1"/>
              </p:cNvSpPr>
              <p:nvPr/>
            </p:nvSpPr>
            <p:spPr bwMode="auto">
              <a:xfrm>
                <a:off x="4485" y="672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94" name="Rectangle 21"/>
              <p:cNvSpPr>
                <a:spLocks noChangeArrowheads="1"/>
              </p:cNvSpPr>
              <p:nvPr/>
            </p:nvSpPr>
            <p:spPr bwMode="auto">
              <a:xfrm>
                <a:off x="4214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95" name="Rectangle 22"/>
              <p:cNvSpPr>
                <a:spLocks noChangeArrowheads="1"/>
              </p:cNvSpPr>
              <p:nvPr/>
            </p:nvSpPr>
            <p:spPr bwMode="auto">
              <a:xfrm>
                <a:off x="3942" y="672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96" name="Rectangle 23"/>
              <p:cNvSpPr>
                <a:spLocks noChangeArrowheads="1"/>
              </p:cNvSpPr>
              <p:nvPr/>
            </p:nvSpPr>
            <p:spPr bwMode="auto">
              <a:xfrm>
                <a:off x="3671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97" name="Rectangle 24"/>
              <p:cNvSpPr>
                <a:spLocks noChangeArrowheads="1"/>
              </p:cNvSpPr>
              <p:nvPr/>
            </p:nvSpPr>
            <p:spPr bwMode="auto">
              <a:xfrm>
                <a:off x="3399" y="672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98" name="Rectangle 25"/>
              <p:cNvSpPr>
                <a:spLocks noChangeArrowheads="1"/>
              </p:cNvSpPr>
              <p:nvPr/>
            </p:nvSpPr>
            <p:spPr bwMode="auto">
              <a:xfrm>
                <a:off x="3128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199" name="Rectangle 26"/>
              <p:cNvSpPr>
                <a:spLocks noChangeArrowheads="1"/>
              </p:cNvSpPr>
              <p:nvPr/>
            </p:nvSpPr>
            <p:spPr bwMode="auto">
              <a:xfrm>
                <a:off x="2856" y="672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00" name="Rectangle 27"/>
              <p:cNvSpPr>
                <a:spLocks noChangeArrowheads="1"/>
              </p:cNvSpPr>
              <p:nvPr/>
            </p:nvSpPr>
            <p:spPr bwMode="auto">
              <a:xfrm>
                <a:off x="2585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01" name="Rectangle 28"/>
              <p:cNvSpPr>
                <a:spLocks noChangeArrowheads="1"/>
              </p:cNvSpPr>
              <p:nvPr/>
            </p:nvSpPr>
            <p:spPr bwMode="auto">
              <a:xfrm>
                <a:off x="2313" y="672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02" name="Rectangle 29"/>
              <p:cNvSpPr>
                <a:spLocks noChangeArrowheads="1"/>
              </p:cNvSpPr>
              <p:nvPr/>
            </p:nvSpPr>
            <p:spPr bwMode="auto">
              <a:xfrm>
                <a:off x="2042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03" name="Rectangle 30"/>
              <p:cNvSpPr>
                <a:spLocks noChangeArrowheads="1"/>
              </p:cNvSpPr>
              <p:nvPr/>
            </p:nvSpPr>
            <p:spPr bwMode="auto">
              <a:xfrm>
                <a:off x="1770" y="672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04" name="Rectangle 31"/>
              <p:cNvSpPr>
                <a:spLocks noChangeArrowheads="1"/>
              </p:cNvSpPr>
              <p:nvPr/>
            </p:nvSpPr>
            <p:spPr bwMode="auto">
              <a:xfrm>
                <a:off x="1499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05" name="Rectangle 32"/>
              <p:cNvSpPr>
                <a:spLocks noChangeArrowheads="1"/>
              </p:cNvSpPr>
              <p:nvPr/>
            </p:nvSpPr>
            <p:spPr bwMode="auto">
              <a:xfrm>
                <a:off x="1227" y="672"/>
                <a:ext cx="272" cy="358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06" name="Rectangle 33"/>
              <p:cNvSpPr>
                <a:spLocks noChangeArrowheads="1"/>
              </p:cNvSpPr>
              <p:nvPr/>
            </p:nvSpPr>
            <p:spPr bwMode="auto">
              <a:xfrm>
                <a:off x="956" y="672"/>
                <a:ext cx="271" cy="358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07" name="Rectangle 34"/>
              <p:cNvSpPr>
                <a:spLocks noChangeArrowheads="1"/>
              </p:cNvSpPr>
              <p:nvPr/>
            </p:nvSpPr>
            <p:spPr bwMode="auto">
              <a:xfrm>
                <a:off x="684" y="672"/>
                <a:ext cx="272" cy="358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08" name="Line 35"/>
              <p:cNvSpPr>
                <a:spLocks noChangeShapeType="1"/>
              </p:cNvSpPr>
              <p:nvPr/>
            </p:nvSpPr>
            <p:spPr bwMode="auto">
              <a:xfrm>
                <a:off x="684" y="672"/>
                <a:ext cx="4344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09" name="Line 36"/>
              <p:cNvSpPr>
                <a:spLocks noChangeShapeType="1"/>
              </p:cNvSpPr>
              <p:nvPr/>
            </p:nvSpPr>
            <p:spPr bwMode="auto">
              <a:xfrm>
                <a:off x="684" y="1030"/>
                <a:ext cx="8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10" name="Line 37"/>
              <p:cNvSpPr>
                <a:spLocks noChangeShapeType="1"/>
              </p:cNvSpPr>
              <p:nvPr/>
            </p:nvSpPr>
            <p:spPr bwMode="auto">
              <a:xfrm>
                <a:off x="684" y="1388"/>
                <a:ext cx="4344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11" name="Line 38"/>
              <p:cNvSpPr>
                <a:spLocks noChangeShapeType="1"/>
              </p:cNvSpPr>
              <p:nvPr/>
            </p:nvSpPr>
            <p:spPr bwMode="auto">
              <a:xfrm>
                <a:off x="684" y="672"/>
                <a:ext cx="0" cy="716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12" name="Line 39"/>
              <p:cNvSpPr>
                <a:spLocks noChangeShapeType="1"/>
              </p:cNvSpPr>
              <p:nvPr/>
            </p:nvSpPr>
            <p:spPr bwMode="auto">
              <a:xfrm>
                <a:off x="956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13" name="Line 40"/>
              <p:cNvSpPr>
                <a:spLocks noChangeShapeType="1"/>
              </p:cNvSpPr>
              <p:nvPr/>
            </p:nvSpPr>
            <p:spPr bwMode="auto">
              <a:xfrm>
                <a:off x="1227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14" name="Line 41"/>
              <p:cNvSpPr>
                <a:spLocks noChangeShapeType="1"/>
              </p:cNvSpPr>
              <p:nvPr/>
            </p:nvSpPr>
            <p:spPr bwMode="auto">
              <a:xfrm>
                <a:off x="1770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15" name="Line 42"/>
              <p:cNvSpPr>
                <a:spLocks noChangeShapeType="1"/>
              </p:cNvSpPr>
              <p:nvPr/>
            </p:nvSpPr>
            <p:spPr bwMode="auto">
              <a:xfrm>
                <a:off x="2042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16" name="Line 43"/>
              <p:cNvSpPr>
                <a:spLocks noChangeShapeType="1"/>
              </p:cNvSpPr>
              <p:nvPr/>
            </p:nvSpPr>
            <p:spPr bwMode="auto">
              <a:xfrm>
                <a:off x="2313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17" name="Line 44"/>
              <p:cNvSpPr>
                <a:spLocks noChangeShapeType="1"/>
              </p:cNvSpPr>
              <p:nvPr/>
            </p:nvSpPr>
            <p:spPr bwMode="auto">
              <a:xfrm>
                <a:off x="2585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18" name="Line 45"/>
              <p:cNvSpPr>
                <a:spLocks noChangeShapeType="1"/>
              </p:cNvSpPr>
              <p:nvPr/>
            </p:nvSpPr>
            <p:spPr bwMode="auto">
              <a:xfrm>
                <a:off x="2856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19" name="Line 46"/>
              <p:cNvSpPr>
                <a:spLocks noChangeShapeType="1"/>
              </p:cNvSpPr>
              <p:nvPr/>
            </p:nvSpPr>
            <p:spPr bwMode="auto">
              <a:xfrm>
                <a:off x="3128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20" name="Line 47"/>
              <p:cNvSpPr>
                <a:spLocks noChangeShapeType="1"/>
              </p:cNvSpPr>
              <p:nvPr/>
            </p:nvSpPr>
            <p:spPr bwMode="auto">
              <a:xfrm>
                <a:off x="3399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21" name="Line 48"/>
              <p:cNvSpPr>
                <a:spLocks noChangeShapeType="1"/>
              </p:cNvSpPr>
              <p:nvPr/>
            </p:nvSpPr>
            <p:spPr bwMode="auto">
              <a:xfrm>
                <a:off x="3671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22" name="Line 49"/>
              <p:cNvSpPr>
                <a:spLocks noChangeShapeType="1"/>
              </p:cNvSpPr>
              <p:nvPr/>
            </p:nvSpPr>
            <p:spPr bwMode="auto">
              <a:xfrm>
                <a:off x="3942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23" name="Line 50"/>
              <p:cNvSpPr>
                <a:spLocks noChangeShapeType="1"/>
              </p:cNvSpPr>
              <p:nvPr/>
            </p:nvSpPr>
            <p:spPr bwMode="auto">
              <a:xfrm>
                <a:off x="4214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24" name="Line 51"/>
              <p:cNvSpPr>
                <a:spLocks noChangeShapeType="1"/>
              </p:cNvSpPr>
              <p:nvPr/>
            </p:nvSpPr>
            <p:spPr bwMode="auto">
              <a:xfrm>
                <a:off x="4485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25" name="Line 52"/>
              <p:cNvSpPr>
                <a:spLocks noChangeShapeType="1"/>
              </p:cNvSpPr>
              <p:nvPr/>
            </p:nvSpPr>
            <p:spPr bwMode="auto">
              <a:xfrm>
                <a:off x="4757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26" name="Line 53"/>
              <p:cNvSpPr>
                <a:spLocks noChangeShapeType="1"/>
              </p:cNvSpPr>
              <p:nvPr/>
            </p:nvSpPr>
            <p:spPr bwMode="auto">
              <a:xfrm>
                <a:off x="5028" y="672"/>
                <a:ext cx="0" cy="716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27" name="Line 54"/>
              <p:cNvSpPr>
                <a:spLocks noChangeShapeType="1"/>
              </p:cNvSpPr>
              <p:nvPr/>
            </p:nvSpPr>
            <p:spPr bwMode="auto">
              <a:xfrm>
                <a:off x="1499" y="1030"/>
                <a:ext cx="352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28" name="Line 55"/>
              <p:cNvSpPr>
                <a:spLocks noChangeShapeType="1"/>
              </p:cNvSpPr>
              <p:nvPr/>
            </p:nvSpPr>
            <p:spPr bwMode="auto">
              <a:xfrm>
                <a:off x="1499" y="672"/>
                <a:ext cx="0" cy="716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</p:grpSp>
      </p:grpSp>
      <p:grpSp>
        <p:nvGrpSpPr>
          <p:cNvPr id="229" name="组合 228"/>
          <p:cNvGrpSpPr/>
          <p:nvPr/>
        </p:nvGrpSpPr>
        <p:grpSpPr>
          <a:xfrm>
            <a:off x="2751006" y="5254657"/>
            <a:ext cx="6745315" cy="1088844"/>
            <a:chOff x="2737895" y="1542231"/>
            <a:chExt cx="6745315" cy="1088844"/>
          </a:xfrm>
        </p:grpSpPr>
        <p:sp>
          <p:nvSpPr>
            <p:cNvPr id="230" name="矩形 229"/>
            <p:cNvSpPr/>
            <p:nvPr/>
          </p:nvSpPr>
          <p:spPr>
            <a:xfrm>
              <a:off x="2737895" y="1542231"/>
              <a:ext cx="6745315" cy="10888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206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31" name="Group 281"/>
            <p:cNvGrpSpPr>
              <a:grpSpLocks/>
            </p:cNvGrpSpPr>
            <p:nvPr/>
          </p:nvGrpSpPr>
          <p:grpSpPr bwMode="auto">
            <a:xfrm>
              <a:off x="2751006" y="1556212"/>
              <a:ext cx="6732203" cy="1074862"/>
              <a:chOff x="684" y="672"/>
              <a:chExt cx="4344" cy="716"/>
            </a:xfrm>
          </p:grpSpPr>
          <p:sp>
            <p:nvSpPr>
              <p:cNvPr id="232" name="Rectangle 3"/>
              <p:cNvSpPr>
                <a:spLocks noChangeArrowheads="1"/>
              </p:cNvSpPr>
              <p:nvPr/>
            </p:nvSpPr>
            <p:spPr bwMode="auto">
              <a:xfrm>
                <a:off x="4757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33" name="Rectangle 4"/>
              <p:cNvSpPr>
                <a:spLocks noChangeArrowheads="1"/>
              </p:cNvSpPr>
              <p:nvPr/>
            </p:nvSpPr>
            <p:spPr bwMode="auto">
              <a:xfrm>
                <a:off x="4485" y="1030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34" name="Rectangle 5"/>
              <p:cNvSpPr>
                <a:spLocks noChangeArrowheads="1"/>
              </p:cNvSpPr>
              <p:nvPr/>
            </p:nvSpPr>
            <p:spPr bwMode="auto">
              <a:xfrm>
                <a:off x="4214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35" name="Rectangle 6"/>
              <p:cNvSpPr>
                <a:spLocks noChangeArrowheads="1"/>
              </p:cNvSpPr>
              <p:nvPr/>
            </p:nvSpPr>
            <p:spPr bwMode="auto">
              <a:xfrm>
                <a:off x="3942" y="1030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36" name="Rectangle 7"/>
              <p:cNvSpPr>
                <a:spLocks noChangeArrowheads="1"/>
              </p:cNvSpPr>
              <p:nvPr/>
            </p:nvSpPr>
            <p:spPr bwMode="auto">
              <a:xfrm>
                <a:off x="3671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37" name="Rectangle 8"/>
              <p:cNvSpPr>
                <a:spLocks noChangeArrowheads="1"/>
              </p:cNvSpPr>
              <p:nvPr/>
            </p:nvSpPr>
            <p:spPr bwMode="auto">
              <a:xfrm>
                <a:off x="3399" y="1030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38" name="Rectangle 9"/>
              <p:cNvSpPr>
                <a:spLocks noChangeArrowheads="1"/>
              </p:cNvSpPr>
              <p:nvPr/>
            </p:nvSpPr>
            <p:spPr bwMode="auto">
              <a:xfrm>
                <a:off x="3128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39" name="Rectangle 10"/>
              <p:cNvSpPr>
                <a:spLocks noChangeArrowheads="1"/>
              </p:cNvSpPr>
              <p:nvPr/>
            </p:nvSpPr>
            <p:spPr bwMode="auto">
              <a:xfrm>
                <a:off x="2856" y="1030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40" name="Rectangle 11"/>
              <p:cNvSpPr>
                <a:spLocks noChangeArrowheads="1"/>
              </p:cNvSpPr>
              <p:nvPr/>
            </p:nvSpPr>
            <p:spPr bwMode="auto">
              <a:xfrm>
                <a:off x="2585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41" name="Rectangle 12"/>
              <p:cNvSpPr>
                <a:spLocks noChangeArrowheads="1"/>
              </p:cNvSpPr>
              <p:nvPr/>
            </p:nvSpPr>
            <p:spPr bwMode="auto">
              <a:xfrm>
                <a:off x="2313" y="1030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42" name="Rectangle 13"/>
              <p:cNvSpPr>
                <a:spLocks noChangeArrowheads="1"/>
              </p:cNvSpPr>
              <p:nvPr/>
            </p:nvSpPr>
            <p:spPr bwMode="auto">
              <a:xfrm>
                <a:off x="2042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43" name="Rectangle 14"/>
              <p:cNvSpPr>
                <a:spLocks noChangeArrowheads="1"/>
              </p:cNvSpPr>
              <p:nvPr/>
            </p:nvSpPr>
            <p:spPr bwMode="auto">
              <a:xfrm>
                <a:off x="1770" y="1030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44" name="Rectangle 15"/>
              <p:cNvSpPr>
                <a:spLocks noChangeArrowheads="1"/>
              </p:cNvSpPr>
              <p:nvPr/>
            </p:nvSpPr>
            <p:spPr bwMode="auto">
              <a:xfrm>
                <a:off x="1499" y="1030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45" name="Rectangle 16"/>
              <p:cNvSpPr>
                <a:spLocks noChangeArrowheads="1"/>
              </p:cNvSpPr>
              <p:nvPr/>
            </p:nvSpPr>
            <p:spPr bwMode="auto">
              <a:xfrm>
                <a:off x="1227" y="1030"/>
                <a:ext cx="272" cy="358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46" name="Rectangle 17"/>
              <p:cNvSpPr>
                <a:spLocks noChangeArrowheads="1"/>
              </p:cNvSpPr>
              <p:nvPr/>
            </p:nvSpPr>
            <p:spPr bwMode="auto">
              <a:xfrm>
                <a:off x="956" y="1030"/>
                <a:ext cx="271" cy="358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47" name="Rectangle 18"/>
              <p:cNvSpPr>
                <a:spLocks noChangeArrowheads="1"/>
              </p:cNvSpPr>
              <p:nvPr/>
            </p:nvSpPr>
            <p:spPr bwMode="auto">
              <a:xfrm>
                <a:off x="684" y="1030"/>
                <a:ext cx="272" cy="358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48" name="Rectangle 19"/>
              <p:cNvSpPr>
                <a:spLocks noChangeArrowheads="1"/>
              </p:cNvSpPr>
              <p:nvPr/>
            </p:nvSpPr>
            <p:spPr bwMode="auto">
              <a:xfrm>
                <a:off x="4757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49" name="Rectangle 20"/>
              <p:cNvSpPr>
                <a:spLocks noChangeArrowheads="1"/>
              </p:cNvSpPr>
              <p:nvPr/>
            </p:nvSpPr>
            <p:spPr bwMode="auto">
              <a:xfrm>
                <a:off x="4485" y="672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50" name="Rectangle 21"/>
              <p:cNvSpPr>
                <a:spLocks noChangeArrowheads="1"/>
              </p:cNvSpPr>
              <p:nvPr/>
            </p:nvSpPr>
            <p:spPr bwMode="auto">
              <a:xfrm>
                <a:off x="4214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51" name="Rectangle 22"/>
              <p:cNvSpPr>
                <a:spLocks noChangeArrowheads="1"/>
              </p:cNvSpPr>
              <p:nvPr/>
            </p:nvSpPr>
            <p:spPr bwMode="auto">
              <a:xfrm>
                <a:off x="3942" y="672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52" name="Rectangle 23"/>
              <p:cNvSpPr>
                <a:spLocks noChangeArrowheads="1"/>
              </p:cNvSpPr>
              <p:nvPr/>
            </p:nvSpPr>
            <p:spPr bwMode="auto">
              <a:xfrm>
                <a:off x="3671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53" name="Rectangle 24"/>
              <p:cNvSpPr>
                <a:spLocks noChangeArrowheads="1"/>
              </p:cNvSpPr>
              <p:nvPr/>
            </p:nvSpPr>
            <p:spPr bwMode="auto">
              <a:xfrm>
                <a:off x="3399" y="672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54" name="Rectangle 25"/>
              <p:cNvSpPr>
                <a:spLocks noChangeArrowheads="1"/>
              </p:cNvSpPr>
              <p:nvPr/>
            </p:nvSpPr>
            <p:spPr bwMode="auto">
              <a:xfrm>
                <a:off x="3128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55" name="Rectangle 26"/>
              <p:cNvSpPr>
                <a:spLocks noChangeArrowheads="1"/>
              </p:cNvSpPr>
              <p:nvPr/>
            </p:nvSpPr>
            <p:spPr bwMode="auto">
              <a:xfrm>
                <a:off x="2856" y="672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56" name="Rectangle 27"/>
              <p:cNvSpPr>
                <a:spLocks noChangeArrowheads="1"/>
              </p:cNvSpPr>
              <p:nvPr/>
            </p:nvSpPr>
            <p:spPr bwMode="auto">
              <a:xfrm>
                <a:off x="2585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57" name="Rectangle 28"/>
              <p:cNvSpPr>
                <a:spLocks noChangeArrowheads="1"/>
              </p:cNvSpPr>
              <p:nvPr/>
            </p:nvSpPr>
            <p:spPr bwMode="auto">
              <a:xfrm>
                <a:off x="2313" y="672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58" name="Rectangle 29"/>
              <p:cNvSpPr>
                <a:spLocks noChangeArrowheads="1"/>
              </p:cNvSpPr>
              <p:nvPr/>
            </p:nvSpPr>
            <p:spPr bwMode="auto">
              <a:xfrm>
                <a:off x="2042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59" name="Rectangle 30"/>
              <p:cNvSpPr>
                <a:spLocks noChangeArrowheads="1"/>
              </p:cNvSpPr>
              <p:nvPr/>
            </p:nvSpPr>
            <p:spPr bwMode="auto">
              <a:xfrm>
                <a:off x="1770" y="672"/>
                <a:ext cx="272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60" name="Rectangle 31"/>
              <p:cNvSpPr>
                <a:spLocks noChangeArrowheads="1"/>
              </p:cNvSpPr>
              <p:nvPr/>
            </p:nvSpPr>
            <p:spPr bwMode="auto">
              <a:xfrm>
                <a:off x="1499" y="672"/>
                <a:ext cx="271" cy="358"/>
              </a:xfrm>
              <a:prstGeom prst="rect">
                <a:avLst/>
              </a:prstGeom>
              <a:solidFill>
                <a:srgbClr val="CCFF66">
                  <a:alpha val="50195"/>
                </a:srgbClr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0000" tIns="46800" rIns="90000" bIns="46800"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61" name="Rectangle 32"/>
              <p:cNvSpPr>
                <a:spLocks noChangeArrowheads="1"/>
              </p:cNvSpPr>
              <p:nvPr/>
            </p:nvSpPr>
            <p:spPr bwMode="auto">
              <a:xfrm>
                <a:off x="1227" y="672"/>
                <a:ext cx="272" cy="358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62" name="Rectangle 33"/>
              <p:cNvSpPr>
                <a:spLocks noChangeArrowheads="1"/>
              </p:cNvSpPr>
              <p:nvPr/>
            </p:nvSpPr>
            <p:spPr bwMode="auto">
              <a:xfrm>
                <a:off x="956" y="672"/>
                <a:ext cx="271" cy="358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 dirty="0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1</a:t>
                </a:r>
              </a:p>
            </p:txBody>
          </p:sp>
          <p:sp>
            <p:nvSpPr>
              <p:cNvPr id="263" name="Rectangle 34"/>
              <p:cNvSpPr>
                <a:spLocks noChangeArrowheads="1"/>
              </p:cNvSpPr>
              <p:nvPr/>
            </p:nvSpPr>
            <p:spPr bwMode="auto">
              <a:xfrm>
                <a:off x="684" y="672"/>
                <a:ext cx="272" cy="358"/>
              </a:xfrm>
              <a:prstGeom prst="rect">
                <a:avLst/>
              </a:prstGeom>
              <a:solidFill>
                <a:srgbClr val="FFCC00"/>
              </a:solidFill>
              <a:ln w="9525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>
                  <a:lnSpc>
                    <a:spcPct val="12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None/>
                </a:pPr>
                <a:r>
                  <a:rPr lang="en-US" altLang="zh-CN" sz="2600" b="1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0</a:t>
                </a:r>
              </a:p>
            </p:txBody>
          </p:sp>
          <p:sp>
            <p:nvSpPr>
              <p:cNvPr id="264" name="Line 35"/>
              <p:cNvSpPr>
                <a:spLocks noChangeShapeType="1"/>
              </p:cNvSpPr>
              <p:nvPr/>
            </p:nvSpPr>
            <p:spPr bwMode="auto">
              <a:xfrm>
                <a:off x="684" y="672"/>
                <a:ext cx="4344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65" name="Line 36"/>
              <p:cNvSpPr>
                <a:spLocks noChangeShapeType="1"/>
              </p:cNvSpPr>
              <p:nvPr/>
            </p:nvSpPr>
            <p:spPr bwMode="auto">
              <a:xfrm>
                <a:off x="684" y="1030"/>
                <a:ext cx="8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66" name="Line 37"/>
              <p:cNvSpPr>
                <a:spLocks noChangeShapeType="1"/>
              </p:cNvSpPr>
              <p:nvPr/>
            </p:nvSpPr>
            <p:spPr bwMode="auto">
              <a:xfrm>
                <a:off x="684" y="1388"/>
                <a:ext cx="4344" cy="0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67" name="Line 38"/>
              <p:cNvSpPr>
                <a:spLocks noChangeShapeType="1"/>
              </p:cNvSpPr>
              <p:nvPr/>
            </p:nvSpPr>
            <p:spPr bwMode="auto">
              <a:xfrm>
                <a:off x="684" y="672"/>
                <a:ext cx="0" cy="716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68" name="Line 39"/>
              <p:cNvSpPr>
                <a:spLocks noChangeShapeType="1"/>
              </p:cNvSpPr>
              <p:nvPr/>
            </p:nvSpPr>
            <p:spPr bwMode="auto">
              <a:xfrm>
                <a:off x="956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69" name="Line 40"/>
              <p:cNvSpPr>
                <a:spLocks noChangeShapeType="1"/>
              </p:cNvSpPr>
              <p:nvPr/>
            </p:nvSpPr>
            <p:spPr bwMode="auto">
              <a:xfrm>
                <a:off x="1227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70" name="Line 41"/>
              <p:cNvSpPr>
                <a:spLocks noChangeShapeType="1"/>
              </p:cNvSpPr>
              <p:nvPr/>
            </p:nvSpPr>
            <p:spPr bwMode="auto">
              <a:xfrm>
                <a:off x="1770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71" name="Line 42"/>
              <p:cNvSpPr>
                <a:spLocks noChangeShapeType="1"/>
              </p:cNvSpPr>
              <p:nvPr/>
            </p:nvSpPr>
            <p:spPr bwMode="auto">
              <a:xfrm>
                <a:off x="2042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72" name="Line 43"/>
              <p:cNvSpPr>
                <a:spLocks noChangeShapeType="1"/>
              </p:cNvSpPr>
              <p:nvPr/>
            </p:nvSpPr>
            <p:spPr bwMode="auto">
              <a:xfrm>
                <a:off x="2313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73" name="Line 44"/>
              <p:cNvSpPr>
                <a:spLocks noChangeShapeType="1"/>
              </p:cNvSpPr>
              <p:nvPr/>
            </p:nvSpPr>
            <p:spPr bwMode="auto">
              <a:xfrm>
                <a:off x="2585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74" name="Line 45"/>
              <p:cNvSpPr>
                <a:spLocks noChangeShapeType="1"/>
              </p:cNvSpPr>
              <p:nvPr/>
            </p:nvSpPr>
            <p:spPr bwMode="auto">
              <a:xfrm>
                <a:off x="2856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75" name="Line 46"/>
              <p:cNvSpPr>
                <a:spLocks noChangeShapeType="1"/>
              </p:cNvSpPr>
              <p:nvPr/>
            </p:nvSpPr>
            <p:spPr bwMode="auto">
              <a:xfrm>
                <a:off x="3128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76" name="Line 47"/>
              <p:cNvSpPr>
                <a:spLocks noChangeShapeType="1"/>
              </p:cNvSpPr>
              <p:nvPr/>
            </p:nvSpPr>
            <p:spPr bwMode="auto">
              <a:xfrm>
                <a:off x="3399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77" name="Line 48"/>
              <p:cNvSpPr>
                <a:spLocks noChangeShapeType="1"/>
              </p:cNvSpPr>
              <p:nvPr/>
            </p:nvSpPr>
            <p:spPr bwMode="auto">
              <a:xfrm>
                <a:off x="3671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78" name="Line 49"/>
              <p:cNvSpPr>
                <a:spLocks noChangeShapeType="1"/>
              </p:cNvSpPr>
              <p:nvPr/>
            </p:nvSpPr>
            <p:spPr bwMode="auto">
              <a:xfrm>
                <a:off x="3942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79" name="Line 50"/>
              <p:cNvSpPr>
                <a:spLocks noChangeShapeType="1"/>
              </p:cNvSpPr>
              <p:nvPr/>
            </p:nvSpPr>
            <p:spPr bwMode="auto">
              <a:xfrm>
                <a:off x="4214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80" name="Line 51"/>
              <p:cNvSpPr>
                <a:spLocks noChangeShapeType="1"/>
              </p:cNvSpPr>
              <p:nvPr/>
            </p:nvSpPr>
            <p:spPr bwMode="auto">
              <a:xfrm>
                <a:off x="4485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81" name="Line 52"/>
              <p:cNvSpPr>
                <a:spLocks noChangeShapeType="1"/>
              </p:cNvSpPr>
              <p:nvPr/>
            </p:nvSpPr>
            <p:spPr bwMode="auto">
              <a:xfrm>
                <a:off x="4757" y="672"/>
                <a:ext cx="0" cy="7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82" name="Line 53"/>
              <p:cNvSpPr>
                <a:spLocks noChangeShapeType="1"/>
              </p:cNvSpPr>
              <p:nvPr/>
            </p:nvSpPr>
            <p:spPr bwMode="auto">
              <a:xfrm>
                <a:off x="5028" y="672"/>
                <a:ext cx="0" cy="716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83" name="Line 54"/>
              <p:cNvSpPr>
                <a:spLocks noChangeShapeType="1"/>
              </p:cNvSpPr>
              <p:nvPr/>
            </p:nvSpPr>
            <p:spPr bwMode="auto">
              <a:xfrm>
                <a:off x="1499" y="1030"/>
                <a:ext cx="352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  <p:sp>
            <p:nvSpPr>
              <p:cNvPr id="284" name="Line 55"/>
              <p:cNvSpPr>
                <a:spLocks noChangeShapeType="1"/>
              </p:cNvSpPr>
              <p:nvPr/>
            </p:nvSpPr>
            <p:spPr bwMode="auto">
              <a:xfrm>
                <a:off x="1499" y="672"/>
                <a:ext cx="0" cy="716"/>
              </a:xfrm>
              <a:prstGeom prst="line">
                <a:avLst/>
              </a:prstGeom>
              <a:noFill/>
              <a:ln w="9525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algn="ctr"/>
                <a:endParaRPr lang="zh-CN" altLang="en-US" b="1">
                  <a:latin typeface="Consolas" panose="020B0609020204030204" pitchFamily="49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46450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5542402" y="2999314"/>
            <a:ext cx="1214516" cy="1540213"/>
            <a:chOff x="5542402" y="2999314"/>
            <a:chExt cx="1214516" cy="1540213"/>
          </a:xfrm>
        </p:grpSpPr>
        <p:grpSp>
          <p:nvGrpSpPr>
            <p:cNvPr id="98" name="组合 97"/>
            <p:cNvGrpSpPr/>
            <p:nvPr/>
          </p:nvGrpSpPr>
          <p:grpSpPr>
            <a:xfrm>
              <a:off x="5542570" y="2999314"/>
              <a:ext cx="1214348" cy="1539250"/>
              <a:chOff x="7722123" y="3276348"/>
              <a:chExt cx="1214348" cy="1539250"/>
            </a:xfrm>
          </p:grpSpPr>
          <p:sp>
            <p:nvSpPr>
              <p:cNvPr id="134" name="Rectangle 8"/>
              <p:cNvSpPr>
                <a:spLocks noChangeAspect="1" noChangeArrowheads="1"/>
              </p:cNvSpPr>
              <p:nvPr/>
            </p:nvSpPr>
            <p:spPr bwMode="auto">
              <a:xfrm>
                <a:off x="7834130" y="3276348"/>
                <a:ext cx="1102341" cy="131708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lIns="12700" tIns="12700" rIns="12700" bIns="12700"/>
              <a:lstStyle/>
              <a:p>
                <a:pPr algn="ctr">
                  <a:defRPr/>
                </a:pPr>
                <a:endParaRPr lang="en-US" altLang="zh-CN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9" name="Rectangle 8"/>
              <p:cNvSpPr>
                <a:spLocks noChangeAspect="1" noChangeArrowheads="1"/>
              </p:cNvSpPr>
              <p:nvPr/>
            </p:nvSpPr>
            <p:spPr bwMode="auto">
              <a:xfrm>
                <a:off x="7749219" y="3359908"/>
                <a:ext cx="1102341" cy="131708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lIns="12700" tIns="12700" rIns="12700" bIns="12700"/>
              <a:lstStyle/>
              <a:p>
                <a:pPr algn="ctr">
                  <a:defRPr/>
                </a:pPr>
                <a:endParaRPr lang="en-US" altLang="zh-CN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0" name="矩形 99"/>
              <p:cNvSpPr/>
              <p:nvPr/>
            </p:nvSpPr>
            <p:spPr>
              <a:xfrm>
                <a:off x="7722123" y="3328852"/>
                <a:ext cx="503664" cy="461665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>
                  <a:defRPr/>
                </a:pPr>
                <a:endParaRPr lang="en-US" altLang="zh-CN" sz="24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1" name="矩形 100"/>
              <p:cNvSpPr/>
              <p:nvPr/>
            </p:nvSpPr>
            <p:spPr>
              <a:xfrm>
                <a:off x="8141476" y="4353933"/>
                <a:ext cx="332143" cy="461665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>
                  <a:defRPr/>
                </a:pPr>
                <a:r>
                  <a:rPr lang="en-US" altLang="zh-CN" sz="2400" baseline="30000" dirty="0">
                    <a:solidFill>
                      <a:srgbClr val="00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en-US" altLang="zh-CN" sz="2400" b="1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2" name="矩形 101"/>
              <p:cNvSpPr/>
              <p:nvPr/>
            </p:nvSpPr>
            <p:spPr>
              <a:xfrm>
                <a:off x="8129525" y="3328852"/>
                <a:ext cx="332143" cy="461665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>
                  <a:defRPr/>
                </a:pPr>
                <a:r>
                  <a:rPr lang="en-US" altLang="zh-CN" sz="2400" baseline="30000" dirty="0">
                    <a:solidFill>
                      <a:srgbClr val="00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n-US" altLang="zh-CN" sz="24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3" name="矩形 102"/>
              <p:cNvSpPr/>
              <p:nvPr/>
            </p:nvSpPr>
            <p:spPr>
              <a:xfrm>
                <a:off x="8412277" y="3328852"/>
                <a:ext cx="434734" cy="461665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>
                  <a:defRPr/>
                </a:pPr>
                <a:r>
                  <a:rPr lang="en-US" altLang="zh-CN" sz="2400" baseline="30000" dirty="0">
                    <a:solidFill>
                      <a:srgbClr val="00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CS</a:t>
                </a:r>
                <a:endParaRPr lang="en-US" altLang="zh-CN" sz="24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9" name="组合 88"/>
            <p:cNvGrpSpPr/>
            <p:nvPr/>
          </p:nvGrpSpPr>
          <p:grpSpPr>
            <a:xfrm>
              <a:off x="5542402" y="3052781"/>
              <a:ext cx="1162151" cy="1486746"/>
              <a:chOff x="7722123" y="3328852"/>
              <a:chExt cx="1162151" cy="1486746"/>
            </a:xfrm>
          </p:grpSpPr>
          <p:sp>
            <p:nvSpPr>
              <p:cNvPr id="119" name="矩形 118"/>
              <p:cNvSpPr/>
              <p:nvPr/>
            </p:nvSpPr>
            <p:spPr>
              <a:xfrm>
                <a:off x="7722123" y="3328852"/>
                <a:ext cx="503664" cy="461665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>
                  <a:defRPr/>
                </a:pPr>
                <a:endParaRPr lang="en-US" altLang="zh-CN" sz="24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7" name="矩形 126"/>
              <p:cNvSpPr/>
              <p:nvPr/>
            </p:nvSpPr>
            <p:spPr>
              <a:xfrm>
                <a:off x="8141476" y="4353933"/>
                <a:ext cx="332143" cy="461665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>
                  <a:defRPr/>
                </a:pPr>
                <a:r>
                  <a:rPr lang="en-US" altLang="zh-CN" sz="2400" baseline="30000" dirty="0">
                    <a:solidFill>
                      <a:srgbClr val="00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en-US" altLang="zh-CN" sz="2400" b="1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8" name="矩形 127"/>
              <p:cNvSpPr/>
              <p:nvPr/>
            </p:nvSpPr>
            <p:spPr>
              <a:xfrm>
                <a:off x="8129525" y="3328852"/>
                <a:ext cx="332143" cy="461665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>
                  <a:defRPr/>
                </a:pPr>
                <a:r>
                  <a:rPr lang="en-US" altLang="zh-CN" sz="2400" baseline="30000" dirty="0">
                    <a:solidFill>
                      <a:srgbClr val="00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n-US" altLang="zh-CN" sz="24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9" name="矩形 128"/>
              <p:cNvSpPr/>
              <p:nvPr/>
            </p:nvSpPr>
            <p:spPr>
              <a:xfrm>
                <a:off x="8412277" y="3328852"/>
                <a:ext cx="434734" cy="461665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>
                  <a:defRPr/>
                </a:pPr>
                <a:r>
                  <a:rPr lang="en-US" altLang="zh-CN" sz="2400" baseline="30000" dirty="0">
                    <a:solidFill>
                      <a:srgbClr val="00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CS</a:t>
                </a:r>
                <a:endParaRPr lang="en-US" altLang="zh-CN" sz="24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0" name="矩形 129"/>
              <p:cNvSpPr/>
              <p:nvPr/>
            </p:nvSpPr>
            <p:spPr>
              <a:xfrm>
                <a:off x="7730820" y="3732623"/>
                <a:ext cx="115345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altLang="zh-CN" sz="1600" dirty="0">
                    <a:solidFill>
                      <a:srgbClr val="003300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Segoe UI Black" panose="020B0A02040204020203" pitchFamily="34" charset="0"/>
                  </a:rPr>
                  <a:t>8K×1</a:t>
                </a:r>
              </a:p>
              <a:p>
                <a:pPr algn="ctr">
                  <a:defRPr/>
                </a:pPr>
                <a:r>
                  <a:rPr lang="en-US" altLang="zh-CN" sz="1600" dirty="0">
                    <a:solidFill>
                      <a:srgbClr val="003300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Segoe UI Black" panose="020B0A02040204020203" pitchFamily="34" charset="0"/>
                  </a:rPr>
                  <a:t>8</a:t>
                </a:r>
                <a:r>
                  <a:rPr lang="zh-CN" altLang="en-US" sz="1600" dirty="0">
                    <a:solidFill>
                      <a:srgbClr val="003300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Segoe UI Black" panose="020B0A02040204020203" pitchFamily="34" charset="0"/>
                  </a:rPr>
                  <a:t>片</a:t>
                </a:r>
                <a:r>
                  <a:rPr lang="en-US" altLang="zh-CN" sz="1600" dirty="0">
                    <a:solidFill>
                      <a:srgbClr val="003300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Segoe UI Black" panose="020B0A02040204020203" pitchFamily="34" charset="0"/>
                  </a:rPr>
                  <a:t>ROM</a:t>
                </a:r>
              </a:p>
            </p:txBody>
          </p:sp>
        </p:grpSp>
      </p:grpSp>
      <p:grpSp>
        <p:nvGrpSpPr>
          <p:cNvPr id="112" name="组合 111"/>
          <p:cNvGrpSpPr/>
          <p:nvPr/>
        </p:nvGrpSpPr>
        <p:grpSpPr>
          <a:xfrm>
            <a:off x="8955087" y="3007476"/>
            <a:ext cx="1224721" cy="1541576"/>
            <a:chOff x="7864998" y="3274022"/>
            <a:chExt cx="1224721" cy="1541576"/>
          </a:xfrm>
        </p:grpSpPr>
        <p:sp>
          <p:nvSpPr>
            <p:cNvPr id="136" name="Rectangle 8"/>
            <p:cNvSpPr>
              <a:spLocks noChangeAspect="1" noChangeArrowheads="1"/>
            </p:cNvSpPr>
            <p:nvPr/>
          </p:nvSpPr>
          <p:spPr bwMode="auto">
            <a:xfrm>
              <a:off x="7987378" y="3274022"/>
              <a:ext cx="1102341" cy="13170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12700" tIns="12700" rIns="12700" bIns="12700"/>
            <a:lstStyle/>
            <a:p>
              <a:pPr algn="ctr">
                <a:defRPr/>
              </a:pPr>
              <a:endParaRPr lang="en-US" altLang="zh-CN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3" name="Rectangle 8"/>
            <p:cNvSpPr>
              <a:spLocks noChangeAspect="1" noChangeArrowheads="1"/>
            </p:cNvSpPr>
            <p:nvPr/>
          </p:nvSpPr>
          <p:spPr bwMode="auto">
            <a:xfrm>
              <a:off x="7892094" y="3359908"/>
              <a:ext cx="1102341" cy="13170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12700" tIns="12700" rIns="12700" bIns="12700"/>
            <a:lstStyle/>
            <a:p>
              <a:pPr algn="ctr">
                <a:defRPr/>
              </a:pPr>
              <a:endParaRPr lang="en-US" altLang="zh-CN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4" name="矩形 113"/>
            <p:cNvSpPr/>
            <p:nvPr/>
          </p:nvSpPr>
          <p:spPr>
            <a:xfrm>
              <a:off x="7864998" y="3328852"/>
              <a:ext cx="50366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WE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5" name="矩形 114"/>
            <p:cNvSpPr/>
            <p:nvPr/>
          </p:nvSpPr>
          <p:spPr>
            <a:xfrm>
              <a:off x="8284351" y="4353933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altLang="zh-CN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6" name="矩形 115"/>
            <p:cNvSpPr/>
            <p:nvPr/>
          </p:nvSpPr>
          <p:spPr>
            <a:xfrm>
              <a:off x="8272400" y="3328852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>
              <a:off x="8555152" y="3328852"/>
              <a:ext cx="43473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CS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" name="矩形 117"/>
            <p:cNvSpPr/>
            <p:nvPr/>
          </p:nvSpPr>
          <p:spPr>
            <a:xfrm>
              <a:off x="7872413" y="3739362"/>
              <a:ext cx="115345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8K×1</a:t>
              </a:r>
            </a:p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8</a:t>
              </a:r>
              <a:r>
                <a:rPr lang="zh-CN" altLang="en-US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片</a:t>
              </a: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RAM</a:t>
              </a:r>
            </a:p>
          </p:txBody>
        </p:sp>
      </p:grpSp>
      <p:grpSp>
        <p:nvGrpSpPr>
          <p:cNvPr id="105" name="组合 104"/>
          <p:cNvGrpSpPr/>
          <p:nvPr/>
        </p:nvGrpSpPr>
        <p:grpSpPr>
          <a:xfrm>
            <a:off x="6957640" y="2997859"/>
            <a:ext cx="1215196" cy="1540705"/>
            <a:chOff x="7864998" y="3274893"/>
            <a:chExt cx="1215196" cy="1540705"/>
          </a:xfrm>
        </p:grpSpPr>
        <p:sp>
          <p:nvSpPr>
            <p:cNvPr id="135" name="Rectangle 8"/>
            <p:cNvSpPr>
              <a:spLocks noChangeAspect="1" noChangeArrowheads="1"/>
            </p:cNvSpPr>
            <p:nvPr/>
          </p:nvSpPr>
          <p:spPr bwMode="auto">
            <a:xfrm>
              <a:off x="7977853" y="3274893"/>
              <a:ext cx="1102341" cy="13170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12700" tIns="12700" rIns="12700" bIns="12700"/>
            <a:lstStyle/>
            <a:p>
              <a:pPr algn="ctr">
                <a:defRPr/>
              </a:pPr>
              <a:endParaRPr lang="en-US" altLang="zh-CN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8"/>
            <p:cNvSpPr>
              <a:spLocks noChangeAspect="1" noChangeArrowheads="1"/>
            </p:cNvSpPr>
            <p:nvPr/>
          </p:nvSpPr>
          <p:spPr bwMode="auto">
            <a:xfrm>
              <a:off x="7892094" y="3359908"/>
              <a:ext cx="1102341" cy="13170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12700" tIns="12700" rIns="12700" bIns="12700"/>
            <a:lstStyle/>
            <a:p>
              <a:pPr algn="ctr">
                <a:defRPr/>
              </a:pPr>
              <a:endParaRPr lang="en-US" altLang="zh-CN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矩形 106"/>
            <p:cNvSpPr/>
            <p:nvPr/>
          </p:nvSpPr>
          <p:spPr>
            <a:xfrm>
              <a:off x="7864998" y="3328852"/>
              <a:ext cx="50366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WE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矩形 107"/>
            <p:cNvSpPr/>
            <p:nvPr/>
          </p:nvSpPr>
          <p:spPr>
            <a:xfrm>
              <a:off x="8284351" y="4353933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altLang="zh-CN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矩形 108"/>
            <p:cNvSpPr/>
            <p:nvPr/>
          </p:nvSpPr>
          <p:spPr>
            <a:xfrm>
              <a:off x="8272400" y="3328852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8555152" y="3328852"/>
              <a:ext cx="43473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CS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矩形 110"/>
            <p:cNvSpPr/>
            <p:nvPr/>
          </p:nvSpPr>
          <p:spPr>
            <a:xfrm>
              <a:off x="7872413" y="3748887"/>
              <a:ext cx="115345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8K×1</a:t>
              </a:r>
            </a:p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8</a:t>
              </a:r>
              <a:r>
                <a:rPr lang="zh-CN" altLang="en-US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片</a:t>
              </a: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RAM</a:t>
              </a:r>
            </a:p>
          </p:txBody>
        </p:sp>
      </p:grpSp>
      <p:grpSp>
        <p:nvGrpSpPr>
          <p:cNvPr id="91" name="组合 90"/>
          <p:cNvGrpSpPr/>
          <p:nvPr/>
        </p:nvGrpSpPr>
        <p:grpSpPr>
          <a:xfrm>
            <a:off x="4117975" y="2997532"/>
            <a:ext cx="1215699" cy="1541032"/>
            <a:chOff x="7569723" y="3274566"/>
            <a:chExt cx="1215699" cy="1541032"/>
          </a:xfrm>
        </p:grpSpPr>
        <p:sp>
          <p:nvSpPr>
            <p:cNvPr id="132" name="Rectangle 8"/>
            <p:cNvSpPr>
              <a:spLocks noChangeAspect="1" noChangeArrowheads="1"/>
            </p:cNvSpPr>
            <p:nvPr/>
          </p:nvSpPr>
          <p:spPr bwMode="auto">
            <a:xfrm>
              <a:off x="7683081" y="3274566"/>
              <a:ext cx="1102341" cy="131708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12700" tIns="12700" rIns="12700" bIns="12700"/>
            <a:lstStyle/>
            <a:p>
              <a:pPr algn="ctr">
                <a:defRPr/>
              </a:pPr>
              <a:endParaRPr lang="en-US" altLang="zh-CN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Rectangle 8"/>
            <p:cNvSpPr>
              <a:spLocks noChangeAspect="1" noChangeArrowheads="1"/>
            </p:cNvSpPr>
            <p:nvPr/>
          </p:nvSpPr>
          <p:spPr bwMode="auto">
            <a:xfrm>
              <a:off x="7596819" y="3359908"/>
              <a:ext cx="1102341" cy="131708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12700" tIns="12700" rIns="12700" bIns="12700"/>
            <a:lstStyle/>
            <a:p>
              <a:pPr algn="ctr">
                <a:defRPr/>
              </a:pPr>
              <a:endParaRPr lang="en-US" altLang="zh-CN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矩形 92"/>
            <p:cNvSpPr/>
            <p:nvPr/>
          </p:nvSpPr>
          <p:spPr>
            <a:xfrm>
              <a:off x="7569723" y="3328852"/>
              <a:ext cx="50366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矩形 93"/>
            <p:cNvSpPr/>
            <p:nvPr/>
          </p:nvSpPr>
          <p:spPr>
            <a:xfrm>
              <a:off x="7989076" y="4353933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altLang="zh-CN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矩形 94"/>
            <p:cNvSpPr/>
            <p:nvPr/>
          </p:nvSpPr>
          <p:spPr>
            <a:xfrm>
              <a:off x="7977125" y="3328852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矩形 95"/>
            <p:cNvSpPr/>
            <p:nvPr/>
          </p:nvSpPr>
          <p:spPr>
            <a:xfrm>
              <a:off x="8259877" y="3328852"/>
              <a:ext cx="43473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CS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矩形 96"/>
            <p:cNvSpPr/>
            <p:nvPr/>
          </p:nvSpPr>
          <p:spPr>
            <a:xfrm>
              <a:off x="7577138" y="3739362"/>
              <a:ext cx="115345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8K×1</a:t>
              </a:r>
            </a:p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8</a:t>
              </a:r>
              <a:r>
                <a:rPr lang="zh-CN" altLang="en-US" sz="1600" dirty="0">
                  <a:solidFill>
                    <a:srgbClr val="003300"/>
                  </a:solidFill>
                  <a:latin typeface="Segoe UI Black" panose="020B0A02040204020203" pitchFamily="34" charset="0"/>
                  <a:cs typeface="Segoe UI Black" panose="020B0A02040204020203" pitchFamily="34" charset="0"/>
                </a:rPr>
                <a:t>片</a:t>
              </a: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ROM</a:t>
              </a:r>
            </a:p>
          </p:txBody>
        </p:sp>
      </p:grp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551238" y="2719384"/>
            <a:ext cx="5656256" cy="364287"/>
            <a:chOff x="1277" y="2074"/>
            <a:chExt cx="3563" cy="284"/>
          </a:xfrm>
        </p:grpSpPr>
        <p:sp>
          <p:nvSpPr>
            <p:cNvPr id="164913" name="Line 5"/>
            <p:cNvSpPr>
              <a:spLocks noChangeAspect="1" noChangeShapeType="1"/>
            </p:cNvSpPr>
            <p:nvPr/>
          </p:nvSpPr>
          <p:spPr bwMode="auto">
            <a:xfrm flipV="1">
              <a:off x="4840" y="2074"/>
              <a:ext cx="0" cy="28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914" name="Line 6"/>
            <p:cNvSpPr>
              <a:spLocks noChangeAspect="1" noChangeShapeType="1"/>
            </p:cNvSpPr>
            <p:nvPr/>
          </p:nvSpPr>
          <p:spPr bwMode="auto">
            <a:xfrm flipV="1">
              <a:off x="3575" y="2074"/>
              <a:ext cx="0" cy="28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oval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916" name="Line 8"/>
            <p:cNvSpPr>
              <a:spLocks noChangeAspect="1" noChangeShapeType="1"/>
            </p:cNvSpPr>
            <p:nvPr/>
          </p:nvSpPr>
          <p:spPr bwMode="auto">
            <a:xfrm>
              <a:off x="1277" y="2074"/>
              <a:ext cx="3563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4866" name="Rectangle 12"/>
          <p:cNvSpPr>
            <a:spLocks noGrp="1" noChangeArrowheads="1"/>
          </p:cNvSpPr>
          <p:nvPr>
            <p:ph type="title"/>
          </p:nvPr>
        </p:nvSpPr>
        <p:spPr>
          <a:xfrm>
            <a:off x="75874" y="44667"/>
            <a:ext cx="10515600" cy="1325563"/>
          </a:xfrm>
        </p:spPr>
        <p:txBody>
          <a:bodyPr/>
          <a:lstStyle/>
          <a:p>
            <a:r>
              <a:rPr lang="en-US" altLang="zh-CN" dirty="0"/>
              <a:t>1</a:t>
            </a:r>
            <a:r>
              <a:rPr lang="zh-CN" altLang="en-US" dirty="0"/>
              <a:t>、</a:t>
            </a:r>
            <a:r>
              <a:rPr lang="en-US" altLang="zh-CN" dirty="0"/>
              <a:t>8K×1 ROM</a:t>
            </a:r>
            <a:r>
              <a:rPr lang="zh-CN" altLang="en-US" dirty="0"/>
              <a:t>、</a:t>
            </a:r>
            <a:r>
              <a:rPr lang="en-US" altLang="zh-CN" dirty="0"/>
              <a:t>RAM</a:t>
            </a:r>
            <a:endParaRPr lang="zh-CN" altLang="en-US" dirty="0"/>
          </a:p>
        </p:txBody>
      </p:sp>
      <p:sp>
        <p:nvSpPr>
          <p:cNvPr id="920590" name="Rectangle 14"/>
          <p:cNvSpPr>
            <a:spLocks noChangeAspect="1" noChangeArrowheads="1"/>
          </p:cNvSpPr>
          <p:nvPr/>
        </p:nvSpPr>
        <p:spPr bwMode="auto">
          <a:xfrm>
            <a:off x="8519208" y="2325520"/>
            <a:ext cx="908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12-0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0610" name="Line 34"/>
          <p:cNvSpPr>
            <a:spLocks noChangeAspect="1" noChangeShapeType="1"/>
          </p:cNvSpPr>
          <p:nvPr/>
        </p:nvSpPr>
        <p:spPr bwMode="auto">
          <a:xfrm>
            <a:off x="3578118" y="2353845"/>
            <a:ext cx="5901532" cy="0"/>
          </a:xfrm>
          <a:prstGeom prst="line">
            <a:avLst/>
          </a:prstGeom>
          <a:noFill/>
          <a:ln w="76200" cap="sq">
            <a:solidFill>
              <a:srgbClr val="D60093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0611" name="Line 35"/>
          <p:cNvSpPr>
            <a:spLocks noChangeAspect="1" noChangeShapeType="1"/>
          </p:cNvSpPr>
          <p:nvPr/>
        </p:nvSpPr>
        <p:spPr bwMode="auto">
          <a:xfrm>
            <a:off x="3593679" y="5229483"/>
            <a:ext cx="6486296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triangle" w="sm" len="sm"/>
            <a:tailEnd type="triangle" w="sm" len="sm"/>
          </a:ln>
        </p:spPr>
        <p:txBody>
          <a:bodyPr/>
          <a:lstStyle/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0612" name="Line 36"/>
          <p:cNvSpPr>
            <a:spLocks noChangeAspect="1" noChangeShapeType="1"/>
          </p:cNvSpPr>
          <p:nvPr/>
        </p:nvSpPr>
        <p:spPr bwMode="auto">
          <a:xfrm>
            <a:off x="3588855" y="1658468"/>
            <a:ext cx="831810" cy="0"/>
          </a:xfrm>
          <a:prstGeom prst="line">
            <a:avLst/>
          </a:prstGeom>
          <a:noFill/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4681851" y="2353733"/>
            <a:ext cx="4856168" cy="740121"/>
            <a:chOff x="1890" y="1843"/>
            <a:chExt cx="3059" cy="458"/>
          </a:xfrm>
        </p:grpSpPr>
        <p:sp>
          <p:nvSpPr>
            <p:cNvPr id="164901" name="Line 38"/>
            <p:cNvSpPr>
              <a:spLocks noChangeAspect="1" noChangeShapeType="1"/>
            </p:cNvSpPr>
            <p:nvPr/>
          </p:nvSpPr>
          <p:spPr bwMode="auto">
            <a:xfrm>
              <a:off x="4949" y="1843"/>
              <a:ext cx="0" cy="458"/>
            </a:xfrm>
            <a:prstGeom prst="line">
              <a:avLst/>
            </a:prstGeom>
            <a:noFill/>
            <a:ln w="76200" cap="sq">
              <a:solidFill>
                <a:srgbClr val="D60093"/>
              </a:solidFill>
              <a:miter lim="800000"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903" name="Line 40"/>
            <p:cNvSpPr>
              <a:spLocks noChangeAspect="1" noChangeShapeType="1"/>
            </p:cNvSpPr>
            <p:nvPr/>
          </p:nvSpPr>
          <p:spPr bwMode="auto">
            <a:xfrm>
              <a:off x="1890" y="1861"/>
              <a:ext cx="0" cy="426"/>
            </a:xfrm>
            <a:prstGeom prst="line">
              <a:avLst/>
            </a:prstGeom>
            <a:noFill/>
            <a:ln w="76200" cap="sq">
              <a:solidFill>
                <a:srgbClr val="D60093"/>
              </a:solidFill>
              <a:miter lim="800000"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904" name="Line 41"/>
            <p:cNvSpPr>
              <a:spLocks noChangeAspect="1" noChangeShapeType="1"/>
            </p:cNvSpPr>
            <p:nvPr/>
          </p:nvSpPr>
          <p:spPr bwMode="auto">
            <a:xfrm>
              <a:off x="3672" y="1861"/>
              <a:ext cx="0" cy="426"/>
            </a:xfrm>
            <a:prstGeom prst="line">
              <a:avLst/>
            </a:prstGeom>
            <a:noFill/>
            <a:ln w="76200" cap="sq">
              <a:solidFill>
                <a:srgbClr val="D60093"/>
              </a:solidFill>
              <a:miter lim="800000"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902" name="Line 39"/>
            <p:cNvSpPr>
              <a:spLocks noChangeAspect="1" noChangeShapeType="1"/>
            </p:cNvSpPr>
            <p:nvPr/>
          </p:nvSpPr>
          <p:spPr bwMode="auto">
            <a:xfrm>
              <a:off x="2786" y="1861"/>
              <a:ext cx="0" cy="426"/>
            </a:xfrm>
            <a:prstGeom prst="line">
              <a:avLst/>
            </a:prstGeom>
            <a:noFill/>
            <a:ln w="76200" cap="sq">
              <a:solidFill>
                <a:srgbClr val="D60093"/>
              </a:solidFill>
              <a:miter lim="800000"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4893" name="Group 43"/>
          <p:cNvGrpSpPr>
            <a:grpSpLocks/>
          </p:cNvGrpSpPr>
          <p:nvPr/>
        </p:nvGrpSpPr>
        <p:grpSpPr bwMode="auto">
          <a:xfrm>
            <a:off x="5021212" y="1990111"/>
            <a:ext cx="4852988" cy="1103251"/>
            <a:chOff x="2058" y="1526"/>
            <a:chExt cx="3057" cy="829"/>
          </a:xfrm>
        </p:grpSpPr>
        <p:sp>
          <p:nvSpPr>
            <p:cNvPr id="164897" name="Line 44"/>
            <p:cNvSpPr>
              <a:spLocks noChangeAspect="1" noChangeShapeType="1"/>
            </p:cNvSpPr>
            <p:nvPr/>
          </p:nvSpPr>
          <p:spPr bwMode="auto">
            <a:xfrm flipV="1">
              <a:off x="2955" y="1526"/>
              <a:ext cx="0" cy="821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898" name="Line 45"/>
            <p:cNvSpPr>
              <a:spLocks noChangeAspect="1" noChangeShapeType="1"/>
            </p:cNvSpPr>
            <p:nvPr/>
          </p:nvSpPr>
          <p:spPr bwMode="auto">
            <a:xfrm flipV="1">
              <a:off x="3853" y="1526"/>
              <a:ext cx="0" cy="81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899" name="Line 46"/>
            <p:cNvSpPr>
              <a:spLocks noChangeAspect="1" noChangeShapeType="1"/>
            </p:cNvSpPr>
            <p:nvPr/>
          </p:nvSpPr>
          <p:spPr bwMode="auto">
            <a:xfrm flipV="1">
              <a:off x="2058" y="1526"/>
              <a:ext cx="0" cy="81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900" name="Line 47"/>
            <p:cNvSpPr>
              <a:spLocks noChangeAspect="1" noChangeShapeType="1"/>
            </p:cNvSpPr>
            <p:nvPr/>
          </p:nvSpPr>
          <p:spPr bwMode="auto">
            <a:xfrm flipV="1">
              <a:off x="5115" y="1526"/>
              <a:ext cx="0" cy="829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680963" y="4419612"/>
            <a:ext cx="5644136" cy="777386"/>
            <a:chOff x="4680963" y="4324426"/>
            <a:chExt cx="5644136" cy="796472"/>
          </a:xfrm>
        </p:grpSpPr>
        <p:sp>
          <p:nvSpPr>
            <p:cNvPr id="920589" name="Line 13"/>
            <p:cNvSpPr>
              <a:spLocks noChangeAspect="1" noChangeShapeType="1"/>
            </p:cNvSpPr>
            <p:nvPr/>
          </p:nvSpPr>
          <p:spPr bwMode="auto">
            <a:xfrm>
              <a:off x="7526179" y="4324426"/>
              <a:ext cx="0" cy="788988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0591" name="Rectangle 15"/>
            <p:cNvSpPr>
              <a:spLocks noChangeAspect="1" noChangeArrowheads="1"/>
            </p:cNvSpPr>
            <p:nvPr/>
          </p:nvSpPr>
          <p:spPr bwMode="auto">
            <a:xfrm>
              <a:off x="9511890" y="4518013"/>
              <a:ext cx="813209" cy="449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~D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0592" name="Rectangle 16"/>
            <p:cNvSpPr>
              <a:spLocks noChangeAspect="1" noChangeArrowheads="1"/>
            </p:cNvSpPr>
            <p:nvPr/>
          </p:nvSpPr>
          <p:spPr bwMode="auto">
            <a:xfrm>
              <a:off x="7548435" y="4527772"/>
              <a:ext cx="772301" cy="449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~D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0593" name="Rectangle 17"/>
            <p:cNvSpPr>
              <a:spLocks noChangeAspect="1" noChangeArrowheads="1"/>
            </p:cNvSpPr>
            <p:nvPr/>
          </p:nvSpPr>
          <p:spPr bwMode="auto">
            <a:xfrm>
              <a:off x="6046260" y="4526194"/>
              <a:ext cx="881359" cy="449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~D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0594" name="Rectangle 18"/>
            <p:cNvSpPr>
              <a:spLocks noChangeAspect="1" noChangeArrowheads="1"/>
            </p:cNvSpPr>
            <p:nvPr/>
          </p:nvSpPr>
          <p:spPr bwMode="auto">
            <a:xfrm>
              <a:off x="4680963" y="4526194"/>
              <a:ext cx="812503" cy="449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~D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0627" name="Line 51"/>
            <p:cNvSpPr>
              <a:spLocks noChangeAspect="1" noChangeShapeType="1"/>
            </p:cNvSpPr>
            <p:nvPr/>
          </p:nvSpPr>
          <p:spPr bwMode="auto">
            <a:xfrm>
              <a:off x="9539229" y="4331910"/>
              <a:ext cx="0" cy="788988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0628" name="Line 52"/>
            <p:cNvSpPr>
              <a:spLocks noChangeAspect="1" noChangeShapeType="1"/>
            </p:cNvSpPr>
            <p:nvPr/>
          </p:nvSpPr>
          <p:spPr bwMode="auto">
            <a:xfrm>
              <a:off x="6126712" y="4324426"/>
              <a:ext cx="0" cy="788988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0629" name="Line 53"/>
            <p:cNvSpPr>
              <a:spLocks noChangeAspect="1" noChangeShapeType="1"/>
            </p:cNvSpPr>
            <p:nvPr/>
          </p:nvSpPr>
          <p:spPr bwMode="auto">
            <a:xfrm>
              <a:off x="4691448" y="4324426"/>
              <a:ext cx="0" cy="788988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1" name="Line 52"/>
            <p:cNvSpPr>
              <a:spLocks noChangeAspect="1" noChangeShapeType="1"/>
            </p:cNvSpPr>
            <p:nvPr/>
          </p:nvSpPr>
          <p:spPr bwMode="auto">
            <a:xfrm>
              <a:off x="6138374" y="4331910"/>
              <a:ext cx="0" cy="788988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20630" name="Text Box 54"/>
          <p:cNvSpPr txBox="1">
            <a:spLocks noChangeArrowheads="1"/>
          </p:cNvSpPr>
          <p:nvPr/>
        </p:nvSpPr>
        <p:spPr bwMode="auto">
          <a:xfrm>
            <a:off x="1922884" y="5805960"/>
            <a:ext cx="8521406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华文新魏" pitchFamily="2" charset="-122"/>
                <a:ea typeface="华文新魏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2400" dirty="0">
                <a:latin typeface="+mn-ea"/>
                <a:ea typeface="+mn-ea"/>
              </a:rPr>
              <a:t>注意</a:t>
            </a:r>
            <a:r>
              <a:rPr lang="zh-CN" altLang="en-US" sz="2400" b="1" dirty="0">
                <a:latin typeface="+mn-ea"/>
                <a:ea typeface="+mn-ea"/>
              </a:rPr>
              <a:t>译码器片选信号</a:t>
            </a:r>
            <a:r>
              <a:rPr lang="zh-CN" altLang="en-US" sz="2400" dirty="0">
                <a:latin typeface="+mn-ea"/>
                <a:ea typeface="+mn-ea"/>
              </a:rPr>
              <a:t>的连接对应不同的存储区间和设备类型</a:t>
            </a:r>
          </a:p>
        </p:txBody>
      </p:sp>
      <p:grpSp>
        <p:nvGrpSpPr>
          <p:cNvPr id="8" name="Group 56"/>
          <p:cNvGrpSpPr>
            <a:grpSpLocks/>
          </p:cNvGrpSpPr>
          <p:nvPr/>
        </p:nvGrpSpPr>
        <p:grpSpPr bwMode="auto">
          <a:xfrm>
            <a:off x="8374565" y="3690202"/>
            <a:ext cx="368165" cy="54399"/>
            <a:chOff x="4096" y="2541"/>
            <a:chExt cx="379" cy="56"/>
          </a:xfrm>
        </p:grpSpPr>
        <p:sp>
          <p:nvSpPr>
            <p:cNvPr id="164885" name="Oval 27"/>
            <p:cNvSpPr>
              <a:spLocks noChangeAspect="1" noChangeArrowheads="1"/>
            </p:cNvSpPr>
            <p:nvPr/>
          </p:nvSpPr>
          <p:spPr bwMode="auto">
            <a:xfrm>
              <a:off x="4422" y="2541"/>
              <a:ext cx="53" cy="56"/>
            </a:xfrm>
            <a:prstGeom prst="ellipse">
              <a:avLst/>
            </a:prstGeom>
            <a:solidFill>
              <a:srgbClr val="FFCC00">
                <a:alpha val="89803"/>
              </a:srgbClr>
            </a:solidFill>
            <a:ln w="3175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886" name="Oval 28"/>
            <p:cNvSpPr>
              <a:spLocks noChangeAspect="1" noChangeArrowheads="1"/>
            </p:cNvSpPr>
            <p:nvPr/>
          </p:nvSpPr>
          <p:spPr bwMode="auto">
            <a:xfrm>
              <a:off x="4096" y="2541"/>
              <a:ext cx="52" cy="56"/>
            </a:xfrm>
            <a:prstGeom prst="ellipse">
              <a:avLst/>
            </a:prstGeom>
            <a:solidFill>
              <a:srgbClr val="FFCC00">
                <a:alpha val="89803"/>
              </a:srgbClr>
            </a:solidFill>
            <a:ln w="3175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887" name="Oval 29"/>
            <p:cNvSpPr>
              <a:spLocks noChangeAspect="1" noChangeArrowheads="1"/>
            </p:cNvSpPr>
            <p:nvPr/>
          </p:nvSpPr>
          <p:spPr bwMode="auto">
            <a:xfrm>
              <a:off x="4259" y="2541"/>
              <a:ext cx="53" cy="56"/>
            </a:xfrm>
            <a:prstGeom prst="ellipse">
              <a:avLst/>
            </a:prstGeom>
            <a:solidFill>
              <a:srgbClr val="FFCC00">
                <a:alpha val="89803"/>
              </a:srgbClr>
            </a:solidFill>
            <a:ln w="3175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0" name="Group 14"/>
          <p:cNvGrpSpPr>
            <a:grpSpLocks/>
          </p:cNvGrpSpPr>
          <p:nvPr/>
        </p:nvGrpSpPr>
        <p:grpSpPr bwMode="auto">
          <a:xfrm>
            <a:off x="2341562" y="1497408"/>
            <a:ext cx="1247293" cy="4058617"/>
            <a:chOff x="580" y="1369"/>
            <a:chExt cx="697" cy="226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1" name="Rectangle 15"/>
            <p:cNvSpPr>
              <a:spLocks noChangeAspect="1" noChangeArrowheads="1"/>
            </p:cNvSpPr>
            <p:nvPr/>
          </p:nvSpPr>
          <p:spPr bwMode="auto">
            <a:xfrm>
              <a:off x="624" y="1369"/>
              <a:ext cx="653" cy="222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algn="r">
                <a:defRPr/>
              </a:pP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2" name="Rectangle 16"/>
            <p:cNvSpPr>
              <a:spLocks noChangeAspect="1" noChangeArrowheads="1"/>
            </p:cNvSpPr>
            <p:nvPr/>
          </p:nvSpPr>
          <p:spPr bwMode="auto">
            <a:xfrm>
              <a:off x="649" y="1697"/>
              <a:ext cx="572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zh-CN" sz="20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15-0</a:t>
              </a:r>
              <a:endPara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3" name="Rectangle 17"/>
            <p:cNvSpPr>
              <a:spLocks noChangeAspect="1" noChangeArrowheads="1"/>
            </p:cNvSpPr>
            <p:nvPr/>
          </p:nvSpPr>
          <p:spPr bwMode="auto">
            <a:xfrm>
              <a:off x="654" y="1369"/>
              <a:ext cx="571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MREQ#</a:t>
              </a:r>
              <a:endPara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" name="Rectangle 18"/>
            <p:cNvSpPr>
              <a:spLocks noChangeAspect="1" noChangeArrowheads="1"/>
            </p:cNvSpPr>
            <p:nvPr/>
          </p:nvSpPr>
          <p:spPr bwMode="auto">
            <a:xfrm>
              <a:off x="674" y="1962"/>
              <a:ext cx="572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R/W#</a:t>
              </a:r>
              <a:endPara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" name="Rectangle 19"/>
            <p:cNvSpPr>
              <a:spLocks noChangeAspect="1" noChangeArrowheads="1"/>
            </p:cNvSpPr>
            <p:nvPr/>
          </p:nvSpPr>
          <p:spPr bwMode="auto">
            <a:xfrm>
              <a:off x="580" y="2355"/>
              <a:ext cx="571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sz="2400" b="1" dirty="0"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CPU</a:t>
              </a:r>
            </a:p>
          </p:txBody>
        </p:sp>
        <p:sp>
          <p:nvSpPr>
            <p:cNvPr id="126" name="Rectangle 20"/>
            <p:cNvSpPr>
              <a:spLocks noChangeAspect="1" noChangeArrowheads="1"/>
            </p:cNvSpPr>
            <p:nvPr/>
          </p:nvSpPr>
          <p:spPr bwMode="auto">
            <a:xfrm>
              <a:off x="663" y="3352"/>
              <a:ext cx="571" cy="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zh-CN" sz="20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~D</a:t>
              </a:r>
              <a:r>
                <a:rPr lang="en-US" altLang="zh-CN" sz="20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6" name="Line 40"/>
          <p:cNvSpPr>
            <a:spLocks noChangeAspect="1" noChangeShapeType="1"/>
          </p:cNvSpPr>
          <p:nvPr/>
        </p:nvSpPr>
        <p:spPr bwMode="auto">
          <a:xfrm rot="16200000">
            <a:off x="4249073" y="1677416"/>
            <a:ext cx="0" cy="343184"/>
          </a:xfrm>
          <a:prstGeom prst="line">
            <a:avLst/>
          </a:prstGeom>
          <a:noFill/>
          <a:ln w="76200" cap="sq">
            <a:solidFill>
              <a:srgbClr val="D60093"/>
            </a:solidFill>
            <a:miter lim="800000"/>
            <a:headEnd type="none" w="sm" len="sm"/>
            <a:tailEnd type="triangle" w="sm" len="sm"/>
          </a:ln>
        </p:spPr>
        <p:txBody>
          <a:bodyPr/>
          <a:lstStyle/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Line 34"/>
          <p:cNvSpPr>
            <a:spLocks noChangeAspect="1" noChangeShapeType="1"/>
          </p:cNvSpPr>
          <p:nvPr/>
        </p:nvSpPr>
        <p:spPr bwMode="auto">
          <a:xfrm rot="5400000">
            <a:off x="3829152" y="2105404"/>
            <a:ext cx="496658" cy="0"/>
          </a:xfrm>
          <a:prstGeom prst="line">
            <a:avLst/>
          </a:prstGeom>
          <a:noFill/>
          <a:ln w="76200" cap="sq">
            <a:solidFill>
              <a:srgbClr val="D60093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Rectangle 13"/>
          <p:cNvSpPr>
            <a:spLocks noChangeAspect="1" noChangeArrowheads="1"/>
          </p:cNvSpPr>
          <p:nvPr/>
        </p:nvSpPr>
        <p:spPr bwMode="auto">
          <a:xfrm>
            <a:off x="3785150" y="1968523"/>
            <a:ext cx="8921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15-13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4393992" y="1506026"/>
            <a:ext cx="5685983" cy="472441"/>
            <a:chOff x="4393992" y="1506026"/>
            <a:chExt cx="5685983" cy="472441"/>
          </a:xfrm>
        </p:grpSpPr>
        <p:sp>
          <p:nvSpPr>
            <p:cNvPr id="73" name="梯形 72"/>
            <p:cNvSpPr/>
            <p:nvPr/>
          </p:nvSpPr>
          <p:spPr>
            <a:xfrm>
              <a:off x="4413250" y="1514033"/>
              <a:ext cx="5666725" cy="464434"/>
            </a:xfrm>
            <a:prstGeom prst="trapezoid">
              <a:avLst>
                <a:gd name="adj" fmla="val 0"/>
              </a:avLst>
            </a:prstGeom>
            <a:solidFill>
              <a:srgbClr val="CC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12700" tIns="12700" rIns="12700" bIns="12700" anchor="ctr" anchorCtr="1"/>
            <a:lstStyle/>
            <a:p>
              <a:pPr algn="ctr"/>
              <a:endParaRPr lang="zh-CN" altLang="en-US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6512505" y="1561896"/>
              <a:ext cx="12282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3:8</a:t>
              </a:r>
              <a:r>
                <a:rPr lang="zh-CN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译码器</a:t>
              </a:r>
            </a:p>
          </p:txBody>
        </p:sp>
        <p:sp>
          <p:nvSpPr>
            <p:cNvPr id="80" name="Rectangle 13"/>
            <p:cNvSpPr>
              <a:spLocks noChangeAspect="1" noChangeArrowheads="1"/>
            </p:cNvSpPr>
            <p:nvPr/>
          </p:nvSpPr>
          <p:spPr bwMode="auto">
            <a:xfrm>
              <a:off x="4756433" y="1676781"/>
              <a:ext cx="421850" cy="28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Rectangle 13"/>
            <p:cNvSpPr>
              <a:spLocks noChangeAspect="1" noChangeArrowheads="1"/>
            </p:cNvSpPr>
            <p:nvPr/>
          </p:nvSpPr>
          <p:spPr bwMode="auto">
            <a:xfrm>
              <a:off x="6183587" y="1671169"/>
              <a:ext cx="421850" cy="28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Rectangle 13"/>
            <p:cNvSpPr>
              <a:spLocks noChangeAspect="1" noChangeArrowheads="1"/>
            </p:cNvSpPr>
            <p:nvPr/>
          </p:nvSpPr>
          <p:spPr bwMode="auto">
            <a:xfrm>
              <a:off x="9588091" y="1667255"/>
              <a:ext cx="421850" cy="28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altLang="zh-CN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zh-CN" baseline="-250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en-US" altLang="zh-CN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8" name="Rectangle 13"/>
            <p:cNvSpPr>
              <a:spLocks noChangeAspect="1" noChangeArrowheads="1"/>
            </p:cNvSpPr>
            <p:nvPr/>
          </p:nvSpPr>
          <p:spPr bwMode="auto">
            <a:xfrm>
              <a:off x="4393992" y="1506026"/>
              <a:ext cx="421850" cy="28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OE</a:t>
              </a:r>
              <a:endPara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" name="Rectangle 13"/>
            <p:cNvSpPr>
              <a:spLocks noChangeAspect="1" noChangeArrowheads="1"/>
            </p:cNvSpPr>
            <p:nvPr/>
          </p:nvSpPr>
          <p:spPr bwMode="auto">
            <a:xfrm>
              <a:off x="7647794" y="1660600"/>
              <a:ext cx="421850" cy="28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altLang="zh-CN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zh-CN" baseline="-250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altLang="zh-CN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3571955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4134459" y="3557440"/>
            <a:ext cx="1162151" cy="1487709"/>
            <a:chOff x="5542402" y="3051818"/>
            <a:chExt cx="1162151" cy="1487709"/>
          </a:xfrm>
        </p:grpSpPr>
        <p:grpSp>
          <p:nvGrpSpPr>
            <p:cNvPr id="98" name="组合 97"/>
            <p:cNvGrpSpPr/>
            <p:nvPr/>
          </p:nvGrpSpPr>
          <p:grpSpPr>
            <a:xfrm>
              <a:off x="5542570" y="3051818"/>
              <a:ext cx="1129437" cy="1486746"/>
              <a:chOff x="7722123" y="3328852"/>
              <a:chExt cx="1129437" cy="1486746"/>
            </a:xfrm>
          </p:grpSpPr>
          <p:sp>
            <p:nvSpPr>
              <p:cNvPr id="99" name="Rectangle 8"/>
              <p:cNvSpPr>
                <a:spLocks noChangeAspect="1" noChangeArrowheads="1"/>
              </p:cNvSpPr>
              <p:nvPr/>
            </p:nvSpPr>
            <p:spPr bwMode="auto">
              <a:xfrm>
                <a:off x="7749219" y="3359908"/>
                <a:ext cx="1102341" cy="131708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lIns="12700" tIns="12700" rIns="12700" bIns="12700"/>
              <a:lstStyle/>
              <a:p>
                <a:pPr algn="ctr">
                  <a:defRPr/>
                </a:pPr>
                <a:endParaRPr lang="en-US" altLang="zh-CN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0" name="矩形 99"/>
              <p:cNvSpPr/>
              <p:nvPr/>
            </p:nvSpPr>
            <p:spPr>
              <a:xfrm>
                <a:off x="7722123" y="3328852"/>
                <a:ext cx="503664" cy="461665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>
                  <a:defRPr/>
                </a:pPr>
                <a:endParaRPr lang="en-US" altLang="zh-CN" sz="24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1" name="矩形 100"/>
              <p:cNvSpPr/>
              <p:nvPr/>
            </p:nvSpPr>
            <p:spPr>
              <a:xfrm>
                <a:off x="8141476" y="4353933"/>
                <a:ext cx="332143" cy="461665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>
                  <a:defRPr/>
                </a:pPr>
                <a:r>
                  <a:rPr lang="en-US" altLang="zh-CN" sz="2400" baseline="30000" dirty="0">
                    <a:solidFill>
                      <a:srgbClr val="00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en-US" altLang="zh-CN" sz="2400" b="1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2" name="矩形 101"/>
              <p:cNvSpPr/>
              <p:nvPr/>
            </p:nvSpPr>
            <p:spPr>
              <a:xfrm>
                <a:off x="8148187" y="3328852"/>
                <a:ext cx="332143" cy="461665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>
                  <a:defRPr/>
                </a:pPr>
                <a:r>
                  <a:rPr lang="en-US" altLang="zh-CN" sz="2400" baseline="30000" dirty="0">
                    <a:solidFill>
                      <a:srgbClr val="00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n-US" altLang="zh-CN" sz="24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3" name="矩形 102"/>
              <p:cNvSpPr/>
              <p:nvPr/>
            </p:nvSpPr>
            <p:spPr>
              <a:xfrm>
                <a:off x="8412277" y="3328852"/>
                <a:ext cx="434734" cy="461665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>
                  <a:defRPr/>
                </a:pPr>
                <a:r>
                  <a:rPr lang="en-US" altLang="zh-CN" sz="2400" baseline="30000" dirty="0">
                    <a:solidFill>
                      <a:srgbClr val="00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CS</a:t>
                </a:r>
                <a:endParaRPr lang="en-US" altLang="zh-CN" sz="24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9" name="组合 88"/>
            <p:cNvGrpSpPr/>
            <p:nvPr/>
          </p:nvGrpSpPr>
          <p:grpSpPr>
            <a:xfrm>
              <a:off x="5542402" y="3052781"/>
              <a:ext cx="1162151" cy="1486746"/>
              <a:chOff x="7722123" y="3328852"/>
              <a:chExt cx="1162151" cy="1486746"/>
            </a:xfrm>
          </p:grpSpPr>
          <p:sp>
            <p:nvSpPr>
              <p:cNvPr id="119" name="矩形 118"/>
              <p:cNvSpPr/>
              <p:nvPr/>
            </p:nvSpPr>
            <p:spPr>
              <a:xfrm>
                <a:off x="7722123" y="3328852"/>
                <a:ext cx="503664" cy="461665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>
                  <a:defRPr/>
                </a:pPr>
                <a:endParaRPr lang="en-US" altLang="zh-CN" sz="24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7" name="矩形 126"/>
              <p:cNvSpPr/>
              <p:nvPr/>
            </p:nvSpPr>
            <p:spPr>
              <a:xfrm>
                <a:off x="8141476" y="4353933"/>
                <a:ext cx="332143" cy="461665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>
                  <a:defRPr/>
                </a:pPr>
                <a:r>
                  <a:rPr lang="en-US" altLang="zh-CN" sz="2400" baseline="30000" dirty="0">
                    <a:solidFill>
                      <a:srgbClr val="00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en-US" altLang="zh-CN" sz="2400" b="1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9" name="矩形 128"/>
              <p:cNvSpPr/>
              <p:nvPr/>
            </p:nvSpPr>
            <p:spPr>
              <a:xfrm>
                <a:off x="8412277" y="3328852"/>
                <a:ext cx="434734" cy="461665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>
                  <a:defRPr/>
                </a:pPr>
                <a:r>
                  <a:rPr lang="en-US" altLang="zh-CN" sz="2400" baseline="30000" dirty="0">
                    <a:solidFill>
                      <a:srgbClr val="00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CS</a:t>
                </a:r>
                <a:endParaRPr lang="en-US" altLang="zh-CN" sz="24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0" name="矩形 129"/>
              <p:cNvSpPr/>
              <p:nvPr/>
            </p:nvSpPr>
            <p:spPr>
              <a:xfrm>
                <a:off x="7730820" y="3732623"/>
                <a:ext cx="115345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altLang="zh-CN" sz="1600" dirty="0">
                    <a:solidFill>
                      <a:srgbClr val="003300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Segoe UI Black" panose="020B0A02040204020203" pitchFamily="34" charset="0"/>
                  </a:rPr>
                  <a:t>8K×8</a:t>
                </a:r>
              </a:p>
              <a:p>
                <a:pPr algn="ctr">
                  <a:defRPr/>
                </a:pPr>
                <a:r>
                  <a:rPr lang="en-US" altLang="zh-CN" sz="1600" dirty="0">
                    <a:solidFill>
                      <a:srgbClr val="003300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Segoe UI Black" panose="020B0A02040204020203" pitchFamily="34" charset="0"/>
                  </a:rPr>
                  <a:t>1</a:t>
                </a:r>
                <a:r>
                  <a:rPr lang="zh-CN" altLang="en-US" sz="1600" dirty="0">
                    <a:solidFill>
                      <a:srgbClr val="003300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Segoe UI Black" panose="020B0A02040204020203" pitchFamily="34" charset="0"/>
                  </a:rPr>
                  <a:t>片</a:t>
                </a:r>
                <a:r>
                  <a:rPr lang="en-US" altLang="zh-CN" sz="1600" dirty="0">
                    <a:solidFill>
                      <a:srgbClr val="003300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Segoe UI Black" panose="020B0A02040204020203" pitchFamily="34" charset="0"/>
                  </a:rPr>
                  <a:t>ROM</a:t>
                </a:r>
              </a:p>
            </p:txBody>
          </p:sp>
        </p:grpSp>
      </p:grpSp>
      <p:grpSp>
        <p:nvGrpSpPr>
          <p:cNvPr id="105" name="组合 104"/>
          <p:cNvGrpSpPr/>
          <p:nvPr/>
        </p:nvGrpSpPr>
        <p:grpSpPr>
          <a:xfrm>
            <a:off x="5463633" y="3557440"/>
            <a:ext cx="1160869" cy="1486746"/>
            <a:chOff x="7864998" y="3328852"/>
            <a:chExt cx="1160869" cy="1486746"/>
          </a:xfrm>
        </p:grpSpPr>
        <p:sp>
          <p:nvSpPr>
            <p:cNvPr id="106" name="Rectangle 8"/>
            <p:cNvSpPr>
              <a:spLocks noChangeAspect="1" noChangeArrowheads="1"/>
            </p:cNvSpPr>
            <p:nvPr/>
          </p:nvSpPr>
          <p:spPr bwMode="auto">
            <a:xfrm>
              <a:off x="7892094" y="3359908"/>
              <a:ext cx="1102341" cy="13170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12700" tIns="12700" rIns="12700" bIns="12700"/>
            <a:lstStyle/>
            <a:p>
              <a:pPr algn="ctr">
                <a:defRPr/>
              </a:pPr>
              <a:endParaRPr lang="en-US" altLang="zh-CN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矩形 106"/>
            <p:cNvSpPr/>
            <p:nvPr/>
          </p:nvSpPr>
          <p:spPr>
            <a:xfrm>
              <a:off x="7864998" y="3328852"/>
              <a:ext cx="50366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WE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矩形 107"/>
            <p:cNvSpPr/>
            <p:nvPr/>
          </p:nvSpPr>
          <p:spPr>
            <a:xfrm>
              <a:off x="8284351" y="4353933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altLang="zh-CN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矩形 108"/>
            <p:cNvSpPr/>
            <p:nvPr/>
          </p:nvSpPr>
          <p:spPr>
            <a:xfrm>
              <a:off x="8281926" y="3328852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8555152" y="3328852"/>
              <a:ext cx="43473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CS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矩形 110"/>
            <p:cNvSpPr/>
            <p:nvPr/>
          </p:nvSpPr>
          <p:spPr>
            <a:xfrm>
              <a:off x="7872413" y="3748887"/>
              <a:ext cx="115345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4K×8</a:t>
              </a:r>
            </a:p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1</a:t>
              </a:r>
              <a:r>
                <a:rPr lang="zh-CN" altLang="en-US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片</a:t>
              </a: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RAM</a:t>
              </a:r>
            </a:p>
          </p:txBody>
        </p:sp>
      </p:grpSp>
      <p:grpSp>
        <p:nvGrpSpPr>
          <p:cNvPr id="91" name="组合 90"/>
          <p:cNvGrpSpPr/>
          <p:nvPr/>
        </p:nvGrpSpPr>
        <p:grpSpPr>
          <a:xfrm>
            <a:off x="2817612" y="3557440"/>
            <a:ext cx="1160869" cy="1486746"/>
            <a:chOff x="7569723" y="3328852"/>
            <a:chExt cx="1160869" cy="1486746"/>
          </a:xfrm>
        </p:grpSpPr>
        <p:sp>
          <p:nvSpPr>
            <p:cNvPr id="92" name="Rectangle 8"/>
            <p:cNvSpPr>
              <a:spLocks noChangeAspect="1" noChangeArrowheads="1"/>
            </p:cNvSpPr>
            <p:nvPr/>
          </p:nvSpPr>
          <p:spPr bwMode="auto">
            <a:xfrm>
              <a:off x="7596819" y="3359908"/>
              <a:ext cx="1102341" cy="131708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12700" tIns="12700" rIns="12700" bIns="12700"/>
            <a:lstStyle/>
            <a:p>
              <a:pPr algn="ctr">
                <a:defRPr/>
              </a:pPr>
              <a:endParaRPr lang="en-US" altLang="zh-CN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矩形 92"/>
            <p:cNvSpPr/>
            <p:nvPr/>
          </p:nvSpPr>
          <p:spPr>
            <a:xfrm>
              <a:off x="7569723" y="3328852"/>
              <a:ext cx="50366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矩形 93"/>
            <p:cNvSpPr/>
            <p:nvPr/>
          </p:nvSpPr>
          <p:spPr>
            <a:xfrm>
              <a:off x="7989076" y="4353933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altLang="zh-CN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矩形 94"/>
            <p:cNvSpPr/>
            <p:nvPr/>
          </p:nvSpPr>
          <p:spPr>
            <a:xfrm>
              <a:off x="7986650" y="3328852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矩形 95"/>
            <p:cNvSpPr/>
            <p:nvPr/>
          </p:nvSpPr>
          <p:spPr>
            <a:xfrm>
              <a:off x="8259877" y="3328852"/>
              <a:ext cx="43473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CS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矩形 96"/>
            <p:cNvSpPr/>
            <p:nvPr/>
          </p:nvSpPr>
          <p:spPr>
            <a:xfrm>
              <a:off x="7577138" y="3739362"/>
              <a:ext cx="115345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8K×8</a:t>
              </a:r>
            </a:p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1</a:t>
              </a:r>
              <a:r>
                <a:rPr lang="zh-CN" altLang="en-US" sz="1600" dirty="0">
                  <a:solidFill>
                    <a:srgbClr val="003300"/>
                  </a:solidFill>
                  <a:latin typeface="Segoe UI Black" panose="020B0A02040204020203" pitchFamily="34" charset="0"/>
                  <a:cs typeface="Segoe UI Black" panose="020B0A02040204020203" pitchFamily="34" charset="0"/>
                </a:rPr>
                <a:t>片</a:t>
              </a: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ROM</a:t>
              </a:r>
            </a:p>
          </p:txBody>
        </p:sp>
      </p:grp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369213" y="2722874"/>
            <a:ext cx="7735879" cy="879615"/>
            <a:chOff x="1277" y="2074"/>
            <a:chExt cx="4873" cy="290"/>
          </a:xfrm>
        </p:grpSpPr>
        <p:sp>
          <p:nvSpPr>
            <p:cNvPr id="164912" name="Line 4"/>
            <p:cNvSpPr>
              <a:spLocks noChangeAspect="1" noChangeShapeType="1"/>
            </p:cNvSpPr>
            <p:nvPr/>
          </p:nvSpPr>
          <p:spPr bwMode="auto">
            <a:xfrm flipV="1">
              <a:off x="2572" y="2074"/>
              <a:ext cx="0" cy="28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oval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913" name="Line 5"/>
            <p:cNvSpPr>
              <a:spLocks noChangeAspect="1" noChangeShapeType="1"/>
            </p:cNvSpPr>
            <p:nvPr/>
          </p:nvSpPr>
          <p:spPr bwMode="auto">
            <a:xfrm flipV="1">
              <a:off x="4140" y="2074"/>
              <a:ext cx="0" cy="28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oval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914" name="Line 6"/>
            <p:cNvSpPr>
              <a:spLocks noChangeAspect="1" noChangeShapeType="1"/>
            </p:cNvSpPr>
            <p:nvPr/>
          </p:nvSpPr>
          <p:spPr bwMode="auto">
            <a:xfrm flipV="1">
              <a:off x="3407" y="2074"/>
              <a:ext cx="0" cy="28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oval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916" name="Line 8"/>
            <p:cNvSpPr>
              <a:spLocks noChangeAspect="1" noChangeShapeType="1"/>
            </p:cNvSpPr>
            <p:nvPr/>
          </p:nvSpPr>
          <p:spPr bwMode="auto">
            <a:xfrm>
              <a:off x="1277" y="2074"/>
              <a:ext cx="4867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0" name="Line 5"/>
            <p:cNvSpPr>
              <a:spLocks noChangeAspect="1" noChangeShapeType="1"/>
            </p:cNvSpPr>
            <p:nvPr/>
          </p:nvSpPr>
          <p:spPr bwMode="auto">
            <a:xfrm flipV="1">
              <a:off x="5418" y="2074"/>
              <a:ext cx="0" cy="28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oval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1" name="Line 5"/>
            <p:cNvSpPr>
              <a:spLocks noChangeAspect="1" noChangeShapeType="1"/>
            </p:cNvSpPr>
            <p:nvPr/>
          </p:nvSpPr>
          <p:spPr bwMode="auto">
            <a:xfrm flipV="1">
              <a:off x="6150" y="2076"/>
              <a:ext cx="0" cy="28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4866" name="Rectangle 12"/>
          <p:cNvSpPr>
            <a:spLocks noGrp="1" noChangeArrowheads="1"/>
          </p:cNvSpPr>
          <p:nvPr>
            <p:ph type="title"/>
          </p:nvPr>
        </p:nvSpPr>
        <p:spPr>
          <a:xfrm>
            <a:off x="38810" y="52449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2</a:t>
            </a:r>
            <a:r>
              <a:rPr lang="zh-CN" altLang="en-US" dirty="0"/>
              <a:t>、</a:t>
            </a:r>
            <a:r>
              <a:rPr lang="en-US" altLang="zh-CN" dirty="0"/>
              <a:t> 8K×8 ROM</a:t>
            </a:r>
            <a:r>
              <a:rPr lang="zh-CN" altLang="en-US" dirty="0"/>
              <a:t> ，</a:t>
            </a:r>
            <a:r>
              <a:rPr lang="en-US" altLang="zh-CN" dirty="0"/>
              <a:t>4K×8 RAM </a:t>
            </a:r>
            <a:endParaRPr lang="zh-CN" altLang="en-US" dirty="0"/>
          </a:p>
        </p:txBody>
      </p:sp>
      <p:sp>
        <p:nvSpPr>
          <p:cNvPr id="920590" name="Rectangle 14"/>
          <p:cNvSpPr>
            <a:spLocks noChangeAspect="1" noChangeArrowheads="1"/>
          </p:cNvSpPr>
          <p:nvPr/>
        </p:nvSpPr>
        <p:spPr bwMode="auto">
          <a:xfrm>
            <a:off x="6501605" y="2003076"/>
            <a:ext cx="908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r"/>
            <a:r>
              <a:rPr lang="en-US" altLang="zh-CN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baseline="-25000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12-0</a:t>
            </a:r>
            <a:endParaRPr lang="en-US" altLang="zh-CN" b="1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0611" name="Line 35"/>
          <p:cNvSpPr>
            <a:spLocks noChangeAspect="1" noChangeShapeType="1"/>
          </p:cNvSpPr>
          <p:nvPr/>
        </p:nvSpPr>
        <p:spPr bwMode="auto">
          <a:xfrm>
            <a:off x="2406830" y="5743833"/>
            <a:ext cx="8708731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triangle" w="sm" len="sm"/>
            <a:tailEnd type="triangle" w="sm" len="sm"/>
          </a:ln>
        </p:spPr>
        <p:txBody>
          <a:bodyPr/>
          <a:lstStyle/>
          <a:p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0612" name="Line 36"/>
          <p:cNvSpPr>
            <a:spLocks noChangeAspect="1" noChangeShapeType="1"/>
          </p:cNvSpPr>
          <p:nvPr/>
        </p:nvSpPr>
        <p:spPr bwMode="auto">
          <a:xfrm>
            <a:off x="2406830" y="1658468"/>
            <a:ext cx="831810" cy="0"/>
          </a:xfrm>
          <a:prstGeom prst="line">
            <a:avLst/>
          </a:prstGeom>
          <a:noFill/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3414101" y="2353281"/>
            <a:ext cx="6975482" cy="1253272"/>
            <a:chOff x="1908" y="1842"/>
            <a:chExt cx="4394" cy="451"/>
          </a:xfrm>
        </p:grpSpPr>
        <p:sp>
          <p:nvSpPr>
            <p:cNvPr id="164904" name="Line 41"/>
            <p:cNvSpPr>
              <a:spLocks noChangeAspect="1" noChangeShapeType="1"/>
            </p:cNvSpPr>
            <p:nvPr/>
          </p:nvSpPr>
          <p:spPr bwMode="auto">
            <a:xfrm>
              <a:off x="3562" y="1861"/>
              <a:ext cx="0" cy="426"/>
            </a:xfrm>
            <a:prstGeom prst="line">
              <a:avLst/>
            </a:prstGeom>
            <a:noFill/>
            <a:ln w="50800" cap="sq">
              <a:solidFill>
                <a:srgbClr val="D60093"/>
              </a:solidFill>
              <a:miter lim="800000"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901" name="Line 38"/>
            <p:cNvSpPr>
              <a:spLocks noChangeAspect="1" noChangeShapeType="1"/>
            </p:cNvSpPr>
            <p:nvPr/>
          </p:nvSpPr>
          <p:spPr bwMode="auto">
            <a:xfrm>
              <a:off x="4285" y="1843"/>
              <a:ext cx="0" cy="442"/>
            </a:xfrm>
            <a:prstGeom prst="line">
              <a:avLst/>
            </a:prstGeom>
            <a:noFill/>
            <a:ln w="50800" cap="sq">
              <a:solidFill>
                <a:srgbClr val="D60093"/>
              </a:solidFill>
              <a:miter lim="800000"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903" name="Line 40"/>
            <p:cNvSpPr>
              <a:spLocks noChangeAspect="1" noChangeShapeType="1"/>
            </p:cNvSpPr>
            <p:nvPr/>
          </p:nvSpPr>
          <p:spPr bwMode="auto">
            <a:xfrm>
              <a:off x="1908" y="1861"/>
              <a:ext cx="0" cy="426"/>
            </a:xfrm>
            <a:prstGeom prst="line">
              <a:avLst/>
            </a:prstGeom>
            <a:noFill/>
            <a:ln w="76200" cap="sq">
              <a:solidFill>
                <a:srgbClr val="D60093"/>
              </a:solidFill>
              <a:miter lim="800000"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902" name="Line 39"/>
            <p:cNvSpPr>
              <a:spLocks noChangeAspect="1" noChangeShapeType="1"/>
            </p:cNvSpPr>
            <p:nvPr/>
          </p:nvSpPr>
          <p:spPr bwMode="auto">
            <a:xfrm>
              <a:off x="2732" y="1861"/>
              <a:ext cx="0" cy="426"/>
            </a:xfrm>
            <a:prstGeom prst="line">
              <a:avLst/>
            </a:prstGeom>
            <a:noFill/>
            <a:ln w="76200" cap="sq">
              <a:solidFill>
                <a:srgbClr val="D60093"/>
              </a:solidFill>
              <a:miter lim="800000"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8" name="Line 38"/>
            <p:cNvSpPr>
              <a:spLocks noChangeAspect="1" noChangeShapeType="1"/>
            </p:cNvSpPr>
            <p:nvPr/>
          </p:nvSpPr>
          <p:spPr bwMode="auto">
            <a:xfrm>
              <a:off x="5573" y="1842"/>
              <a:ext cx="0" cy="451"/>
            </a:xfrm>
            <a:prstGeom prst="line">
              <a:avLst/>
            </a:prstGeom>
            <a:noFill/>
            <a:ln w="50800" cap="sq">
              <a:solidFill>
                <a:srgbClr val="D60093"/>
              </a:solidFill>
              <a:miter lim="800000"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9" name="Line 38"/>
            <p:cNvSpPr>
              <a:spLocks noChangeAspect="1" noChangeShapeType="1"/>
            </p:cNvSpPr>
            <p:nvPr/>
          </p:nvSpPr>
          <p:spPr bwMode="auto">
            <a:xfrm>
              <a:off x="6302" y="1842"/>
              <a:ext cx="0" cy="444"/>
            </a:xfrm>
            <a:prstGeom prst="line">
              <a:avLst/>
            </a:prstGeom>
            <a:noFill/>
            <a:ln w="76200" cap="sq">
              <a:solidFill>
                <a:srgbClr val="D60093"/>
              </a:solidFill>
              <a:miter lim="800000"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3734412" y="1990110"/>
            <a:ext cx="1338263" cy="1594175"/>
            <a:chOff x="3874112" y="1990110"/>
            <a:chExt cx="1338263" cy="1594175"/>
          </a:xfrm>
        </p:grpSpPr>
        <p:sp>
          <p:nvSpPr>
            <p:cNvPr id="164897" name="Line 44"/>
            <p:cNvSpPr>
              <a:spLocks noChangeAspect="1" noChangeShapeType="1"/>
            </p:cNvSpPr>
            <p:nvPr/>
          </p:nvSpPr>
          <p:spPr bwMode="auto">
            <a:xfrm flipV="1">
              <a:off x="5212375" y="1990110"/>
              <a:ext cx="0" cy="1594175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899" name="Line 46"/>
            <p:cNvSpPr>
              <a:spLocks noChangeAspect="1" noChangeShapeType="1"/>
            </p:cNvSpPr>
            <p:nvPr/>
          </p:nvSpPr>
          <p:spPr bwMode="auto">
            <a:xfrm flipV="1">
              <a:off x="3874112" y="1990110"/>
              <a:ext cx="0" cy="159417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3308438" y="4923011"/>
            <a:ext cx="7098608" cy="779606"/>
            <a:chOff x="4604763" y="4322151"/>
            <a:chExt cx="7098608" cy="798747"/>
          </a:xfrm>
        </p:grpSpPr>
        <p:sp>
          <p:nvSpPr>
            <p:cNvPr id="920589" name="Line 13"/>
            <p:cNvSpPr>
              <a:spLocks noChangeAspect="1" noChangeShapeType="1"/>
            </p:cNvSpPr>
            <p:nvPr/>
          </p:nvSpPr>
          <p:spPr bwMode="auto">
            <a:xfrm>
              <a:off x="7326629" y="4331910"/>
              <a:ext cx="0" cy="788988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0591" name="Rectangle 15"/>
            <p:cNvSpPr>
              <a:spLocks noChangeAspect="1" noChangeArrowheads="1"/>
            </p:cNvSpPr>
            <p:nvPr/>
          </p:nvSpPr>
          <p:spPr bwMode="auto">
            <a:xfrm>
              <a:off x="10649603" y="4533143"/>
              <a:ext cx="813209" cy="449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~D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0592" name="Rectangle 16"/>
            <p:cNvSpPr>
              <a:spLocks noChangeAspect="1" noChangeArrowheads="1"/>
            </p:cNvSpPr>
            <p:nvPr/>
          </p:nvSpPr>
          <p:spPr bwMode="auto">
            <a:xfrm>
              <a:off x="7501929" y="4516945"/>
              <a:ext cx="772301" cy="449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~D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0593" name="Rectangle 17"/>
            <p:cNvSpPr>
              <a:spLocks noChangeAspect="1" noChangeArrowheads="1"/>
            </p:cNvSpPr>
            <p:nvPr/>
          </p:nvSpPr>
          <p:spPr bwMode="auto">
            <a:xfrm>
              <a:off x="5865285" y="4526194"/>
              <a:ext cx="881359" cy="449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~D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0594" name="Rectangle 18"/>
            <p:cNvSpPr>
              <a:spLocks noChangeAspect="1" noChangeArrowheads="1"/>
            </p:cNvSpPr>
            <p:nvPr/>
          </p:nvSpPr>
          <p:spPr bwMode="auto">
            <a:xfrm>
              <a:off x="4604763" y="4526194"/>
              <a:ext cx="812503" cy="449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~D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0627" name="Line 51"/>
            <p:cNvSpPr>
              <a:spLocks noChangeAspect="1" noChangeShapeType="1"/>
            </p:cNvSpPr>
            <p:nvPr/>
          </p:nvSpPr>
          <p:spPr bwMode="auto">
            <a:xfrm>
              <a:off x="10509165" y="4328134"/>
              <a:ext cx="0" cy="788988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0629" name="Line 53"/>
            <p:cNvSpPr>
              <a:spLocks noChangeAspect="1" noChangeShapeType="1"/>
            </p:cNvSpPr>
            <p:nvPr/>
          </p:nvSpPr>
          <p:spPr bwMode="auto">
            <a:xfrm>
              <a:off x="4691448" y="4324426"/>
              <a:ext cx="0" cy="788988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1" name="Line 52"/>
            <p:cNvSpPr>
              <a:spLocks noChangeAspect="1" noChangeShapeType="1"/>
            </p:cNvSpPr>
            <p:nvPr/>
          </p:nvSpPr>
          <p:spPr bwMode="auto">
            <a:xfrm>
              <a:off x="6005024" y="4331910"/>
              <a:ext cx="0" cy="788988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2" name="Line 13"/>
            <p:cNvSpPr>
              <a:spLocks noChangeAspect="1" noChangeShapeType="1"/>
            </p:cNvSpPr>
            <p:nvPr/>
          </p:nvSpPr>
          <p:spPr bwMode="auto">
            <a:xfrm>
              <a:off x="8500339" y="4324426"/>
              <a:ext cx="0" cy="788988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3" name="Line 51"/>
            <p:cNvSpPr>
              <a:spLocks noChangeAspect="1" noChangeShapeType="1"/>
            </p:cNvSpPr>
            <p:nvPr/>
          </p:nvSpPr>
          <p:spPr bwMode="auto">
            <a:xfrm>
              <a:off x="11703371" y="4322151"/>
              <a:ext cx="0" cy="788988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Group 56"/>
          <p:cNvGrpSpPr>
            <a:grpSpLocks/>
          </p:cNvGrpSpPr>
          <p:nvPr/>
        </p:nvGrpSpPr>
        <p:grpSpPr bwMode="auto">
          <a:xfrm>
            <a:off x="8036749" y="4202025"/>
            <a:ext cx="368165" cy="54399"/>
            <a:chOff x="4096" y="2541"/>
            <a:chExt cx="379" cy="56"/>
          </a:xfrm>
          <a:solidFill>
            <a:srgbClr val="C5E0B4"/>
          </a:solidFill>
        </p:grpSpPr>
        <p:sp>
          <p:nvSpPr>
            <p:cNvPr id="164885" name="Oval 27"/>
            <p:cNvSpPr>
              <a:spLocks noChangeAspect="1" noChangeArrowheads="1"/>
            </p:cNvSpPr>
            <p:nvPr/>
          </p:nvSpPr>
          <p:spPr bwMode="auto">
            <a:xfrm>
              <a:off x="4422" y="2541"/>
              <a:ext cx="53" cy="56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886" name="Oval 28"/>
            <p:cNvSpPr>
              <a:spLocks noChangeAspect="1" noChangeArrowheads="1"/>
            </p:cNvSpPr>
            <p:nvPr/>
          </p:nvSpPr>
          <p:spPr bwMode="auto">
            <a:xfrm>
              <a:off x="4096" y="2541"/>
              <a:ext cx="52" cy="56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887" name="Oval 29"/>
            <p:cNvSpPr>
              <a:spLocks noChangeAspect="1" noChangeArrowheads="1"/>
            </p:cNvSpPr>
            <p:nvPr/>
          </p:nvSpPr>
          <p:spPr bwMode="auto">
            <a:xfrm>
              <a:off x="4259" y="2541"/>
              <a:ext cx="53" cy="56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6" name="Line 40"/>
          <p:cNvSpPr>
            <a:spLocks noChangeAspect="1" noChangeShapeType="1"/>
          </p:cNvSpPr>
          <p:nvPr/>
        </p:nvSpPr>
        <p:spPr bwMode="auto">
          <a:xfrm rot="16200000">
            <a:off x="3067048" y="1677416"/>
            <a:ext cx="0" cy="343184"/>
          </a:xfrm>
          <a:prstGeom prst="line">
            <a:avLst/>
          </a:prstGeom>
          <a:noFill/>
          <a:ln w="76200" cap="sq">
            <a:solidFill>
              <a:srgbClr val="D60093"/>
            </a:solidFill>
            <a:miter lim="800000"/>
            <a:headEnd type="none" w="sm" len="sm"/>
            <a:tailEnd type="triangle" w="sm" len="sm"/>
          </a:ln>
        </p:spPr>
        <p:txBody>
          <a:bodyPr/>
          <a:lstStyle/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Line 34"/>
          <p:cNvSpPr>
            <a:spLocks noChangeAspect="1" noChangeShapeType="1"/>
          </p:cNvSpPr>
          <p:nvPr/>
        </p:nvSpPr>
        <p:spPr bwMode="auto">
          <a:xfrm rot="5400000">
            <a:off x="2647127" y="2105404"/>
            <a:ext cx="496658" cy="0"/>
          </a:xfrm>
          <a:prstGeom prst="line">
            <a:avLst/>
          </a:prstGeom>
          <a:noFill/>
          <a:ln w="76200" cap="sq">
            <a:solidFill>
              <a:srgbClr val="D60093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Rectangle 13"/>
          <p:cNvSpPr>
            <a:spLocks noChangeAspect="1" noChangeArrowheads="1"/>
          </p:cNvSpPr>
          <p:nvPr/>
        </p:nvSpPr>
        <p:spPr bwMode="auto">
          <a:xfrm>
            <a:off x="2603125" y="1968523"/>
            <a:ext cx="8921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15-13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165317" y="1506026"/>
            <a:ext cx="7785513" cy="472441"/>
            <a:chOff x="4359782" y="1506026"/>
            <a:chExt cx="5709017" cy="472441"/>
          </a:xfrm>
        </p:grpSpPr>
        <p:sp>
          <p:nvSpPr>
            <p:cNvPr id="73" name="梯形 72"/>
            <p:cNvSpPr/>
            <p:nvPr/>
          </p:nvSpPr>
          <p:spPr>
            <a:xfrm>
              <a:off x="4413250" y="1514033"/>
              <a:ext cx="5655549" cy="464434"/>
            </a:xfrm>
            <a:prstGeom prst="trapezoid">
              <a:avLst>
                <a:gd name="adj" fmla="val 0"/>
              </a:avLst>
            </a:prstGeom>
            <a:solidFill>
              <a:srgbClr val="CC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12700" tIns="12700" rIns="12700" bIns="12700" anchor="ctr" anchorCtr="1"/>
            <a:lstStyle/>
            <a:p>
              <a:pPr algn="ctr"/>
              <a:endParaRPr lang="zh-CN" altLang="en-US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6797145" y="1571893"/>
              <a:ext cx="9006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3:8</a:t>
              </a:r>
              <a:r>
                <a:rPr lang="zh-CN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译码器</a:t>
              </a:r>
            </a:p>
          </p:txBody>
        </p:sp>
        <p:sp>
          <p:nvSpPr>
            <p:cNvPr id="80" name="Rectangle 13"/>
            <p:cNvSpPr>
              <a:spLocks noChangeAspect="1" noChangeArrowheads="1"/>
            </p:cNvSpPr>
            <p:nvPr/>
          </p:nvSpPr>
          <p:spPr bwMode="auto">
            <a:xfrm>
              <a:off x="4582529" y="1676781"/>
              <a:ext cx="421850" cy="28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Rectangle 13"/>
            <p:cNvSpPr>
              <a:spLocks noChangeAspect="1" noChangeArrowheads="1"/>
            </p:cNvSpPr>
            <p:nvPr/>
          </p:nvSpPr>
          <p:spPr bwMode="auto">
            <a:xfrm>
              <a:off x="5541006" y="1671169"/>
              <a:ext cx="421850" cy="28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Rectangle 13"/>
            <p:cNvSpPr>
              <a:spLocks noChangeAspect="1" noChangeArrowheads="1"/>
            </p:cNvSpPr>
            <p:nvPr/>
          </p:nvSpPr>
          <p:spPr bwMode="auto">
            <a:xfrm>
              <a:off x="8726419" y="1676121"/>
              <a:ext cx="421850" cy="28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altLang="zh-CN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zh-CN" baseline="-250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en-US" altLang="zh-CN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8" name="Rectangle 13"/>
            <p:cNvSpPr>
              <a:spLocks noChangeAspect="1" noChangeArrowheads="1"/>
            </p:cNvSpPr>
            <p:nvPr/>
          </p:nvSpPr>
          <p:spPr bwMode="auto">
            <a:xfrm>
              <a:off x="4359782" y="1506026"/>
              <a:ext cx="421850" cy="28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OE</a:t>
              </a:r>
              <a:endPara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" name="Rectangle 13"/>
            <p:cNvSpPr>
              <a:spLocks noChangeAspect="1" noChangeArrowheads="1"/>
            </p:cNvSpPr>
            <p:nvPr/>
          </p:nvSpPr>
          <p:spPr bwMode="auto">
            <a:xfrm>
              <a:off x="6428485" y="1676121"/>
              <a:ext cx="421850" cy="28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altLang="zh-CN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zh-CN" baseline="-250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altLang="zh-CN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4" name="组合 103"/>
          <p:cNvGrpSpPr/>
          <p:nvPr/>
        </p:nvGrpSpPr>
        <p:grpSpPr>
          <a:xfrm>
            <a:off x="6636521" y="3556196"/>
            <a:ext cx="1160869" cy="1486746"/>
            <a:chOff x="7864998" y="3328852"/>
            <a:chExt cx="1160869" cy="1486746"/>
          </a:xfrm>
        </p:grpSpPr>
        <p:sp>
          <p:nvSpPr>
            <p:cNvPr id="133" name="Rectangle 8"/>
            <p:cNvSpPr>
              <a:spLocks noChangeAspect="1" noChangeArrowheads="1"/>
            </p:cNvSpPr>
            <p:nvPr/>
          </p:nvSpPr>
          <p:spPr bwMode="auto">
            <a:xfrm>
              <a:off x="7892094" y="3359908"/>
              <a:ext cx="1102341" cy="13170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12700" tIns="12700" rIns="12700" bIns="12700"/>
            <a:lstStyle/>
            <a:p>
              <a:pPr algn="ctr">
                <a:defRPr/>
              </a:pPr>
              <a:endParaRPr lang="en-US" altLang="zh-CN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7864998" y="3328852"/>
              <a:ext cx="50366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WE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9" name="矩形 138"/>
            <p:cNvSpPr/>
            <p:nvPr/>
          </p:nvSpPr>
          <p:spPr>
            <a:xfrm>
              <a:off x="8284351" y="4353933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altLang="zh-CN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8272400" y="3328852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1" name="矩形 140"/>
            <p:cNvSpPr/>
            <p:nvPr/>
          </p:nvSpPr>
          <p:spPr>
            <a:xfrm>
              <a:off x="8555152" y="3328852"/>
              <a:ext cx="43473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CS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7872413" y="3748887"/>
              <a:ext cx="115345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4K×8</a:t>
              </a:r>
            </a:p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1</a:t>
              </a:r>
              <a:r>
                <a:rPr lang="zh-CN" altLang="en-US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片</a:t>
              </a: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RAM</a:t>
              </a:r>
            </a:p>
          </p:txBody>
        </p:sp>
      </p:grpSp>
      <p:grpSp>
        <p:nvGrpSpPr>
          <p:cNvPr id="144" name="组合 143"/>
          <p:cNvGrpSpPr/>
          <p:nvPr/>
        </p:nvGrpSpPr>
        <p:grpSpPr>
          <a:xfrm>
            <a:off x="8653050" y="3572434"/>
            <a:ext cx="1160869" cy="1486746"/>
            <a:chOff x="7864998" y="3328852"/>
            <a:chExt cx="1160869" cy="1486746"/>
          </a:xfrm>
        </p:grpSpPr>
        <p:sp>
          <p:nvSpPr>
            <p:cNvPr id="145" name="Rectangle 8"/>
            <p:cNvSpPr>
              <a:spLocks noChangeAspect="1" noChangeArrowheads="1"/>
            </p:cNvSpPr>
            <p:nvPr/>
          </p:nvSpPr>
          <p:spPr bwMode="auto">
            <a:xfrm>
              <a:off x="7892094" y="3359908"/>
              <a:ext cx="1102341" cy="13170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12700" tIns="12700" rIns="12700" bIns="12700"/>
            <a:lstStyle/>
            <a:p>
              <a:pPr algn="ctr">
                <a:defRPr/>
              </a:pPr>
              <a:endParaRPr lang="en-US" altLang="zh-CN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6" name="矩形 145"/>
            <p:cNvSpPr/>
            <p:nvPr/>
          </p:nvSpPr>
          <p:spPr>
            <a:xfrm>
              <a:off x="7864998" y="3328852"/>
              <a:ext cx="50366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WE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>
              <a:off x="8284351" y="4353933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altLang="zh-CN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8" name="矩形 147"/>
            <p:cNvSpPr/>
            <p:nvPr/>
          </p:nvSpPr>
          <p:spPr>
            <a:xfrm>
              <a:off x="8272400" y="3328852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9" name="矩形 148"/>
            <p:cNvSpPr/>
            <p:nvPr/>
          </p:nvSpPr>
          <p:spPr>
            <a:xfrm>
              <a:off x="8555152" y="3328852"/>
              <a:ext cx="43473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CS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0" name="矩形 149"/>
            <p:cNvSpPr/>
            <p:nvPr/>
          </p:nvSpPr>
          <p:spPr>
            <a:xfrm>
              <a:off x="7872413" y="3748887"/>
              <a:ext cx="115345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4K×8</a:t>
              </a:r>
            </a:p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1</a:t>
              </a:r>
              <a:r>
                <a:rPr lang="zh-CN" altLang="en-US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片</a:t>
              </a: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RAM</a:t>
              </a:r>
            </a:p>
          </p:txBody>
        </p:sp>
      </p:grpSp>
      <p:grpSp>
        <p:nvGrpSpPr>
          <p:cNvPr id="151" name="组合 150"/>
          <p:cNvGrpSpPr/>
          <p:nvPr/>
        </p:nvGrpSpPr>
        <p:grpSpPr>
          <a:xfrm>
            <a:off x="9825938" y="3571190"/>
            <a:ext cx="1160869" cy="1486746"/>
            <a:chOff x="7864998" y="3328852"/>
            <a:chExt cx="1160869" cy="1486746"/>
          </a:xfrm>
        </p:grpSpPr>
        <p:sp>
          <p:nvSpPr>
            <p:cNvPr id="152" name="Rectangle 8"/>
            <p:cNvSpPr>
              <a:spLocks noChangeAspect="1" noChangeArrowheads="1"/>
            </p:cNvSpPr>
            <p:nvPr/>
          </p:nvSpPr>
          <p:spPr bwMode="auto">
            <a:xfrm>
              <a:off x="7892094" y="3359908"/>
              <a:ext cx="1102341" cy="13170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12700" tIns="12700" rIns="12700" bIns="12700"/>
            <a:lstStyle/>
            <a:p>
              <a:pPr algn="ctr">
                <a:defRPr/>
              </a:pPr>
              <a:endParaRPr lang="en-US" altLang="zh-CN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" name="矩形 152"/>
            <p:cNvSpPr/>
            <p:nvPr/>
          </p:nvSpPr>
          <p:spPr>
            <a:xfrm>
              <a:off x="7864998" y="3328852"/>
              <a:ext cx="50366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WE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" name="矩形 153"/>
            <p:cNvSpPr/>
            <p:nvPr/>
          </p:nvSpPr>
          <p:spPr>
            <a:xfrm>
              <a:off x="8284351" y="4353933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altLang="zh-CN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5" name="矩形 154"/>
            <p:cNvSpPr/>
            <p:nvPr/>
          </p:nvSpPr>
          <p:spPr>
            <a:xfrm>
              <a:off x="8272400" y="3328852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6" name="矩形 155"/>
            <p:cNvSpPr/>
            <p:nvPr/>
          </p:nvSpPr>
          <p:spPr>
            <a:xfrm>
              <a:off x="8555152" y="3328852"/>
              <a:ext cx="43473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CS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7" name="矩形 156"/>
            <p:cNvSpPr/>
            <p:nvPr/>
          </p:nvSpPr>
          <p:spPr>
            <a:xfrm>
              <a:off x="7872413" y="3748887"/>
              <a:ext cx="115345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4K×8</a:t>
              </a:r>
            </a:p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1</a:t>
              </a:r>
              <a:r>
                <a:rPr lang="zh-CN" altLang="en-US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片</a:t>
              </a: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RAM</a:t>
              </a:r>
            </a:p>
          </p:txBody>
        </p:sp>
      </p:grpSp>
      <p:sp>
        <p:nvSpPr>
          <p:cNvPr id="920610" name="Line 34"/>
          <p:cNvSpPr>
            <a:spLocks noChangeAspect="1" noChangeShapeType="1"/>
          </p:cNvSpPr>
          <p:nvPr/>
        </p:nvSpPr>
        <p:spPr bwMode="auto">
          <a:xfrm>
            <a:off x="2396091" y="2353845"/>
            <a:ext cx="8395332" cy="0"/>
          </a:xfrm>
          <a:prstGeom prst="line">
            <a:avLst/>
          </a:prstGeom>
          <a:noFill/>
          <a:ln w="76200" cap="sq">
            <a:solidFill>
              <a:srgbClr val="D60093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0" name="Group 14"/>
          <p:cNvGrpSpPr>
            <a:grpSpLocks/>
          </p:cNvGrpSpPr>
          <p:nvPr/>
        </p:nvGrpSpPr>
        <p:grpSpPr bwMode="auto">
          <a:xfrm>
            <a:off x="1159537" y="1497408"/>
            <a:ext cx="1247293" cy="4500627"/>
            <a:chOff x="580" y="1369"/>
            <a:chExt cx="697" cy="251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1" name="Rectangle 15"/>
            <p:cNvSpPr>
              <a:spLocks noChangeAspect="1" noChangeArrowheads="1"/>
            </p:cNvSpPr>
            <p:nvPr/>
          </p:nvSpPr>
          <p:spPr bwMode="auto">
            <a:xfrm>
              <a:off x="624" y="1369"/>
              <a:ext cx="653" cy="248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algn="r">
                <a:defRPr/>
              </a:pP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2" name="Rectangle 16"/>
            <p:cNvSpPr>
              <a:spLocks noChangeAspect="1" noChangeArrowheads="1"/>
            </p:cNvSpPr>
            <p:nvPr/>
          </p:nvSpPr>
          <p:spPr bwMode="auto">
            <a:xfrm>
              <a:off x="649" y="1697"/>
              <a:ext cx="572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zh-CN" sz="20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15-0</a:t>
              </a:r>
              <a:endPara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3" name="Rectangle 17"/>
            <p:cNvSpPr>
              <a:spLocks noChangeAspect="1" noChangeArrowheads="1"/>
            </p:cNvSpPr>
            <p:nvPr/>
          </p:nvSpPr>
          <p:spPr bwMode="auto">
            <a:xfrm>
              <a:off x="654" y="1369"/>
              <a:ext cx="571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MREQ#</a:t>
              </a:r>
              <a:endPara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" name="Rectangle 18"/>
            <p:cNvSpPr>
              <a:spLocks noChangeAspect="1" noChangeArrowheads="1"/>
            </p:cNvSpPr>
            <p:nvPr/>
          </p:nvSpPr>
          <p:spPr bwMode="auto">
            <a:xfrm>
              <a:off x="674" y="1962"/>
              <a:ext cx="572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R/W#</a:t>
              </a:r>
              <a:endPara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" name="Rectangle 19"/>
            <p:cNvSpPr>
              <a:spLocks noChangeAspect="1" noChangeArrowheads="1"/>
            </p:cNvSpPr>
            <p:nvPr/>
          </p:nvSpPr>
          <p:spPr bwMode="auto">
            <a:xfrm>
              <a:off x="580" y="2355"/>
              <a:ext cx="571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sz="2400" b="1" dirty="0"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CPU</a:t>
              </a:r>
            </a:p>
          </p:txBody>
        </p:sp>
        <p:sp>
          <p:nvSpPr>
            <p:cNvPr id="126" name="Rectangle 20"/>
            <p:cNvSpPr>
              <a:spLocks noChangeAspect="1" noChangeArrowheads="1"/>
            </p:cNvSpPr>
            <p:nvPr/>
          </p:nvSpPr>
          <p:spPr bwMode="auto">
            <a:xfrm>
              <a:off x="674" y="3599"/>
              <a:ext cx="571" cy="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zh-CN" sz="20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~D</a:t>
              </a:r>
              <a:r>
                <a:rPr lang="en-US" altLang="zh-CN" sz="20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181932" y="1990109"/>
            <a:ext cx="404122" cy="1587671"/>
            <a:chOff x="6321632" y="1990109"/>
            <a:chExt cx="404122" cy="1587671"/>
          </a:xfrm>
        </p:grpSpPr>
        <p:sp>
          <p:nvSpPr>
            <p:cNvPr id="164898" name="Line 45"/>
            <p:cNvSpPr>
              <a:spLocks noChangeAspect="1" noChangeShapeType="1"/>
            </p:cNvSpPr>
            <p:nvPr/>
          </p:nvSpPr>
          <p:spPr bwMode="auto">
            <a:xfrm flipV="1">
              <a:off x="6423630" y="1990109"/>
              <a:ext cx="0" cy="110325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5" name="Line 45"/>
            <p:cNvSpPr>
              <a:spLocks noChangeAspect="1" noChangeShapeType="1"/>
            </p:cNvSpPr>
            <p:nvPr/>
          </p:nvSpPr>
          <p:spPr bwMode="auto">
            <a:xfrm flipV="1">
              <a:off x="6628415" y="2373387"/>
              <a:ext cx="0" cy="729241"/>
            </a:xfrm>
            <a:prstGeom prst="line">
              <a:avLst/>
            </a:prstGeom>
            <a:noFill/>
            <a:ln w="19050" cap="sq">
              <a:solidFill>
                <a:srgbClr val="D60093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7" name="Line 45"/>
            <p:cNvSpPr>
              <a:spLocks noChangeAspect="1" noChangeShapeType="1"/>
            </p:cNvSpPr>
            <p:nvPr/>
          </p:nvSpPr>
          <p:spPr bwMode="auto">
            <a:xfrm flipV="1">
              <a:off x="6523650" y="3398907"/>
              <a:ext cx="0" cy="178873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" name="Rectangle 36"/>
            <p:cNvSpPr>
              <a:spLocks noChangeArrowheads="1"/>
            </p:cNvSpPr>
            <p:nvPr/>
          </p:nvSpPr>
          <p:spPr bwMode="auto">
            <a:xfrm>
              <a:off x="6321632" y="3102629"/>
              <a:ext cx="404122" cy="283966"/>
            </a:xfrm>
            <a:prstGeom prst="rect">
              <a:avLst/>
            </a:prstGeom>
            <a:solidFill>
              <a:srgbClr val="0099FF"/>
            </a:solidFill>
            <a:ln w="19050" cap="sq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lnSpc>
                  <a:spcPct val="120000"/>
                </a:lnSpc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ctr" eaLnBrk="1" hangingPunct="1">
                <a:buFont typeface="Wingdings" panose="05000000000000000000" pitchFamily="2" charset="2"/>
                <a:buNone/>
              </a:pPr>
              <a:r>
                <a:rPr lang="en-US" altLang="zh-CN" sz="1800" dirty="0">
                  <a:solidFill>
                    <a:schemeClr val="bg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&amp;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7327614" y="3114942"/>
            <a:ext cx="404122" cy="469342"/>
            <a:chOff x="7467314" y="3114942"/>
            <a:chExt cx="404122" cy="469342"/>
          </a:xfrm>
        </p:grpSpPr>
        <p:sp>
          <p:nvSpPr>
            <p:cNvPr id="170" name="Rectangle 36"/>
            <p:cNvSpPr>
              <a:spLocks noChangeArrowheads="1"/>
            </p:cNvSpPr>
            <p:nvPr/>
          </p:nvSpPr>
          <p:spPr bwMode="auto">
            <a:xfrm>
              <a:off x="7467314" y="3114942"/>
              <a:ext cx="404122" cy="283966"/>
            </a:xfrm>
            <a:prstGeom prst="rect">
              <a:avLst/>
            </a:prstGeom>
            <a:solidFill>
              <a:srgbClr val="0099FF"/>
            </a:solidFill>
            <a:ln w="19050" cap="sq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lnSpc>
                  <a:spcPct val="120000"/>
                </a:lnSpc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ctr" eaLnBrk="1" hangingPunct="1">
                <a:buFont typeface="Wingdings" panose="05000000000000000000" pitchFamily="2" charset="2"/>
                <a:buNone/>
              </a:pPr>
              <a:r>
                <a:rPr lang="en-US" altLang="zh-CN" sz="1800" dirty="0">
                  <a:solidFill>
                    <a:schemeClr val="bg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&amp;</a:t>
              </a:r>
            </a:p>
          </p:txBody>
        </p:sp>
        <p:sp>
          <p:nvSpPr>
            <p:cNvPr id="171" name="Line 45"/>
            <p:cNvSpPr>
              <a:spLocks noChangeAspect="1" noChangeShapeType="1"/>
            </p:cNvSpPr>
            <p:nvPr/>
          </p:nvSpPr>
          <p:spPr bwMode="auto">
            <a:xfrm flipV="1">
              <a:off x="7677392" y="3407454"/>
              <a:ext cx="0" cy="17683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287542" y="2895661"/>
            <a:ext cx="1139388" cy="210013"/>
            <a:chOff x="6427242" y="2895661"/>
            <a:chExt cx="1139388" cy="210013"/>
          </a:xfrm>
        </p:grpSpPr>
        <p:sp>
          <p:nvSpPr>
            <p:cNvPr id="172" name="Line 45"/>
            <p:cNvSpPr>
              <a:spLocks noChangeAspect="1" noChangeShapeType="1"/>
            </p:cNvSpPr>
            <p:nvPr/>
          </p:nvSpPr>
          <p:spPr bwMode="auto">
            <a:xfrm flipV="1">
              <a:off x="7566630" y="2908299"/>
              <a:ext cx="0" cy="197375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6" name="Line 45"/>
            <p:cNvSpPr>
              <a:spLocks noChangeAspect="1" noChangeShapeType="1"/>
            </p:cNvSpPr>
            <p:nvPr/>
          </p:nvSpPr>
          <p:spPr bwMode="auto">
            <a:xfrm rot="16200000" flipV="1">
              <a:off x="6996936" y="2325967"/>
              <a:ext cx="0" cy="113938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oval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5" name="组合 184"/>
          <p:cNvGrpSpPr/>
          <p:nvPr/>
        </p:nvGrpSpPr>
        <p:grpSpPr>
          <a:xfrm>
            <a:off x="9362978" y="1998818"/>
            <a:ext cx="404122" cy="1587671"/>
            <a:chOff x="6321632" y="1990109"/>
            <a:chExt cx="404122" cy="1587671"/>
          </a:xfrm>
        </p:grpSpPr>
        <p:sp>
          <p:nvSpPr>
            <p:cNvPr id="186" name="Line 45"/>
            <p:cNvSpPr>
              <a:spLocks noChangeAspect="1" noChangeShapeType="1"/>
            </p:cNvSpPr>
            <p:nvPr/>
          </p:nvSpPr>
          <p:spPr bwMode="auto">
            <a:xfrm flipV="1">
              <a:off x="6423630" y="1990109"/>
              <a:ext cx="0" cy="110325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7" name="Line 45"/>
            <p:cNvSpPr>
              <a:spLocks noChangeAspect="1" noChangeShapeType="1"/>
            </p:cNvSpPr>
            <p:nvPr/>
          </p:nvSpPr>
          <p:spPr bwMode="auto">
            <a:xfrm flipV="1">
              <a:off x="6628415" y="2373387"/>
              <a:ext cx="0" cy="729241"/>
            </a:xfrm>
            <a:prstGeom prst="line">
              <a:avLst/>
            </a:prstGeom>
            <a:noFill/>
            <a:ln w="19050" cap="sq">
              <a:solidFill>
                <a:srgbClr val="D60093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8" name="Line 45"/>
            <p:cNvSpPr>
              <a:spLocks noChangeAspect="1" noChangeShapeType="1"/>
            </p:cNvSpPr>
            <p:nvPr/>
          </p:nvSpPr>
          <p:spPr bwMode="auto">
            <a:xfrm flipV="1">
              <a:off x="6523650" y="3398907"/>
              <a:ext cx="0" cy="178873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9" name="Rectangle 36"/>
            <p:cNvSpPr>
              <a:spLocks noChangeArrowheads="1"/>
            </p:cNvSpPr>
            <p:nvPr/>
          </p:nvSpPr>
          <p:spPr bwMode="auto">
            <a:xfrm>
              <a:off x="6321632" y="3102629"/>
              <a:ext cx="404122" cy="283966"/>
            </a:xfrm>
            <a:prstGeom prst="rect">
              <a:avLst/>
            </a:prstGeom>
            <a:solidFill>
              <a:srgbClr val="0099FF"/>
            </a:solidFill>
            <a:ln w="19050" cap="sq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lnSpc>
                  <a:spcPct val="120000"/>
                </a:lnSpc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ctr" eaLnBrk="1" hangingPunct="1">
                <a:buFont typeface="Wingdings" panose="05000000000000000000" pitchFamily="2" charset="2"/>
                <a:buNone/>
              </a:pPr>
              <a:r>
                <a:rPr lang="en-US" altLang="zh-CN" sz="1800" dirty="0">
                  <a:solidFill>
                    <a:schemeClr val="bg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&amp;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0508660" y="3123651"/>
            <a:ext cx="404122" cy="478593"/>
            <a:chOff x="10648360" y="3123651"/>
            <a:chExt cx="404122" cy="478593"/>
          </a:xfrm>
        </p:grpSpPr>
        <p:sp>
          <p:nvSpPr>
            <p:cNvPr id="190" name="Rectangle 36"/>
            <p:cNvSpPr>
              <a:spLocks noChangeArrowheads="1"/>
            </p:cNvSpPr>
            <p:nvPr/>
          </p:nvSpPr>
          <p:spPr bwMode="auto">
            <a:xfrm>
              <a:off x="10648360" y="3123651"/>
              <a:ext cx="404122" cy="283966"/>
            </a:xfrm>
            <a:prstGeom prst="rect">
              <a:avLst/>
            </a:prstGeom>
            <a:solidFill>
              <a:srgbClr val="0099FF"/>
            </a:solidFill>
            <a:ln w="19050" cap="sq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lnSpc>
                  <a:spcPct val="120000"/>
                </a:lnSpc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ctr" eaLnBrk="1" hangingPunct="1">
                <a:buFont typeface="Wingdings" panose="05000000000000000000" pitchFamily="2" charset="2"/>
                <a:buNone/>
              </a:pPr>
              <a:r>
                <a:rPr lang="en-US" altLang="zh-CN" sz="1800" dirty="0">
                  <a:solidFill>
                    <a:schemeClr val="bg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&amp;</a:t>
              </a:r>
            </a:p>
          </p:txBody>
        </p:sp>
        <p:sp>
          <p:nvSpPr>
            <p:cNvPr id="191" name="Line 45"/>
            <p:cNvSpPr>
              <a:spLocks noChangeAspect="1" noChangeShapeType="1"/>
            </p:cNvSpPr>
            <p:nvPr/>
          </p:nvSpPr>
          <p:spPr bwMode="auto">
            <a:xfrm flipV="1">
              <a:off x="10858438" y="3416163"/>
              <a:ext cx="0" cy="186081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2" name="组合 191"/>
          <p:cNvGrpSpPr/>
          <p:nvPr/>
        </p:nvGrpSpPr>
        <p:grpSpPr>
          <a:xfrm>
            <a:off x="9468588" y="2904370"/>
            <a:ext cx="1139388" cy="210013"/>
            <a:chOff x="6427242" y="2895661"/>
            <a:chExt cx="1139388" cy="210013"/>
          </a:xfrm>
        </p:grpSpPr>
        <p:sp>
          <p:nvSpPr>
            <p:cNvPr id="193" name="Line 45"/>
            <p:cNvSpPr>
              <a:spLocks noChangeAspect="1" noChangeShapeType="1"/>
            </p:cNvSpPr>
            <p:nvPr/>
          </p:nvSpPr>
          <p:spPr bwMode="auto">
            <a:xfrm flipV="1">
              <a:off x="7566630" y="2908299"/>
              <a:ext cx="0" cy="197375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4" name="Line 45"/>
            <p:cNvSpPr>
              <a:spLocks noChangeAspect="1" noChangeShapeType="1"/>
            </p:cNvSpPr>
            <p:nvPr/>
          </p:nvSpPr>
          <p:spPr bwMode="auto">
            <a:xfrm rot="16200000" flipV="1">
              <a:off x="6996936" y="2325967"/>
              <a:ext cx="0" cy="113938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oval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5988932" y="2365917"/>
            <a:ext cx="2019373" cy="749024"/>
            <a:chOff x="6128632" y="2365917"/>
            <a:chExt cx="2019373" cy="749024"/>
          </a:xfrm>
        </p:grpSpPr>
        <p:grpSp>
          <p:nvGrpSpPr>
            <p:cNvPr id="11" name="组合 10"/>
            <p:cNvGrpSpPr/>
            <p:nvPr/>
          </p:nvGrpSpPr>
          <p:grpSpPr>
            <a:xfrm>
              <a:off x="7693013" y="2385700"/>
              <a:ext cx="166966" cy="729241"/>
              <a:chOff x="7693013" y="2385700"/>
              <a:chExt cx="166966" cy="729241"/>
            </a:xfrm>
          </p:grpSpPr>
          <p:sp>
            <p:nvSpPr>
              <p:cNvPr id="173" name="Line 45"/>
              <p:cNvSpPr>
                <a:spLocks noChangeAspect="1" noChangeShapeType="1"/>
              </p:cNvSpPr>
              <p:nvPr/>
            </p:nvSpPr>
            <p:spPr bwMode="auto">
              <a:xfrm flipV="1">
                <a:off x="7775823" y="2385700"/>
                <a:ext cx="0" cy="390669"/>
              </a:xfrm>
              <a:prstGeom prst="line">
                <a:avLst/>
              </a:prstGeom>
              <a:noFill/>
              <a:ln w="19050" cap="sq">
                <a:solidFill>
                  <a:srgbClr val="D60093"/>
                </a:solidFill>
                <a:miter lim="800000"/>
                <a:headEnd type="none" w="sm" len="sm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78" name="Group 96">
                <a:extLst>
                  <a:ext uri="{FF2B5EF4-FFF2-40B4-BE49-F238E27FC236}">
                    <a16:creationId xmlns:a16="http://schemas.microsoft.com/office/drawing/2014/main" id="{758A5672-8B58-4E44-8FFF-7CA96FB254A9}"/>
                  </a:ext>
                </a:extLst>
              </p:cNvPr>
              <p:cNvGrpSpPr/>
              <p:nvPr/>
            </p:nvGrpSpPr>
            <p:grpSpPr>
              <a:xfrm rot="16200000" flipH="1">
                <a:off x="7671095" y="2815183"/>
                <a:ext cx="210801" cy="166966"/>
                <a:chOff x="1036662" y="5940106"/>
                <a:chExt cx="598163" cy="477271"/>
              </a:xfrm>
            </p:grpSpPr>
            <p:sp>
              <p:nvSpPr>
                <p:cNvPr id="181" name="Oval 99">
                  <a:extLst>
                    <a:ext uri="{FF2B5EF4-FFF2-40B4-BE49-F238E27FC236}">
                      <a16:creationId xmlns:a16="http://schemas.microsoft.com/office/drawing/2014/main" id="{357CE326-528C-423D-9C3D-CAD66B4B273E}"/>
                    </a:ext>
                  </a:extLst>
                </p:cNvPr>
                <p:cNvSpPr/>
                <p:nvPr/>
              </p:nvSpPr>
              <p:spPr>
                <a:xfrm>
                  <a:off x="1477167" y="6103226"/>
                  <a:ext cx="157658" cy="154256"/>
                </a:xfrm>
                <a:prstGeom prst="ellipse">
                  <a:avLst/>
                </a:prstGeom>
                <a:solidFill>
                  <a:srgbClr val="0099FF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2" name="Triangle 100">
                  <a:extLst>
                    <a:ext uri="{FF2B5EF4-FFF2-40B4-BE49-F238E27FC236}">
                      <a16:creationId xmlns:a16="http://schemas.microsoft.com/office/drawing/2014/main" id="{4D7779A4-3828-46BE-B391-6796D91DC86B}"/>
                    </a:ext>
                  </a:extLst>
                </p:cNvPr>
                <p:cNvSpPr/>
                <p:nvPr/>
              </p:nvSpPr>
              <p:spPr>
                <a:xfrm rot="5400000">
                  <a:off x="1003746" y="5973022"/>
                  <a:ext cx="477271" cy="411440"/>
                </a:xfrm>
                <a:prstGeom prst="triangle">
                  <a:avLst/>
                </a:prstGeom>
                <a:solidFill>
                  <a:srgbClr val="0099FF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83" name="Line 45"/>
              <p:cNvSpPr>
                <a:spLocks noChangeAspect="1" noChangeShapeType="1"/>
              </p:cNvSpPr>
              <p:nvPr/>
            </p:nvSpPr>
            <p:spPr bwMode="auto">
              <a:xfrm flipV="1">
                <a:off x="7779720" y="3004066"/>
                <a:ext cx="0" cy="110875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miter lim="800000"/>
                <a:headEnd type="none" w="sm" len="sm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01" name="Rectangle 14"/>
            <p:cNvSpPr>
              <a:spLocks noChangeAspect="1" noChangeArrowheads="1"/>
            </p:cNvSpPr>
            <p:nvPr/>
          </p:nvSpPr>
          <p:spPr bwMode="auto">
            <a:xfrm>
              <a:off x="7239955" y="2383974"/>
              <a:ext cx="908050" cy="45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dirty="0">
                  <a:solidFill>
                    <a:srgbClr val="D6009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zh-CN" baseline="-25000" dirty="0">
                  <a:solidFill>
                    <a:srgbClr val="D6009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en-US" altLang="zh-CN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6" name="Rectangle 14"/>
            <p:cNvSpPr>
              <a:spLocks noChangeAspect="1" noChangeArrowheads="1"/>
            </p:cNvSpPr>
            <p:nvPr/>
          </p:nvSpPr>
          <p:spPr bwMode="auto">
            <a:xfrm>
              <a:off x="6128632" y="2365917"/>
              <a:ext cx="908050" cy="45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dirty="0">
                  <a:solidFill>
                    <a:srgbClr val="D6009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zh-CN" baseline="-25000" dirty="0">
                  <a:solidFill>
                    <a:srgbClr val="D6009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en-US" altLang="zh-CN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9133851" y="2358555"/>
            <a:ext cx="2046069" cy="765095"/>
            <a:chOff x="9273551" y="2358555"/>
            <a:chExt cx="2046069" cy="765095"/>
          </a:xfrm>
        </p:grpSpPr>
        <p:grpSp>
          <p:nvGrpSpPr>
            <p:cNvPr id="195" name="组合 194"/>
            <p:cNvGrpSpPr/>
            <p:nvPr/>
          </p:nvGrpSpPr>
          <p:grpSpPr>
            <a:xfrm>
              <a:off x="10874059" y="2394409"/>
              <a:ext cx="166966" cy="729241"/>
              <a:chOff x="7693013" y="2385700"/>
              <a:chExt cx="166966" cy="729241"/>
            </a:xfrm>
          </p:grpSpPr>
          <p:sp>
            <p:nvSpPr>
              <p:cNvPr id="196" name="Line 45"/>
              <p:cNvSpPr>
                <a:spLocks noChangeAspect="1" noChangeShapeType="1"/>
              </p:cNvSpPr>
              <p:nvPr/>
            </p:nvSpPr>
            <p:spPr bwMode="auto">
              <a:xfrm flipV="1">
                <a:off x="7775823" y="2385700"/>
                <a:ext cx="0" cy="390669"/>
              </a:xfrm>
              <a:prstGeom prst="line">
                <a:avLst/>
              </a:prstGeom>
              <a:noFill/>
              <a:ln w="19050" cap="sq">
                <a:solidFill>
                  <a:srgbClr val="D60093"/>
                </a:solidFill>
                <a:miter lim="800000"/>
                <a:headEnd type="none" w="sm" len="sm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97" name="Group 96">
                <a:extLst>
                  <a:ext uri="{FF2B5EF4-FFF2-40B4-BE49-F238E27FC236}">
                    <a16:creationId xmlns:a16="http://schemas.microsoft.com/office/drawing/2014/main" id="{758A5672-8B58-4E44-8FFF-7CA96FB254A9}"/>
                  </a:ext>
                </a:extLst>
              </p:cNvPr>
              <p:cNvGrpSpPr/>
              <p:nvPr/>
            </p:nvGrpSpPr>
            <p:grpSpPr>
              <a:xfrm rot="16200000" flipH="1">
                <a:off x="7671095" y="2815183"/>
                <a:ext cx="210801" cy="166966"/>
                <a:chOff x="1036662" y="5940106"/>
                <a:chExt cx="598163" cy="477271"/>
              </a:xfrm>
            </p:grpSpPr>
            <p:sp>
              <p:nvSpPr>
                <p:cNvPr id="199" name="Oval 99">
                  <a:extLst>
                    <a:ext uri="{FF2B5EF4-FFF2-40B4-BE49-F238E27FC236}">
                      <a16:creationId xmlns:a16="http://schemas.microsoft.com/office/drawing/2014/main" id="{357CE326-528C-423D-9C3D-CAD66B4B273E}"/>
                    </a:ext>
                  </a:extLst>
                </p:cNvPr>
                <p:cNvSpPr/>
                <p:nvPr/>
              </p:nvSpPr>
              <p:spPr>
                <a:xfrm>
                  <a:off x="1477167" y="6103226"/>
                  <a:ext cx="157658" cy="154256"/>
                </a:xfrm>
                <a:prstGeom prst="ellipse">
                  <a:avLst/>
                </a:prstGeom>
                <a:solidFill>
                  <a:srgbClr val="0099FF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00" name="Triangle 100">
                  <a:extLst>
                    <a:ext uri="{FF2B5EF4-FFF2-40B4-BE49-F238E27FC236}">
                      <a16:creationId xmlns:a16="http://schemas.microsoft.com/office/drawing/2014/main" id="{4D7779A4-3828-46BE-B391-6796D91DC86B}"/>
                    </a:ext>
                  </a:extLst>
                </p:cNvPr>
                <p:cNvSpPr/>
                <p:nvPr/>
              </p:nvSpPr>
              <p:spPr>
                <a:xfrm rot="5400000">
                  <a:off x="1003746" y="5973022"/>
                  <a:ext cx="477271" cy="411440"/>
                </a:xfrm>
                <a:prstGeom prst="triangle">
                  <a:avLst/>
                </a:prstGeom>
                <a:solidFill>
                  <a:srgbClr val="0099FF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98" name="Line 45"/>
              <p:cNvSpPr>
                <a:spLocks noChangeAspect="1" noChangeShapeType="1"/>
              </p:cNvSpPr>
              <p:nvPr/>
            </p:nvSpPr>
            <p:spPr bwMode="auto">
              <a:xfrm flipV="1">
                <a:off x="7777339" y="3004066"/>
                <a:ext cx="0" cy="110875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miter lim="800000"/>
                <a:headEnd type="none" w="sm" len="sm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02" name="Rectangle 14"/>
            <p:cNvSpPr>
              <a:spLocks noChangeAspect="1" noChangeArrowheads="1"/>
            </p:cNvSpPr>
            <p:nvPr/>
          </p:nvSpPr>
          <p:spPr bwMode="auto">
            <a:xfrm>
              <a:off x="10411570" y="2365590"/>
              <a:ext cx="908050" cy="45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dirty="0">
                  <a:solidFill>
                    <a:srgbClr val="D6009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zh-CN" baseline="-25000" dirty="0">
                  <a:solidFill>
                    <a:srgbClr val="D6009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en-US" altLang="zh-CN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8" name="Rectangle 14"/>
            <p:cNvSpPr>
              <a:spLocks noChangeAspect="1" noChangeArrowheads="1"/>
            </p:cNvSpPr>
            <p:nvPr/>
          </p:nvSpPr>
          <p:spPr bwMode="auto">
            <a:xfrm>
              <a:off x="9273551" y="2358555"/>
              <a:ext cx="908050" cy="45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dirty="0">
                  <a:solidFill>
                    <a:srgbClr val="D6009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zh-CN" baseline="-25000" dirty="0">
                  <a:solidFill>
                    <a:srgbClr val="D6009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en-US" altLang="zh-CN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5061229" y="2327188"/>
            <a:ext cx="4118010" cy="468963"/>
            <a:chOff x="5200929" y="2327188"/>
            <a:chExt cx="4118010" cy="468963"/>
          </a:xfrm>
        </p:grpSpPr>
        <p:sp>
          <p:nvSpPr>
            <p:cNvPr id="184" name="Rectangle 14"/>
            <p:cNvSpPr>
              <a:spLocks noChangeAspect="1" noChangeArrowheads="1"/>
            </p:cNvSpPr>
            <p:nvPr/>
          </p:nvSpPr>
          <p:spPr bwMode="auto">
            <a:xfrm>
              <a:off x="5200929" y="2327188"/>
              <a:ext cx="908050" cy="45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b="1" dirty="0">
                  <a:solidFill>
                    <a:srgbClr val="D6009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zh-CN" b="1" baseline="-25000" dirty="0">
                  <a:solidFill>
                    <a:srgbClr val="D6009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11-0</a:t>
              </a:r>
              <a:endParaRPr lang="en-US" altLang="zh-CN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3" name="Rectangle 14"/>
            <p:cNvSpPr>
              <a:spLocks noChangeAspect="1" noChangeArrowheads="1"/>
            </p:cNvSpPr>
            <p:nvPr/>
          </p:nvSpPr>
          <p:spPr bwMode="auto">
            <a:xfrm>
              <a:off x="8410889" y="2345301"/>
              <a:ext cx="908050" cy="45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b="1" dirty="0">
                  <a:solidFill>
                    <a:srgbClr val="D6009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zh-CN" b="1" baseline="-25000" dirty="0">
                  <a:solidFill>
                    <a:srgbClr val="D6009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11-0</a:t>
              </a:r>
              <a:endParaRPr lang="en-US" altLang="zh-CN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95067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92F0A3C-D399-F137-0D43-C105ACAFB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140076"/>
            <a:ext cx="17272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   00.1001</a:t>
            </a:r>
          </a:p>
          <a:p>
            <a:pPr eaLnBrk="1" hangingPunct="1"/>
            <a:r>
              <a:rPr lang="en-US" altLang="zh-CN" sz="2000"/>
              <a:t>+ 00.0011</a:t>
            </a:r>
          </a:p>
          <a:p>
            <a:pPr eaLnBrk="1" hangingPunct="1"/>
            <a:r>
              <a:rPr lang="en-US" altLang="zh-CN" sz="2000"/>
              <a:t>   </a:t>
            </a:r>
            <a:r>
              <a:rPr lang="en-US" altLang="zh-CN" sz="2000">
                <a:solidFill>
                  <a:srgbClr val="FF0000"/>
                </a:solidFill>
              </a:rPr>
              <a:t>00</a:t>
            </a:r>
            <a:r>
              <a:rPr lang="en-US" altLang="zh-CN" sz="2000"/>
              <a:t>.1100</a:t>
            </a:r>
          </a:p>
          <a:p>
            <a:pPr eaLnBrk="1" hangingPunct="1"/>
            <a:r>
              <a:rPr lang="en-US" altLang="zh-CN" sz="2000"/>
              <a:t>   </a:t>
            </a:r>
            <a:r>
              <a:rPr lang="zh-CN" altLang="en-US" sz="2000">
                <a:solidFill>
                  <a:srgbClr val="0000FF"/>
                </a:solidFill>
              </a:rPr>
              <a:t>不溢出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D24A6CD-04B3-AC74-9BD5-FDE0121C6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2738" y="3140076"/>
            <a:ext cx="17272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   11.0111</a:t>
            </a:r>
          </a:p>
          <a:p>
            <a:pPr eaLnBrk="1" hangingPunct="1"/>
            <a:r>
              <a:rPr lang="en-US" altLang="zh-CN" sz="2000"/>
              <a:t>+ 11.1101</a:t>
            </a:r>
          </a:p>
          <a:p>
            <a:pPr eaLnBrk="1" hangingPunct="1"/>
            <a:r>
              <a:rPr lang="en-US" altLang="zh-CN" sz="2000"/>
              <a:t>   </a:t>
            </a:r>
            <a:r>
              <a:rPr lang="en-US" altLang="zh-CN" sz="2000">
                <a:solidFill>
                  <a:srgbClr val="FF0000"/>
                </a:solidFill>
              </a:rPr>
              <a:t>11</a:t>
            </a:r>
            <a:r>
              <a:rPr lang="en-US" altLang="zh-CN" sz="2000"/>
              <a:t>.0100</a:t>
            </a:r>
          </a:p>
          <a:p>
            <a:pPr eaLnBrk="1" hangingPunct="1"/>
            <a:r>
              <a:rPr lang="en-US" altLang="zh-CN" sz="2000"/>
              <a:t>   </a:t>
            </a:r>
            <a:r>
              <a:rPr lang="zh-CN" altLang="en-US" sz="2000">
                <a:solidFill>
                  <a:srgbClr val="0000FF"/>
                </a:solidFill>
              </a:rPr>
              <a:t>不溢出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7A375A4D-050C-662F-9776-8384D5481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5475" y="3140076"/>
            <a:ext cx="17272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   00.1101</a:t>
            </a:r>
          </a:p>
          <a:p>
            <a:pPr eaLnBrk="1" hangingPunct="1"/>
            <a:r>
              <a:rPr lang="en-US" altLang="zh-CN" sz="2000"/>
              <a:t>+ 00.1001</a:t>
            </a:r>
          </a:p>
          <a:p>
            <a:pPr eaLnBrk="1" hangingPunct="1"/>
            <a:r>
              <a:rPr lang="en-US" altLang="zh-CN" sz="2000"/>
              <a:t>   </a:t>
            </a:r>
            <a:r>
              <a:rPr lang="en-US" altLang="zh-CN" sz="2000">
                <a:solidFill>
                  <a:srgbClr val="FF0000"/>
                </a:solidFill>
              </a:rPr>
              <a:t>01</a:t>
            </a:r>
            <a:r>
              <a:rPr lang="en-US" altLang="zh-CN" sz="2000"/>
              <a:t>.0110</a:t>
            </a:r>
          </a:p>
          <a:p>
            <a:pPr eaLnBrk="1" hangingPunct="1"/>
            <a:r>
              <a:rPr lang="en-US" altLang="zh-CN" sz="2000"/>
              <a:t>   </a:t>
            </a:r>
            <a:r>
              <a:rPr lang="zh-CN" altLang="en-US" sz="2000">
                <a:solidFill>
                  <a:srgbClr val="0000FF"/>
                </a:solidFill>
              </a:rPr>
              <a:t>正溢出</a:t>
            </a: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9772D3DD-8192-1938-E682-922198DAE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9800" y="3140076"/>
            <a:ext cx="17272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   11.0011</a:t>
            </a:r>
          </a:p>
          <a:p>
            <a:pPr eaLnBrk="1" hangingPunct="1"/>
            <a:r>
              <a:rPr lang="en-US" altLang="zh-CN" sz="2000"/>
              <a:t>+ 11.0111</a:t>
            </a:r>
          </a:p>
          <a:p>
            <a:pPr eaLnBrk="1" hangingPunct="1"/>
            <a:r>
              <a:rPr lang="en-US" altLang="zh-CN" sz="2000"/>
              <a:t>   </a:t>
            </a:r>
            <a:r>
              <a:rPr lang="en-US" altLang="zh-CN" sz="2000">
                <a:solidFill>
                  <a:srgbClr val="FF0000"/>
                </a:solidFill>
              </a:rPr>
              <a:t>10</a:t>
            </a:r>
            <a:r>
              <a:rPr lang="en-US" altLang="zh-CN" sz="2000"/>
              <a:t>.1010</a:t>
            </a:r>
          </a:p>
          <a:p>
            <a:pPr eaLnBrk="1" hangingPunct="1"/>
            <a:r>
              <a:rPr lang="en-US" altLang="zh-CN" sz="2000"/>
              <a:t>    </a:t>
            </a:r>
            <a:r>
              <a:rPr lang="zh-CN" altLang="en-US" sz="2000">
                <a:solidFill>
                  <a:srgbClr val="0000FF"/>
                </a:solidFill>
              </a:rPr>
              <a:t>负溢出</a:t>
            </a:r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885CBA53-315D-778E-0665-B8EC38043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539" y="2492375"/>
            <a:ext cx="19912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/>
              <a:t>观察下列算式：</a:t>
            </a:r>
          </a:p>
        </p:txBody>
      </p:sp>
      <p:sp>
        <p:nvSpPr>
          <p:cNvPr id="13319" name="Text Box 7">
            <a:extLst>
              <a:ext uri="{FF2B5EF4-FFF2-40B4-BE49-F238E27FC236}">
                <a16:creationId xmlns:a16="http://schemas.microsoft.com/office/drawing/2014/main" id="{84DC8726-5146-4A2F-3A43-ECF7C0E77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3651" y="4733925"/>
            <a:ext cx="5604419" cy="70788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dirty="0"/>
              <a:t>当运算结果两符号位的值不一致时，表示溢出，</a:t>
            </a:r>
          </a:p>
          <a:p>
            <a:pPr eaLnBrk="1" hangingPunct="1"/>
            <a:r>
              <a:rPr lang="zh-CN" altLang="en-US" sz="2000" dirty="0"/>
              <a:t>若设两符号位 </a:t>
            </a:r>
            <a:r>
              <a:rPr lang="en-US" altLang="zh-CN" sz="2000" dirty="0"/>
              <a:t>S</a:t>
            </a:r>
            <a:r>
              <a:rPr lang="en-US" altLang="zh-CN" sz="2000" baseline="-25000" dirty="0"/>
              <a:t>f1</a:t>
            </a:r>
            <a:r>
              <a:rPr lang="en-US" altLang="zh-CN" sz="2000" dirty="0"/>
              <a:t> </a:t>
            </a:r>
            <a:r>
              <a:rPr lang="zh-CN" altLang="en-US" sz="2000" dirty="0"/>
              <a:t>和 </a:t>
            </a:r>
            <a:r>
              <a:rPr lang="en-US" altLang="zh-CN" sz="2000" dirty="0"/>
              <a:t>S</a:t>
            </a:r>
            <a:r>
              <a:rPr lang="en-US" altLang="zh-CN" sz="2000" baseline="-25000" dirty="0"/>
              <a:t>f2</a:t>
            </a:r>
            <a:r>
              <a:rPr lang="zh-CN" altLang="en-US" sz="2000" dirty="0"/>
              <a:t>，则：</a:t>
            </a:r>
            <a:r>
              <a:rPr lang="en-US" altLang="zh-CN" sz="2000" dirty="0">
                <a:solidFill>
                  <a:srgbClr val="0000FF"/>
                </a:solidFill>
              </a:rPr>
              <a:t>V = S</a:t>
            </a:r>
            <a:r>
              <a:rPr lang="en-US" altLang="zh-CN" sz="2000" baseline="-25000" dirty="0">
                <a:solidFill>
                  <a:srgbClr val="0000FF"/>
                </a:solidFill>
              </a:rPr>
              <a:t>f1</a:t>
            </a:r>
            <a:r>
              <a:rPr lang="en-US" altLang="zh-CN" sz="2000" dirty="0">
                <a:solidFill>
                  <a:srgbClr val="0000FF"/>
                </a:solidFill>
              </a:rPr>
              <a:t> </a:t>
            </a:r>
            <a:r>
              <a:rPr kumimoji="1" lang="en-US" altLang="zh-CN" sz="2000" dirty="0">
                <a:solidFill>
                  <a:srgbClr val="0000FF"/>
                </a:solidFill>
              </a:rPr>
              <a:t>⊕</a:t>
            </a:r>
            <a:r>
              <a:rPr lang="en-US" altLang="zh-CN" sz="2000" dirty="0">
                <a:solidFill>
                  <a:srgbClr val="0000FF"/>
                </a:solidFill>
              </a:rPr>
              <a:t> S</a:t>
            </a:r>
            <a:r>
              <a:rPr lang="en-US" altLang="zh-CN" sz="2000" baseline="-25000" dirty="0">
                <a:solidFill>
                  <a:srgbClr val="0000FF"/>
                </a:solidFill>
              </a:rPr>
              <a:t>f2</a:t>
            </a:r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6954D394-25CF-CE00-8DF7-EA1FF5D0E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1483" y="996236"/>
            <a:ext cx="8135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dirty="0">
                <a:solidFill>
                  <a:srgbClr val="FF0000"/>
                </a:solidFill>
              </a:rPr>
              <a:t>溢出的判断方法</a:t>
            </a:r>
          </a:p>
          <a:p>
            <a:pPr eaLnBrk="1" hangingPunct="1"/>
            <a:r>
              <a:rPr lang="zh-CN" altLang="en-US" sz="2000" dirty="0"/>
              <a:t>     </a:t>
            </a:r>
          </a:p>
          <a:p>
            <a:pPr eaLnBrk="1" hangingPunct="1"/>
            <a:r>
              <a:rPr lang="zh-CN" altLang="en-US" sz="2000" dirty="0"/>
              <a:t>采用变形补码（双符号位补码）</a:t>
            </a:r>
          </a:p>
        </p:txBody>
      </p:sp>
      <p:sp>
        <p:nvSpPr>
          <p:cNvPr id="13321" name="Line 10">
            <a:extLst>
              <a:ext uri="{FF2B5EF4-FFF2-40B4-BE49-F238E27FC236}">
                <a16:creationId xmlns:a16="http://schemas.microsoft.com/office/drawing/2014/main" id="{55191827-0BF6-2F42-2509-DA6BAAB1A9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2364" y="3803650"/>
            <a:ext cx="1368425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22" name="Line 11">
            <a:extLst>
              <a:ext uri="{FF2B5EF4-FFF2-40B4-BE49-F238E27FC236}">
                <a16:creationId xmlns:a16="http://schemas.microsoft.com/office/drawing/2014/main" id="{D1C75E21-C88B-874A-BDE1-E8734A5AEFD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8126" y="3803650"/>
            <a:ext cx="1368425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23" name="Line 12">
            <a:extLst>
              <a:ext uri="{FF2B5EF4-FFF2-40B4-BE49-F238E27FC236}">
                <a16:creationId xmlns:a16="http://schemas.microsoft.com/office/drawing/2014/main" id="{D74B4113-61BB-DD68-822E-37EFED182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2451" y="3803650"/>
            <a:ext cx="1368425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24" name="Line 13">
            <a:extLst>
              <a:ext uri="{FF2B5EF4-FFF2-40B4-BE49-F238E27FC236}">
                <a16:creationId xmlns:a16="http://schemas.microsoft.com/office/drawing/2014/main" id="{1FECD8C5-436D-4881-36C7-605DAA850EBA}"/>
              </a:ext>
            </a:extLst>
          </p:cNvPr>
          <p:cNvSpPr>
            <a:spLocks noChangeShapeType="1"/>
          </p:cNvSpPr>
          <p:nvPr/>
        </p:nvSpPr>
        <p:spPr bwMode="auto">
          <a:xfrm>
            <a:off x="8486776" y="3803650"/>
            <a:ext cx="1368425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25" name="Text Box 14">
            <a:extLst>
              <a:ext uri="{FF2B5EF4-FFF2-40B4-BE49-F238E27FC236}">
                <a16:creationId xmlns:a16="http://schemas.microsoft.com/office/drawing/2014/main" id="{8A233BF7-33D0-7653-9342-8AD735648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7450" y="5661025"/>
            <a:ext cx="586250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dirty="0"/>
              <a:t>这种方法好，但是增加一个符号位后，</a:t>
            </a:r>
          </a:p>
          <a:p>
            <a:pPr eaLnBrk="1" hangingPunct="1"/>
            <a:r>
              <a:rPr lang="zh-CN" altLang="en-US" sz="2000" dirty="0">
                <a:solidFill>
                  <a:srgbClr val="FF0000"/>
                </a:solidFill>
              </a:rPr>
              <a:t>数据表示范围缩小了</a:t>
            </a:r>
            <a:r>
              <a:rPr lang="zh-CN" altLang="en-US" sz="2000" dirty="0"/>
              <a:t>，最好还是只</a:t>
            </a:r>
            <a:r>
              <a:rPr lang="zh-CN" altLang="en-US" sz="2000" dirty="0">
                <a:solidFill>
                  <a:srgbClr val="0000FF"/>
                </a:solidFill>
              </a:rPr>
              <a:t>设一个符号位</a:t>
            </a:r>
            <a:r>
              <a:rPr lang="zh-CN" altLang="en-US" sz="2000" dirty="0"/>
              <a:t>！</a:t>
            </a:r>
          </a:p>
        </p:txBody>
      </p:sp>
      <p:sp>
        <p:nvSpPr>
          <p:cNvPr id="13326" name="Rectangle 15">
            <a:extLst>
              <a:ext uri="{FF2B5EF4-FFF2-40B4-BE49-F238E27FC236}">
                <a16:creationId xmlns:a16="http://schemas.microsoft.com/office/drawing/2014/main" id="{9D0A7DA5-A092-FA36-2ABA-F54A53EFB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9532"/>
            <a:ext cx="533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溢出概念与检测方法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组合 104"/>
          <p:cNvGrpSpPr/>
          <p:nvPr/>
        </p:nvGrpSpPr>
        <p:grpSpPr>
          <a:xfrm>
            <a:off x="5476333" y="3557440"/>
            <a:ext cx="1160869" cy="1486746"/>
            <a:chOff x="7864998" y="3328852"/>
            <a:chExt cx="1160869" cy="1486746"/>
          </a:xfrm>
        </p:grpSpPr>
        <p:sp>
          <p:nvSpPr>
            <p:cNvPr id="106" name="Rectangle 8"/>
            <p:cNvSpPr>
              <a:spLocks noChangeAspect="1" noChangeArrowheads="1"/>
            </p:cNvSpPr>
            <p:nvPr/>
          </p:nvSpPr>
          <p:spPr bwMode="auto">
            <a:xfrm>
              <a:off x="7892094" y="3359908"/>
              <a:ext cx="1102341" cy="13170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12700" tIns="12700" rIns="12700" bIns="12700"/>
            <a:lstStyle/>
            <a:p>
              <a:pPr algn="ctr">
                <a:defRPr/>
              </a:pPr>
              <a:endParaRPr lang="en-US" altLang="zh-CN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矩形 106"/>
            <p:cNvSpPr/>
            <p:nvPr/>
          </p:nvSpPr>
          <p:spPr>
            <a:xfrm>
              <a:off x="7864998" y="3328852"/>
              <a:ext cx="50366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WE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矩形 107"/>
            <p:cNvSpPr/>
            <p:nvPr/>
          </p:nvSpPr>
          <p:spPr>
            <a:xfrm>
              <a:off x="8284351" y="4353933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altLang="zh-CN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矩形 108"/>
            <p:cNvSpPr/>
            <p:nvPr/>
          </p:nvSpPr>
          <p:spPr>
            <a:xfrm>
              <a:off x="8281926" y="3328852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8555152" y="3328852"/>
              <a:ext cx="43473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CS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矩形 110"/>
            <p:cNvSpPr/>
            <p:nvPr/>
          </p:nvSpPr>
          <p:spPr>
            <a:xfrm>
              <a:off x="7872413" y="3748887"/>
              <a:ext cx="115345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4K×8</a:t>
              </a:r>
            </a:p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1</a:t>
              </a:r>
              <a:r>
                <a:rPr lang="zh-CN" altLang="en-US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片</a:t>
              </a: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RAM</a:t>
              </a:r>
            </a:p>
          </p:txBody>
        </p:sp>
      </p:grp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381913" y="2722874"/>
            <a:ext cx="7735879" cy="879615"/>
            <a:chOff x="1277" y="2074"/>
            <a:chExt cx="4873" cy="290"/>
          </a:xfrm>
        </p:grpSpPr>
        <p:sp>
          <p:nvSpPr>
            <p:cNvPr id="164913" name="Line 5"/>
            <p:cNvSpPr>
              <a:spLocks noChangeAspect="1" noChangeShapeType="1"/>
            </p:cNvSpPr>
            <p:nvPr/>
          </p:nvSpPr>
          <p:spPr bwMode="auto">
            <a:xfrm flipV="1">
              <a:off x="4140" y="2074"/>
              <a:ext cx="0" cy="28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oval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914" name="Line 6"/>
            <p:cNvSpPr>
              <a:spLocks noChangeAspect="1" noChangeShapeType="1"/>
            </p:cNvSpPr>
            <p:nvPr/>
          </p:nvSpPr>
          <p:spPr bwMode="auto">
            <a:xfrm flipV="1">
              <a:off x="3407" y="2074"/>
              <a:ext cx="0" cy="28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oval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916" name="Line 8"/>
            <p:cNvSpPr>
              <a:spLocks noChangeAspect="1" noChangeShapeType="1"/>
            </p:cNvSpPr>
            <p:nvPr/>
          </p:nvSpPr>
          <p:spPr bwMode="auto">
            <a:xfrm>
              <a:off x="1277" y="2074"/>
              <a:ext cx="4867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0" name="Line 5"/>
            <p:cNvSpPr>
              <a:spLocks noChangeAspect="1" noChangeShapeType="1"/>
            </p:cNvSpPr>
            <p:nvPr/>
          </p:nvSpPr>
          <p:spPr bwMode="auto">
            <a:xfrm flipV="1">
              <a:off x="5418" y="2074"/>
              <a:ext cx="0" cy="284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oval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1" name="Line 5"/>
            <p:cNvSpPr>
              <a:spLocks noChangeAspect="1" noChangeShapeType="1"/>
            </p:cNvSpPr>
            <p:nvPr/>
          </p:nvSpPr>
          <p:spPr bwMode="auto">
            <a:xfrm flipV="1">
              <a:off x="6150" y="2076"/>
              <a:ext cx="0" cy="28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4866" name="Rectangle 12"/>
          <p:cNvSpPr>
            <a:spLocks noGrp="1" noChangeArrowheads="1"/>
          </p:cNvSpPr>
          <p:nvPr>
            <p:ph type="title"/>
          </p:nvPr>
        </p:nvSpPr>
        <p:spPr>
          <a:xfrm>
            <a:off x="59884" y="18258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3</a:t>
            </a:r>
            <a:r>
              <a:rPr lang="zh-CN" altLang="en-US" dirty="0"/>
              <a:t>、</a:t>
            </a:r>
            <a:r>
              <a:rPr lang="en-US" altLang="zh-CN" dirty="0"/>
              <a:t> 16K×8 ROM</a:t>
            </a:r>
            <a:r>
              <a:rPr lang="zh-CN" altLang="en-US" dirty="0"/>
              <a:t>，</a:t>
            </a:r>
            <a:r>
              <a:rPr lang="en-US" altLang="zh-CN" dirty="0"/>
              <a:t> 4K×8 RAM</a:t>
            </a:r>
            <a:endParaRPr lang="zh-CN" altLang="en-US" dirty="0"/>
          </a:p>
        </p:txBody>
      </p:sp>
      <p:sp>
        <p:nvSpPr>
          <p:cNvPr id="920590" name="Rectangle 14"/>
          <p:cNvSpPr>
            <a:spLocks noChangeAspect="1" noChangeArrowheads="1"/>
          </p:cNvSpPr>
          <p:nvPr/>
        </p:nvSpPr>
        <p:spPr bwMode="auto">
          <a:xfrm>
            <a:off x="6514305" y="2003076"/>
            <a:ext cx="908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r"/>
            <a:r>
              <a:rPr lang="en-US" altLang="zh-CN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baseline="-25000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12-0</a:t>
            </a:r>
            <a:endParaRPr lang="en-US" altLang="zh-CN" b="1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0611" name="Line 35"/>
          <p:cNvSpPr>
            <a:spLocks noChangeAspect="1" noChangeShapeType="1"/>
          </p:cNvSpPr>
          <p:nvPr/>
        </p:nvSpPr>
        <p:spPr bwMode="auto">
          <a:xfrm>
            <a:off x="2419530" y="5743833"/>
            <a:ext cx="8708731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triangle" w="sm" len="sm"/>
            <a:tailEnd type="triangle" w="sm" len="sm"/>
          </a:ln>
        </p:spPr>
        <p:txBody>
          <a:bodyPr/>
          <a:lstStyle/>
          <a:p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0612" name="Line 36"/>
          <p:cNvSpPr>
            <a:spLocks noChangeAspect="1" noChangeShapeType="1"/>
          </p:cNvSpPr>
          <p:nvPr/>
        </p:nvSpPr>
        <p:spPr bwMode="auto">
          <a:xfrm>
            <a:off x="2419530" y="1658468"/>
            <a:ext cx="831810" cy="0"/>
          </a:xfrm>
          <a:prstGeom prst="line">
            <a:avLst/>
          </a:prstGeom>
          <a:noFill/>
          <a:ln w="1905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6052534" y="2353281"/>
            <a:ext cx="4349756" cy="1253272"/>
            <a:chOff x="3562" y="1842"/>
            <a:chExt cx="2740" cy="451"/>
          </a:xfrm>
        </p:grpSpPr>
        <p:sp>
          <p:nvSpPr>
            <p:cNvPr id="164904" name="Line 41"/>
            <p:cNvSpPr>
              <a:spLocks noChangeAspect="1" noChangeShapeType="1"/>
            </p:cNvSpPr>
            <p:nvPr/>
          </p:nvSpPr>
          <p:spPr bwMode="auto">
            <a:xfrm>
              <a:off x="3562" y="1861"/>
              <a:ext cx="0" cy="426"/>
            </a:xfrm>
            <a:prstGeom prst="line">
              <a:avLst/>
            </a:prstGeom>
            <a:noFill/>
            <a:ln w="50800" cap="sq">
              <a:solidFill>
                <a:srgbClr val="D60093"/>
              </a:solidFill>
              <a:miter lim="800000"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901" name="Line 38"/>
            <p:cNvSpPr>
              <a:spLocks noChangeAspect="1" noChangeShapeType="1"/>
            </p:cNvSpPr>
            <p:nvPr/>
          </p:nvSpPr>
          <p:spPr bwMode="auto">
            <a:xfrm>
              <a:off x="4285" y="1843"/>
              <a:ext cx="0" cy="442"/>
            </a:xfrm>
            <a:prstGeom prst="line">
              <a:avLst/>
            </a:prstGeom>
            <a:noFill/>
            <a:ln w="50800" cap="sq">
              <a:solidFill>
                <a:srgbClr val="D60093"/>
              </a:solidFill>
              <a:miter lim="800000"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8" name="Line 38"/>
            <p:cNvSpPr>
              <a:spLocks noChangeAspect="1" noChangeShapeType="1"/>
            </p:cNvSpPr>
            <p:nvPr/>
          </p:nvSpPr>
          <p:spPr bwMode="auto">
            <a:xfrm>
              <a:off x="5573" y="1842"/>
              <a:ext cx="0" cy="451"/>
            </a:xfrm>
            <a:prstGeom prst="line">
              <a:avLst/>
            </a:prstGeom>
            <a:noFill/>
            <a:ln w="50800" cap="sq">
              <a:solidFill>
                <a:srgbClr val="D60093"/>
              </a:solidFill>
              <a:miter lim="800000"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9" name="Line 38"/>
            <p:cNvSpPr>
              <a:spLocks noChangeAspect="1" noChangeShapeType="1"/>
            </p:cNvSpPr>
            <p:nvPr/>
          </p:nvSpPr>
          <p:spPr bwMode="auto">
            <a:xfrm>
              <a:off x="6302" y="1842"/>
              <a:ext cx="0" cy="444"/>
            </a:xfrm>
            <a:prstGeom prst="line">
              <a:avLst/>
            </a:prstGeom>
            <a:noFill/>
            <a:ln w="76200" cap="sq">
              <a:solidFill>
                <a:srgbClr val="D60093"/>
              </a:solidFill>
              <a:miter lim="800000"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3324960" y="4923011"/>
            <a:ext cx="7094786" cy="779606"/>
            <a:chOff x="4608585" y="4322151"/>
            <a:chExt cx="7094786" cy="798747"/>
          </a:xfrm>
        </p:grpSpPr>
        <p:sp>
          <p:nvSpPr>
            <p:cNvPr id="920589" name="Line 13"/>
            <p:cNvSpPr>
              <a:spLocks noChangeAspect="1" noChangeShapeType="1"/>
            </p:cNvSpPr>
            <p:nvPr/>
          </p:nvSpPr>
          <p:spPr bwMode="auto">
            <a:xfrm>
              <a:off x="7326629" y="4331910"/>
              <a:ext cx="0" cy="788988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0591" name="Rectangle 15"/>
            <p:cNvSpPr>
              <a:spLocks noChangeAspect="1" noChangeArrowheads="1"/>
            </p:cNvSpPr>
            <p:nvPr/>
          </p:nvSpPr>
          <p:spPr bwMode="auto">
            <a:xfrm>
              <a:off x="10649603" y="4533143"/>
              <a:ext cx="813209" cy="449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~D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0592" name="Rectangle 16"/>
            <p:cNvSpPr>
              <a:spLocks noChangeAspect="1" noChangeArrowheads="1"/>
            </p:cNvSpPr>
            <p:nvPr/>
          </p:nvSpPr>
          <p:spPr bwMode="auto">
            <a:xfrm>
              <a:off x="7501929" y="4516945"/>
              <a:ext cx="772301" cy="449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~D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0593" name="Rectangle 17"/>
            <p:cNvSpPr>
              <a:spLocks noChangeAspect="1" noChangeArrowheads="1"/>
            </p:cNvSpPr>
            <p:nvPr/>
          </p:nvSpPr>
          <p:spPr bwMode="auto">
            <a:xfrm>
              <a:off x="4608585" y="4556607"/>
              <a:ext cx="881359" cy="449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~D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0627" name="Line 51"/>
            <p:cNvSpPr>
              <a:spLocks noChangeAspect="1" noChangeShapeType="1"/>
            </p:cNvSpPr>
            <p:nvPr/>
          </p:nvSpPr>
          <p:spPr bwMode="auto">
            <a:xfrm>
              <a:off x="10509165" y="4328134"/>
              <a:ext cx="0" cy="788988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1" name="Line 52"/>
            <p:cNvSpPr>
              <a:spLocks noChangeAspect="1" noChangeShapeType="1"/>
            </p:cNvSpPr>
            <p:nvPr/>
          </p:nvSpPr>
          <p:spPr bwMode="auto">
            <a:xfrm>
              <a:off x="4740376" y="4331910"/>
              <a:ext cx="0" cy="788988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2" name="Line 13"/>
            <p:cNvSpPr>
              <a:spLocks noChangeAspect="1" noChangeShapeType="1"/>
            </p:cNvSpPr>
            <p:nvPr/>
          </p:nvSpPr>
          <p:spPr bwMode="auto">
            <a:xfrm>
              <a:off x="8500339" y="4324426"/>
              <a:ext cx="0" cy="788988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3" name="Line 51"/>
            <p:cNvSpPr>
              <a:spLocks noChangeAspect="1" noChangeShapeType="1"/>
            </p:cNvSpPr>
            <p:nvPr/>
          </p:nvSpPr>
          <p:spPr bwMode="auto">
            <a:xfrm>
              <a:off x="11703371" y="4322151"/>
              <a:ext cx="0" cy="788988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Group 56"/>
          <p:cNvGrpSpPr>
            <a:grpSpLocks/>
          </p:cNvGrpSpPr>
          <p:nvPr/>
        </p:nvGrpSpPr>
        <p:grpSpPr bwMode="auto">
          <a:xfrm>
            <a:off x="8049449" y="4202025"/>
            <a:ext cx="368165" cy="54399"/>
            <a:chOff x="4096" y="2541"/>
            <a:chExt cx="379" cy="56"/>
          </a:xfrm>
          <a:solidFill>
            <a:srgbClr val="C5E0B4"/>
          </a:solidFill>
        </p:grpSpPr>
        <p:sp>
          <p:nvSpPr>
            <p:cNvPr id="164885" name="Oval 27"/>
            <p:cNvSpPr>
              <a:spLocks noChangeAspect="1" noChangeArrowheads="1"/>
            </p:cNvSpPr>
            <p:nvPr/>
          </p:nvSpPr>
          <p:spPr bwMode="auto">
            <a:xfrm>
              <a:off x="4422" y="2541"/>
              <a:ext cx="53" cy="56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886" name="Oval 28"/>
            <p:cNvSpPr>
              <a:spLocks noChangeAspect="1" noChangeArrowheads="1"/>
            </p:cNvSpPr>
            <p:nvPr/>
          </p:nvSpPr>
          <p:spPr bwMode="auto">
            <a:xfrm>
              <a:off x="4096" y="2541"/>
              <a:ext cx="52" cy="56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887" name="Oval 29"/>
            <p:cNvSpPr>
              <a:spLocks noChangeAspect="1" noChangeArrowheads="1"/>
            </p:cNvSpPr>
            <p:nvPr/>
          </p:nvSpPr>
          <p:spPr bwMode="auto">
            <a:xfrm>
              <a:off x="4259" y="2541"/>
              <a:ext cx="53" cy="56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6" name="Line 40"/>
          <p:cNvSpPr>
            <a:spLocks noChangeAspect="1" noChangeShapeType="1"/>
          </p:cNvSpPr>
          <p:nvPr/>
        </p:nvSpPr>
        <p:spPr bwMode="auto">
          <a:xfrm rot="16200000">
            <a:off x="3079748" y="1677416"/>
            <a:ext cx="0" cy="343184"/>
          </a:xfrm>
          <a:prstGeom prst="line">
            <a:avLst/>
          </a:prstGeom>
          <a:noFill/>
          <a:ln w="76200" cap="sq">
            <a:solidFill>
              <a:srgbClr val="D60093"/>
            </a:solidFill>
            <a:miter lim="800000"/>
            <a:headEnd type="none" w="sm" len="sm"/>
            <a:tailEnd type="triangle" w="sm" len="sm"/>
          </a:ln>
        </p:spPr>
        <p:txBody>
          <a:bodyPr/>
          <a:lstStyle/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Line 34"/>
          <p:cNvSpPr>
            <a:spLocks noChangeAspect="1" noChangeShapeType="1"/>
          </p:cNvSpPr>
          <p:nvPr/>
        </p:nvSpPr>
        <p:spPr bwMode="auto">
          <a:xfrm rot="5400000">
            <a:off x="2659827" y="2105404"/>
            <a:ext cx="496658" cy="0"/>
          </a:xfrm>
          <a:prstGeom prst="line">
            <a:avLst/>
          </a:prstGeom>
          <a:noFill/>
          <a:ln w="76200" cap="sq">
            <a:solidFill>
              <a:srgbClr val="D60093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Rectangle 13"/>
          <p:cNvSpPr>
            <a:spLocks noChangeAspect="1" noChangeArrowheads="1"/>
          </p:cNvSpPr>
          <p:nvPr/>
        </p:nvSpPr>
        <p:spPr bwMode="auto">
          <a:xfrm>
            <a:off x="2615825" y="1968523"/>
            <a:ext cx="8921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15-13</a:t>
            </a:r>
            <a:endParaRPr lang="en-US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159357" y="1506026"/>
            <a:ext cx="7804175" cy="472441"/>
            <a:chOff x="4346098" y="1506026"/>
            <a:chExt cx="5722701" cy="472441"/>
          </a:xfrm>
        </p:grpSpPr>
        <p:sp>
          <p:nvSpPr>
            <p:cNvPr id="73" name="梯形 72"/>
            <p:cNvSpPr/>
            <p:nvPr/>
          </p:nvSpPr>
          <p:spPr>
            <a:xfrm>
              <a:off x="4413250" y="1514033"/>
              <a:ext cx="5655549" cy="464434"/>
            </a:xfrm>
            <a:prstGeom prst="trapezoid">
              <a:avLst>
                <a:gd name="adj" fmla="val 0"/>
              </a:avLst>
            </a:prstGeom>
            <a:solidFill>
              <a:srgbClr val="CC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12700" tIns="12700" rIns="12700" bIns="12700" anchor="ctr" anchorCtr="1"/>
            <a:lstStyle/>
            <a:p>
              <a:pPr algn="ctr"/>
              <a:endParaRPr lang="zh-CN" altLang="en-US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6797145" y="1571893"/>
              <a:ext cx="9006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3:8</a:t>
              </a:r>
              <a:r>
                <a:rPr lang="zh-CN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译码器</a:t>
              </a:r>
            </a:p>
          </p:txBody>
        </p:sp>
        <p:sp>
          <p:nvSpPr>
            <p:cNvPr id="80" name="Rectangle 13"/>
            <p:cNvSpPr>
              <a:spLocks noChangeAspect="1" noChangeArrowheads="1"/>
            </p:cNvSpPr>
            <p:nvPr/>
          </p:nvSpPr>
          <p:spPr bwMode="auto">
            <a:xfrm>
              <a:off x="4584999" y="1676781"/>
              <a:ext cx="421850" cy="28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Rectangle 13"/>
            <p:cNvSpPr>
              <a:spLocks noChangeAspect="1" noChangeArrowheads="1"/>
            </p:cNvSpPr>
            <p:nvPr/>
          </p:nvSpPr>
          <p:spPr bwMode="auto">
            <a:xfrm>
              <a:off x="5541006" y="1671169"/>
              <a:ext cx="421850" cy="28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zh-CN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Rectangle 13"/>
            <p:cNvSpPr>
              <a:spLocks noChangeAspect="1" noChangeArrowheads="1"/>
            </p:cNvSpPr>
            <p:nvPr/>
          </p:nvSpPr>
          <p:spPr bwMode="auto">
            <a:xfrm>
              <a:off x="8726419" y="1676121"/>
              <a:ext cx="421850" cy="28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altLang="zh-CN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zh-CN" baseline="-250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en-US" altLang="zh-CN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8" name="Rectangle 13"/>
            <p:cNvSpPr>
              <a:spLocks noChangeAspect="1" noChangeArrowheads="1"/>
            </p:cNvSpPr>
            <p:nvPr/>
          </p:nvSpPr>
          <p:spPr bwMode="auto">
            <a:xfrm>
              <a:off x="4346098" y="1506026"/>
              <a:ext cx="421850" cy="28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OE</a:t>
              </a:r>
              <a:endPara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" name="Rectangle 13"/>
            <p:cNvSpPr>
              <a:spLocks noChangeAspect="1" noChangeArrowheads="1"/>
            </p:cNvSpPr>
            <p:nvPr/>
          </p:nvSpPr>
          <p:spPr bwMode="auto">
            <a:xfrm>
              <a:off x="6496910" y="1676121"/>
              <a:ext cx="421850" cy="28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/>
              <a:r>
                <a:rPr lang="en-US" altLang="zh-CN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zh-CN" baseline="-250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altLang="zh-CN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4" name="组合 103"/>
          <p:cNvGrpSpPr/>
          <p:nvPr/>
        </p:nvGrpSpPr>
        <p:grpSpPr>
          <a:xfrm>
            <a:off x="6649221" y="3556196"/>
            <a:ext cx="1160869" cy="1486746"/>
            <a:chOff x="7864998" y="3328852"/>
            <a:chExt cx="1160869" cy="1486746"/>
          </a:xfrm>
        </p:grpSpPr>
        <p:sp>
          <p:nvSpPr>
            <p:cNvPr id="133" name="Rectangle 8"/>
            <p:cNvSpPr>
              <a:spLocks noChangeAspect="1" noChangeArrowheads="1"/>
            </p:cNvSpPr>
            <p:nvPr/>
          </p:nvSpPr>
          <p:spPr bwMode="auto">
            <a:xfrm>
              <a:off x="7892094" y="3359908"/>
              <a:ext cx="1102341" cy="13170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12700" tIns="12700" rIns="12700" bIns="12700"/>
            <a:lstStyle/>
            <a:p>
              <a:pPr algn="ctr">
                <a:defRPr/>
              </a:pPr>
              <a:endParaRPr lang="en-US" altLang="zh-CN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7864998" y="3328852"/>
              <a:ext cx="50366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WE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9" name="矩形 138"/>
            <p:cNvSpPr/>
            <p:nvPr/>
          </p:nvSpPr>
          <p:spPr>
            <a:xfrm>
              <a:off x="8284351" y="4353933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altLang="zh-CN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8272400" y="3328852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1" name="矩形 140"/>
            <p:cNvSpPr/>
            <p:nvPr/>
          </p:nvSpPr>
          <p:spPr>
            <a:xfrm>
              <a:off x="8555152" y="3328852"/>
              <a:ext cx="43473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CS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7872413" y="3748887"/>
              <a:ext cx="115345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4K×8</a:t>
              </a:r>
            </a:p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1</a:t>
              </a:r>
              <a:r>
                <a:rPr lang="zh-CN" altLang="en-US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片</a:t>
              </a: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RAM</a:t>
              </a:r>
            </a:p>
          </p:txBody>
        </p:sp>
      </p:grpSp>
      <p:grpSp>
        <p:nvGrpSpPr>
          <p:cNvPr id="144" name="组合 143"/>
          <p:cNvGrpSpPr/>
          <p:nvPr/>
        </p:nvGrpSpPr>
        <p:grpSpPr>
          <a:xfrm>
            <a:off x="8665750" y="3572434"/>
            <a:ext cx="1160869" cy="1486746"/>
            <a:chOff x="7864998" y="3328852"/>
            <a:chExt cx="1160869" cy="1486746"/>
          </a:xfrm>
        </p:grpSpPr>
        <p:sp>
          <p:nvSpPr>
            <p:cNvPr id="145" name="Rectangle 8"/>
            <p:cNvSpPr>
              <a:spLocks noChangeAspect="1" noChangeArrowheads="1"/>
            </p:cNvSpPr>
            <p:nvPr/>
          </p:nvSpPr>
          <p:spPr bwMode="auto">
            <a:xfrm>
              <a:off x="7892094" y="3359908"/>
              <a:ext cx="1102341" cy="13170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12700" tIns="12700" rIns="12700" bIns="12700"/>
            <a:lstStyle/>
            <a:p>
              <a:pPr algn="ctr">
                <a:defRPr/>
              </a:pPr>
              <a:endParaRPr lang="en-US" altLang="zh-CN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6" name="矩形 145"/>
            <p:cNvSpPr/>
            <p:nvPr/>
          </p:nvSpPr>
          <p:spPr>
            <a:xfrm>
              <a:off x="7864998" y="3328852"/>
              <a:ext cx="50366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WE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7" name="矩形 146"/>
            <p:cNvSpPr/>
            <p:nvPr/>
          </p:nvSpPr>
          <p:spPr>
            <a:xfrm>
              <a:off x="8284351" y="4353933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altLang="zh-CN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8" name="矩形 147"/>
            <p:cNvSpPr/>
            <p:nvPr/>
          </p:nvSpPr>
          <p:spPr>
            <a:xfrm>
              <a:off x="8272400" y="3328852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9" name="矩形 148"/>
            <p:cNvSpPr/>
            <p:nvPr/>
          </p:nvSpPr>
          <p:spPr>
            <a:xfrm>
              <a:off x="8555152" y="3328852"/>
              <a:ext cx="43473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CS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0" name="矩形 149"/>
            <p:cNvSpPr/>
            <p:nvPr/>
          </p:nvSpPr>
          <p:spPr>
            <a:xfrm>
              <a:off x="7872413" y="3748887"/>
              <a:ext cx="115345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4K×8</a:t>
              </a:r>
            </a:p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1</a:t>
              </a:r>
              <a:r>
                <a:rPr lang="zh-CN" altLang="en-US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片</a:t>
              </a: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RAM</a:t>
              </a:r>
            </a:p>
          </p:txBody>
        </p:sp>
      </p:grpSp>
      <p:grpSp>
        <p:nvGrpSpPr>
          <p:cNvPr id="151" name="组合 150"/>
          <p:cNvGrpSpPr/>
          <p:nvPr/>
        </p:nvGrpSpPr>
        <p:grpSpPr>
          <a:xfrm>
            <a:off x="9838638" y="3571190"/>
            <a:ext cx="1160869" cy="1486746"/>
            <a:chOff x="7864998" y="3328852"/>
            <a:chExt cx="1160869" cy="1486746"/>
          </a:xfrm>
        </p:grpSpPr>
        <p:sp>
          <p:nvSpPr>
            <p:cNvPr id="152" name="Rectangle 8"/>
            <p:cNvSpPr>
              <a:spLocks noChangeAspect="1" noChangeArrowheads="1"/>
            </p:cNvSpPr>
            <p:nvPr/>
          </p:nvSpPr>
          <p:spPr bwMode="auto">
            <a:xfrm>
              <a:off x="7892094" y="3359908"/>
              <a:ext cx="1102341" cy="131708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12700" tIns="12700" rIns="12700" bIns="12700"/>
            <a:lstStyle/>
            <a:p>
              <a:pPr algn="ctr">
                <a:defRPr/>
              </a:pPr>
              <a:endParaRPr lang="en-US" altLang="zh-CN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" name="矩形 152"/>
            <p:cNvSpPr/>
            <p:nvPr/>
          </p:nvSpPr>
          <p:spPr>
            <a:xfrm>
              <a:off x="7864998" y="3328852"/>
              <a:ext cx="50366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WE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" name="矩形 153"/>
            <p:cNvSpPr/>
            <p:nvPr/>
          </p:nvSpPr>
          <p:spPr>
            <a:xfrm>
              <a:off x="8284351" y="4353933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altLang="zh-CN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5" name="矩形 154"/>
            <p:cNvSpPr/>
            <p:nvPr/>
          </p:nvSpPr>
          <p:spPr>
            <a:xfrm>
              <a:off x="8272400" y="3328852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6" name="矩形 155"/>
            <p:cNvSpPr/>
            <p:nvPr/>
          </p:nvSpPr>
          <p:spPr>
            <a:xfrm>
              <a:off x="8555152" y="3328852"/>
              <a:ext cx="43473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CS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7" name="矩形 156"/>
            <p:cNvSpPr/>
            <p:nvPr/>
          </p:nvSpPr>
          <p:spPr>
            <a:xfrm>
              <a:off x="7872413" y="3748887"/>
              <a:ext cx="115345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4K×8</a:t>
              </a:r>
            </a:p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1</a:t>
              </a:r>
              <a:r>
                <a:rPr lang="zh-CN" altLang="en-US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片</a:t>
              </a: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RAM</a:t>
              </a:r>
            </a:p>
          </p:txBody>
        </p:sp>
      </p:grpSp>
      <p:sp>
        <p:nvSpPr>
          <p:cNvPr id="920610" name="Line 34"/>
          <p:cNvSpPr>
            <a:spLocks noChangeAspect="1" noChangeShapeType="1"/>
          </p:cNvSpPr>
          <p:nvPr/>
        </p:nvSpPr>
        <p:spPr bwMode="auto">
          <a:xfrm>
            <a:off x="2408791" y="2353845"/>
            <a:ext cx="8387713" cy="0"/>
          </a:xfrm>
          <a:prstGeom prst="line">
            <a:avLst/>
          </a:prstGeom>
          <a:noFill/>
          <a:ln w="76200" cap="sq">
            <a:solidFill>
              <a:srgbClr val="D60093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0" name="Group 14"/>
          <p:cNvGrpSpPr>
            <a:grpSpLocks/>
          </p:cNvGrpSpPr>
          <p:nvPr/>
        </p:nvGrpSpPr>
        <p:grpSpPr bwMode="auto">
          <a:xfrm>
            <a:off x="1172237" y="1497408"/>
            <a:ext cx="1247293" cy="4500627"/>
            <a:chOff x="580" y="1369"/>
            <a:chExt cx="697" cy="251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1" name="Rectangle 15"/>
            <p:cNvSpPr>
              <a:spLocks noChangeAspect="1" noChangeArrowheads="1"/>
            </p:cNvSpPr>
            <p:nvPr/>
          </p:nvSpPr>
          <p:spPr bwMode="auto">
            <a:xfrm>
              <a:off x="624" y="1369"/>
              <a:ext cx="653" cy="248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algn="r">
                <a:defRPr/>
              </a:pP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2" name="Rectangle 16"/>
            <p:cNvSpPr>
              <a:spLocks noChangeAspect="1" noChangeArrowheads="1"/>
            </p:cNvSpPr>
            <p:nvPr/>
          </p:nvSpPr>
          <p:spPr bwMode="auto">
            <a:xfrm>
              <a:off x="649" y="1697"/>
              <a:ext cx="572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zh-CN" sz="20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15-0</a:t>
              </a:r>
              <a:endPara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3" name="Rectangle 17"/>
            <p:cNvSpPr>
              <a:spLocks noChangeAspect="1" noChangeArrowheads="1"/>
            </p:cNvSpPr>
            <p:nvPr/>
          </p:nvSpPr>
          <p:spPr bwMode="auto">
            <a:xfrm>
              <a:off x="654" y="1369"/>
              <a:ext cx="571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MREQ#</a:t>
              </a:r>
              <a:endPara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" name="Rectangle 18"/>
            <p:cNvSpPr>
              <a:spLocks noChangeAspect="1" noChangeArrowheads="1"/>
            </p:cNvSpPr>
            <p:nvPr/>
          </p:nvSpPr>
          <p:spPr bwMode="auto">
            <a:xfrm>
              <a:off x="674" y="1962"/>
              <a:ext cx="572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R/W#</a:t>
              </a:r>
              <a:endPara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" name="Rectangle 19"/>
            <p:cNvSpPr>
              <a:spLocks noChangeAspect="1" noChangeArrowheads="1"/>
            </p:cNvSpPr>
            <p:nvPr/>
          </p:nvSpPr>
          <p:spPr bwMode="auto">
            <a:xfrm>
              <a:off x="580" y="2355"/>
              <a:ext cx="571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sz="2400" b="1" dirty="0"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CPU</a:t>
              </a:r>
            </a:p>
          </p:txBody>
        </p:sp>
        <p:sp>
          <p:nvSpPr>
            <p:cNvPr id="126" name="Rectangle 20"/>
            <p:cNvSpPr>
              <a:spLocks noChangeAspect="1" noChangeArrowheads="1"/>
            </p:cNvSpPr>
            <p:nvPr/>
          </p:nvSpPr>
          <p:spPr bwMode="auto">
            <a:xfrm>
              <a:off x="674" y="3599"/>
              <a:ext cx="571" cy="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en-US" altLang="zh-CN" sz="20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altLang="zh-CN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~D</a:t>
              </a:r>
              <a:r>
                <a:rPr lang="en-US" altLang="zh-CN" sz="2000" b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194632" y="1990109"/>
            <a:ext cx="404122" cy="1587671"/>
            <a:chOff x="6321632" y="1990109"/>
            <a:chExt cx="404122" cy="1587671"/>
          </a:xfrm>
        </p:grpSpPr>
        <p:sp>
          <p:nvSpPr>
            <p:cNvPr id="164898" name="Line 45"/>
            <p:cNvSpPr>
              <a:spLocks noChangeAspect="1" noChangeShapeType="1"/>
            </p:cNvSpPr>
            <p:nvPr/>
          </p:nvSpPr>
          <p:spPr bwMode="auto">
            <a:xfrm flipV="1">
              <a:off x="6423630" y="1990109"/>
              <a:ext cx="0" cy="110325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5" name="Line 45"/>
            <p:cNvSpPr>
              <a:spLocks noChangeAspect="1" noChangeShapeType="1"/>
            </p:cNvSpPr>
            <p:nvPr/>
          </p:nvSpPr>
          <p:spPr bwMode="auto">
            <a:xfrm flipV="1">
              <a:off x="6628415" y="2373387"/>
              <a:ext cx="0" cy="729241"/>
            </a:xfrm>
            <a:prstGeom prst="line">
              <a:avLst/>
            </a:prstGeom>
            <a:noFill/>
            <a:ln w="19050" cap="sq">
              <a:solidFill>
                <a:srgbClr val="D60093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7" name="Line 45"/>
            <p:cNvSpPr>
              <a:spLocks noChangeAspect="1" noChangeShapeType="1"/>
            </p:cNvSpPr>
            <p:nvPr/>
          </p:nvSpPr>
          <p:spPr bwMode="auto">
            <a:xfrm flipV="1">
              <a:off x="6523650" y="3398907"/>
              <a:ext cx="0" cy="178873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" name="Rectangle 36"/>
            <p:cNvSpPr>
              <a:spLocks noChangeArrowheads="1"/>
            </p:cNvSpPr>
            <p:nvPr/>
          </p:nvSpPr>
          <p:spPr bwMode="auto">
            <a:xfrm>
              <a:off x="6321632" y="3102629"/>
              <a:ext cx="404122" cy="283966"/>
            </a:xfrm>
            <a:prstGeom prst="rect">
              <a:avLst/>
            </a:prstGeom>
            <a:solidFill>
              <a:srgbClr val="0099FF"/>
            </a:solidFill>
            <a:ln w="19050" cap="sq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lnSpc>
                  <a:spcPct val="120000"/>
                </a:lnSpc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ctr" eaLnBrk="1" hangingPunct="1">
                <a:buFont typeface="Wingdings" panose="05000000000000000000" pitchFamily="2" charset="2"/>
                <a:buNone/>
              </a:pPr>
              <a:r>
                <a:rPr lang="en-US" altLang="zh-CN" sz="1800" dirty="0">
                  <a:solidFill>
                    <a:schemeClr val="bg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&amp;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7340314" y="3114942"/>
            <a:ext cx="404122" cy="469342"/>
            <a:chOff x="7467314" y="3114942"/>
            <a:chExt cx="404122" cy="469342"/>
          </a:xfrm>
        </p:grpSpPr>
        <p:sp>
          <p:nvSpPr>
            <p:cNvPr id="170" name="Rectangle 36"/>
            <p:cNvSpPr>
              <a:spLocks noChangeArrowheads="1"/>
            </p:cNvSpPr>
            <p:nvPr/>
          </p:nvSpPr>
          <p:spPr bwMode="auto">
            <a:xfrm>
              <a:off x="7467314" y="3114942"/>
              <a:ext cx="404122" cy="283966"/>
            </a:xfrm>
            <a:prstGeom prst="rect">
              <a:avLst/>
            </a:prstGeom>
            <a:solidFill>
              <a:srgbClr val="0099FF"/>
            </a:solidFill>
            <a:ln w="19050" cap="sq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lnSpc>
                  <a:spcPct val="120000"/>
                </a:lnSpc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ctr" eaLnBrk="1" hangingPunct="1">
                <a:buFont typeface="Wingdings" panose="05000000000000000000" pitchFamily="2" charset="2"/>
                <a:buNone/>
              </a:pPr>
              <a:r>
                <a:rPr lang="en-US" altLang="zh-CN" sz="1800" dirty="0">
                  <a:solidFill>
                    <a:schemeClr val="bg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&amp;</a:t>
              </a:r>
            </a:p>
          </p:txBody>
        </p:sp>
        <p:sp>
          <p:nvSpPr>
            <p:cNvPr id="171" name="Line 45"/>
            <p:cNvSpPr>
              <a:spLocks noChangeAspect="1" noChangeShapeType="1"/>
            </p:cNvSpPr>
            <p:nvPr/>
          </p:nvSpPr>
          <p:spPr bwMode="auto">
            <a:xfrm flipV="1">
              <a:off x="7677392" y="3407454"/>
              <a:ext cx="0" cy="17683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290911" y="2895661"/>
            <a:ext cx="1148719" cy="210011"/>
            <a:chOff x="6417911" y="2895661"/>
            <a:chExt cx="1148719" cy="210011"/>
          </a:xfrm>
        </p:grpSpPr>
        <p:sp>
          <p:nvSpPr>
            <p:cNvPr id="172" name="Line 45"/>
            <p:cNvSpPr>
              <a:spLocks noChangeAspect="1" noChangeShapeType="1"/>
            </p:cNvSpPr>
            <p:nvPr/>
          </p:nvSpPr>
          <p:spPr bwMode="auto">
            <a:xfrm flipV="1">
              <a:off x="7566630" y="2899374"/>
              <a:ext cx="0" cy="20629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6" name="Line 45"/>
            <p:cNvSpPr>
              <a:spLocks noChangeAspect="1" noChangeShapeType="1"/>
            </p:cNvSpPr>
            <p:nvPr/>
          </p:nvSpPr>
          <p:spPr bwMode="auto">
            <a:xfrm rot="16200000" flipV="1">
              <a:off x="6990124" y="2323448"/>
              <a:ext cx="0" cy="1144426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oval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5" name="组合 184"/>
          <p:cNvGrpSpPr/>
          <p:nvPr/>
        </p:nvGrpSpPr>
        <p:grpSpPr>
          <a:xfrm>
            <a:off x="9375678" y="1998818"/>
            <a:ext cx="404122" cy="1587671"/>
            <a:chOff x="6321632" y="1990109"/>
            <a:chExt cx="404122" cy="1587671"/>
          </a:xfrm>
        </p:grpSpPr>
        <p:sp>
          <p:nvSpPr>
            <p:cNvPr id="186" name="Line 45"/>
            <p:cNvSpPr>
              <a:spLocks noChangeAspect="1" noChangeShapeType="1"/>
            </p:cNvSpPr>
            <p:nvPr/>
          </p:nvSpPr>
          <p:spPr bwMode="auto">
            <a:xfrm flipV="1">
              <a:off x="6423630" y="1990109"/>
              <a:ext cx="0" cy="110325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7" name="Line 45"/>
            <p:cNvSpPr>
              <a:spLocks noChangeAspect="1" noChangeShapeType="1"/>
            </p:cNvSpPr>
            <p:nvPr/>
          </p:nvSpPr>
          <p:spPr bwMode="auto">
            <a:xfrm flipV="1">
              <a:off x="6628415" y="2373387"/>
              <a:ext cx="0" cy="729241"/>
            </a:xfrm>
            <a:prstGeom prst="line">
              <a:avLst/>
            </a:prstGeom>
            <a:noFill/>
            <a:ln w="19050" cap="sq">
              <a:solidFill>
                <a:srgbClr val="D60093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8" name="Line 45"/>
            <p:cNvSpPr>
              <a:spLocks noChangeAspect="1" noChangeShapeType="1"/>
            </p:cNvSpPr>
            <p:nvPr/>
          </p:nvSpPr>
          <p:spPr bwMode="auto">
            <a:xfrm flipV="1">
              <a:off x="6523650" y="3398907"/>
              <a:ext cx="0" cy="178873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9" name="Rectangle 36"/>
            <p:cNvSpPr>
              <a:spLocks noChangeArrowheads="1"/>
            </p:cNvSpPr>
            <p:nvPr/>
          </p:nvSpPr>
          <p:spPr bwMode="auto">
            <a:xfrm>
              <a:off x="6321632" y="3102629"/>
              <a:ext cx="404122" cy="283966"/>
            </a:xfrm>
            <a:prstGeom prst="rect">
              <a:avLst/>
            </a:prstGeom>
            <a:solidFill>
              <a:srgbClr val="0099FF"/>
            </a:solidFill>
            <a:ln w="19050" cap="sq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lnSpc>
                  <a:spcPct val="120000"/>
                </a:lnSpc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ctr" eaLnBrk="1" hangingPunct="1">
                <a:buFont typeface="Wingdings" panose="05000000000000000000" pitchFamily="2" charset="2"/>
                <a:buNone/>
              </a:pPr>
              <a:r>
                <a:rPr lang="en-US" altLang="zh-CN" sz="1800" dirty="0">
                  <a:solidFill>
                    <a:schemeClr val="bg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&amp;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0521360" y="3123651"/>
            <a:ext cx="404122" cy="478593"/>
            <a:chOff x="10648360" y="3123651"/>
            <a:chExt cx="404122" cy="478593"/>
          </a:xfrm>
        </p:grpSpPr>
        <p:sp>
          <p:nvSpPr>
            <p:cNvPr id="190" name="Rectangle 36"/>
            <p:cNvSpPr>
              <a:spLocks noChangeArrowheads="1"/>
            </p:cNvSpPr>
            <p:nvPr/>
          </p:nvSpPr>
          <p:spPr bwMode="auto">
            <a:xfrm>
              <a:off x="10648360" y="3123651"/>
              <a:ext cx="404122" cy="283966"/>
            </a:xfrm>
            <a:prstGeom prst="rect">
              <a:avLst/>
            </a:prstGeom>
            <a:solidFill>
              <a:srgbClr val="0099FF"/>
            </a:solidFill>
            <a:ln w="19050" cap="sq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>
              <a:lvl1pPr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lnSpc>
                  <a:spcPct val="120000"/>
                </a:lnSpc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ctr" eaLnBrk="1" hangingPunct="1">
                <a:buFont typeface="Wingdings" panose="05000000000000000000" pitchFamily="2" charset="2"/>
                <a:buNone/>
              </a:pPr>
              <a:r>
                <a:rPr lang="en-US" altLang="zh-CN" sz="1800" dirty="0">
                  <a:solidFill>
                    <a:schemeClr val="bg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&amp;</a:t>
              </a:r>
            </a:p>
          </p:txBody>
        </p:sp>
        <p:sp>
          <p:nvSpPr>
            <p:cNvPr id="191" name="Line 45"/>
            <p:cNvSpPr>
              <a:spLocks noChangeAspect="1" noChangeShapeType="1"/>
            </p:cNvSpPr>
            <p:nvPr/>
          </p:nvSpPr>
          <p:spPr bwMode="auto">
            <a:xfrm flipV="1">
              <a:off x="10858438" y="3416163"/>
              <a:ext cx="0" cy="186081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2" name="组合 191"/>
          <p:cNvGrpSpPr/>
          <p:nvPr/>
        </p:nvGrpSpPr>
        <p:grpSpPr>
          <a:xfrm>
            <a:off x="9481288" y="2904370"/>
            <a:ext cx="1139388" cy="210013"/>
            <a:chOff x="6427242" y="2895661"/>
            <a:chExt cx="1139388" cy="210013"/>
          </a:xfrm>
        </p:grpSpPr>
        <p:sp>
          <p:nvSpPr>
            <p:cNvPr id="193" name="Line 45"/>
            <p:cNvSpPr>
              <a:spLocks noChangeAspect="1" noChangeShapeType="1"/>
            </p:cNvSpPr>
            <p:nvPr/>
          </p:nvSpPr>
          <p:spPr bwMode="auto">
            <a:xfrm flipV="1">
              <a:off x="7566630" y="2908299"/>
              <a:ext cx="0" cy="197375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4" name="Line 45"/>
            <p:cNvSpPr>
              <a:spLocks noChangeAspect="1" noChangeShapeType="1"/>
            </p:cNvSpPr>
            <p:nvPr/>
          </p:nvSpPr>
          <p:spPr bwMode="auto">
            <a:xfrm rot="16200000" flipV="1">
              <a:off x="6996936" y="2325967"/>
              <a:ext cx="0" cy="1139388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oval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7112955" y="2383974"/>
            <a:ext cx="908050" cy="730967"/>
            <a:chOff x="7239955" y="2383974"/>
            <a:chExt cx="908050" cy="730967"/>
          </a:xfrm>
        </p:grpSpPr>
        <p:grpSp>
          <p:nvGrpSpPr>
            <p:cNvPr id="11" name="组合 10"/>
            <p:cNvGrpSpPr/>
            <p:nvPr/>
          </p:nvGrpSpPr>
          <p:grpSpPr>
            <a:xfrm>
              <a:off x="7685871" y="2385700"/>
              <a:ext cx="166966" cy="729241"/>
              <a:chOff x="7685871" y="2385700"/>
              <a:chExt cx="166966" cy="729241"/>
            </a:xfrm>
          </p:grpSpPr>
          <p:sp>
            <p:nvSpPr>
              <p:cNvPr id="173" name="Line 45"/>
              <p:cNvSpPr>
                <a:spLocks noChangeAspect="1" noChangeShapeType="1"/>
              </p:cNvSpPr>
              <p:nvPr/>
            </p:nvSpPr>
            <p:spPr bwMode="auto">
              <a:xfrm flipV="1">
                <a:off x="7766298" y="2385700"/>
                <a:ext cx="0" cy="390669"/>
              </a:xfrm>
              <a:prstGeom prst="line">
                <a:avLst/>
              </a:prstGeom>
              <a:noFill/>
              <a:ln w="19050" cap="sq">
                <a:solidFill>
                  <a:srgbClr val="D60093"/>
                </a:solidFill>
                <a:miter lim="800000"/>
                <a:headEnd type="none" w="sm" len="sm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78" name="Group 96">
                <a:extLst>
                  <a:ext uri="{FF2B5EF4-FFF2-40B4-BE49-F238E27FC236}">
                    <a16:creationId xmlns:a16="http://schemas.microsoft.com/office/drawing/2014/main" id="{758A5672-8B58-4E44-8FFF-7CA96FB254A9}"/>
                  </a:ext>
                </a:extLst>
              </p:cNvPr>
              <p:cNvGrpSpPr/>
              <p:nvPr/>
            </p:nvGrpSpPr>
            <p:grpSpPr>
              <a:xfrm rot="16200000" flipH="1">
                <a:off x="7663953" y="2815182"/>
                <a:ext cx="210802" cy="166966"/>
                <a:chOff x="1036660" y="5919690"/>
                <a:chExt cx="598167" cy="477271"/>
              </a:xfrm>
            </p:grpSpPr>
            <p:sp>
              <p:nvSpPr>
                <p:cNvPr id="181" name="Oval 99">
                  <a:extLst>
                    <a:ext uri="{FF2B5EF4-FFF2-40B4-BE49-F238E27FC236}">
                      <a16:creationId xmlns:a16="http://schemas.microsoft.com/office/drawing/2014/main" id="{357CE326-528C-423D-9C3D-CAD66B4B273E}"/>
                    </a:ext>
                  </a:extLst>
                </p:cNvPr>
                <p:cNvSpPr/>
                <p:nvPr/>
              </p:nvSpPr>
              <p:spPr>
                <a:xfrm>
                  <a:off x="1477168" y="6085074"/>
                  <a:ext cx="157659" cy="154256"/>
                </a:xfrm>
                <a:prstGeom prst="ellipse">
                  <a:avLst/>
                </a:prstGeom>
                <a:solidFill>
                  <a:srgbClr val="0099FF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2" name="Triangle 100">
                  <a:extLst>
                    <a:ext uri="{FF2B5EF4-FFF2-40B4-BE49-F238E27FC236}">
                      <a16:creationId xmlns:a16="http://schemas.microsoft.com/office/drawing/2014/main" id="{4D7779A4-3828-46BE-B391-6796D91DC86B}"/>
                    </a:ext>
                  </a:extLst>
                </p:cNvPr>
                <p:cNvSpPr/>
                <p:nvPr/>
              </p:nvSpPr>
              <p:spPr>
                <a:xfrm rot="5400000">
                  <a:off x="1003745" y="5952605"/>
                  <a:ext cx="477271" cy="411441"/>
                </a:xfrm>
                <a:prstGeom prst="triangle">
                  <a:avLst/>
                </a:prstGeom>
                <a:solidFill>
                  <a:srgbClr val="0099FF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83" name="Line 45"/>
              <p:cNvSpPr>
                <a:spLocks noChangeAspect="1" noChangeShapeType="1"/>
              </p:cNvSpPr>
              <p:nvPr/>
            </p:nvSpPr>
            <p:spPr bwMode="auto">
              <a:xfrm flipV="1">
                <a:off x="7770196" y="3004066"/>
                <a:ext cx="0" cy="110875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miter lim="800000"/>
                <a:headEnd type="none" w="sm" len="sm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01" name="Rectangle 14"/>
            <p:cNvSpPr>
              <a:spLocks noChangeAspect="1" noChangeArrowheads="1"/>
            </p:cNvSpPr>
            <p:nvPr/>
          </p:nvSpPr>
          <p:spPr bwMode="auto">
            <a:xfrm>
              <a:off x="7239955" y="2383974"/>
              <a:ext cx="908050" cy="45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dirty="0">
                  <a:solidFill>
                    <a:srgbClr val="D6009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zh-CN" baseline="-25000" dirty="0">
                  <a:solidFill>
                    <a:srgbClr val="D6009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en-US" altLang="zh-CN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0284570" y="2365590"/>
            <a:ext cx="908050" cy="758060"/>
            <a:chOff x="10411570" y="2365590"/>
            <a:chExt cx="908050" cy="758060"/>
          </a:xfrm>
        </p:grpSpPr>
        <p:grpSp>
          <p:nvGrpSpPr>
            <p:cNvPr id="195" name="组合 194"/>
            <p:cNvGrpSpPr/>
            <p:nvPr/>
          </p:nvGrpSpPr>
          <p:grpSpPr>
            <a:xfrm>
              <a:off x="10866440" y="2394409"/>
              <a:ext cx="166966" cy="729241"/>
              <a:chOff x="7685394" y="2385700"/>
              <a:chExt cx="166966" cy="729241"/>
            </a:xfrm>
          </p:grpSpPr>
          <p:sp>
            <p:nvSpPr>
              <p:cNvPr id="196" name="Line 45"/>
              <p:cNvSpPr>
                <a:spLocks noChangeAspect="1" noChangeShapeType="1"/>
              </p:cNvSpPr>
              <p:nvPr/>
            </p:nvSpPr>
            <p:spPr bwMode="auto">
              <a:xfrm flipV="1">
                <a:off x="7768203" y="2385700"/>
                <a:ext cx="0" cy="390669"/>
              </a:xfrm>
              <a:prstGeom prst="line">
                <a:avLst/>
              </a:prstGeom>
              <a:noFill/>
              <a:ln w="19050" cap="sq">
                <a:solidFill>
                  <a:srgbClr val="D60093"/>
                </a:solidFill>
                <a:miter lim="800000"/>
                <a:headEnd type="none" w="sm" len="sm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97" name="Group 96">
                <a:extLst>
                  <a:ext uri="{FF2B5EF4-FFF2-40B4-BE49-F238E27FC236}">
                    <a16:creationId xmlns:a16="http://schemas.microsoft.com/office/drawing/2014/main" id="{758A5672-8B58-4E44-8FFF-7CA96FB254A9}"/>
                  </a:ext>
                </a:extLst>
              </p:cNvPr>
              <p:cNvGrpSpPr/>
              <p:nvPr/>
            </p:nvGrpSpPr>
            <p:grpSpPr>
              <a:xfrm rot="16200000" flipH="1">
                <a:off x="7663476" y="2815182"/>
                <a:ext cx="210801" cy="166966"/>
                <a:chOff x="1036661" y="5918326"/>
                <a:chExt cx="598164" cy="477271"/>
              </a:xfrm>
            </p:grpSpPr>
            <p:sp>
              <p:nvSpPr>
                <p:cNvPr id="199" name="Oval 99">
                  <a:extLst>
                    <a:ext uri="{FF2B5EF4-FFF2-40B4-BE49-F238E27FC236}">
                      <a16:creationId xmlns:a16="http://schemas.microsoft.com/office/drawing/2014/main" id="{357CE326-528C-423D-9C3D-CAD66B4B273E}"/>
                    </a:ext>
                  </a:extLst>
                </p:cNvPr>
                <p:cNvSpPr/>
                <p:nvPr/>
              </p:nvSpPr>
              <p:spPr>
                <a:xfrm>
                  <a:off x="1477166" y="6081446"/>
                  <a:ext cx="157659" cy="154256"/>
                </a:xfrm>
                <a:prstGeom prst="ellipse">
                  <a:avLst/>
                </a:prstGeom>
                <a:solidFill>
                  <a:srgbClr val="0099FF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00" name="Triangle 100">
                  <a:extLst>
                    <a:ext uri="{FF2B5EF4-FFF2-40B4-BE49-F238E27FC236}">
                      <a16:creationId xmlns:a16="http://schemas.microsoft.com/office/drawing/2014/main" id="{4D7779A4-3828-46BE-B391-6796D91DC86B}"/>
                    </a:ext>
                  </a:extLst>
                </p:cNvPr>
                <p:cNvSpPr/>
                <p:nvPr/>
              </p:nvSpPr>
              <p:spPr>
                <a:xfrm rot="5400000">
                  <a:off x="1003745" y="5951242"/>
                  <a:ext cx="477271" cy="411439"/>
                </a:xfrm>
                <a:prstGeom prst="triangle">
                  <a:avLst/>
                </a:prstGeom>
                <a:solidFill>
                  <a:srgbClr val="0099FF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98" name="Line 45"/>
              <p:cNvSpPr>
                <a:spLocks noChangeAspect="1" noChangeShapeType="1"/>
              </p:cNvSpPr>
              <p:nvPr/>
            </p:nvSpPr>
            <p:spPr bwMode="auto">
              <a:xfrm flipV="1">
                <a:off x="7769402" y="3004066"/>
                <a:ext cx="0" cy="110875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miter lim="800000"/>
                <a:headEnd type="none" w="sm" len="sm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02" name="Rectangle 14"/>
            <p:cNvSpPr>
              <a:spLocks noChangeAspect="1" noChangeArrowheads="1"/>
            </p:cNvSpPr>
            <p:nvPr/>
          </p:nvSpPr>
          <p:spPr bwMode="auto">
            <a:xfrm>
              <a:off x="10411570" y="2365590"/>
              <a:ext cx="908050" cy="45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dirty="0">
                  <a:solidFill>
                    <a:srgbClr val="D6009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zh-CN" baseline="-25000" dirty="0">
                  <a:solidFill>
                    <a:srgbClr val="D6009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en-US" altLang="zh-CN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5073929" y="2327188"/>
            <a:ext cx="4118010" cy="468963"/>
            <a:chOff x="5200929" y="2327188"/>
            <a:chExt cx="4118010" cy="468963"/>
          </a:xfrm>
        </p:grpSpPr>
        <p:sp>
          <p:nvSpPr>
            <p:cNvPr id="184" name="Rectangle 14"/>
            <p:cNvSpPr>
              <a:spLocks noChangeAspect="1" noChangeArrowheads="1"/>
            </p:cNvSpPr>
            <p:nvPr/>
          </p:nvSpPr>
          <p:spPr bwMode="auto">
            <a:xfrm>
              <a:off x="5200929" y="2327188"/>
              <a:ext cx="908050" cy="45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b="1" dirty="0">
                  <a:solidFill>
                    <a:srgbClr val="D6009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zh-CN" b="1" baseline="-25000" dirty="0">
                  <a:solidFill>
                    <a:srgbClr val="D6009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11-0</a:t>
              </a:r>
              <a:endParaRPr lang="en-US" altLang="zh-CN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3" name="Rectangle 14"/>
            <p:cNvSpPr>
              <a:spLocks noChangeAspect="1" noChangeArrowheads="1"/>
            </p:cNvSpPr>
            <p:nvPr/>
          </p:nvSpPr>
          <p:spPr bwMode="auto">
            <a:xfrm>
              <a:off x="8410889" y="2345301"/>
              <a:ext cx="908050" cy="45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r"/>
              <a:r>
                <a:rPr lang="en-US" altLang="zh-CN" b="1" dirty="0">
                  <a:solidFill>
                    <a:srgbClr val="D6009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zh-CN" b="1" baseline="-25000" dirty="0">
                  <a:solidFill>
                    <a:srgbClr val="D6009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11-0</a:t>
              </a:r>
              <a:endParaRPr lang="en-US" altLang="zh-CN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8" name="组合 167"/>
          <p:cNvGrpSpPr/>
          <p:nvPr/>
        </p:nvGrpSpPr>
        <p:grpSpPr>
          <a:xfrm>
            <a:off x="2924398" y="3557440"/>
            <a:ext cx="1160869" cy="1486746"/>
            <a:chOff x="7569723" y="3328852"/>
            <a:chExt cx="1160869" cy="1486746"/>
          </a:xfrm>
        </p:grpSpPr>
        <p:sp>
          <p:nvSpPr>
            <p:cNvPr id="169" name="Rectangle 8"/>
            <p:cNvSpPr>
              <a:spLocks noChangeAspect="1" noChangeArrowheads="1"/>
            </p:cNvSpPr>
            <p:nvPr/>
          </p:nvSpPr>
          <p:spPr bwMode="auto">
            <a:xfrm>
              <a:off x="7596819" y="3359908"/>
              <a:ext cx="1102341" cy="131708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12700" tIns="12700" rIns="12700" bIns="12700"/>
            <a:lstStyle/>
            <a:p>
              <a:pPr algn="ctr">
                <a:defRPr/>
              </a:pPr>
              <a:endParaRPr lang="en-US" altLang="zh-CN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4" name="矩形 173"/>
            <p:cNvSpPr/>
            <p:nvPr/>
          </p:nvSpPr>
          <p:spPr>
            <a:xfrm>
              <a:off x="7569723" y="3328852"/>
              <a:ext cx="50366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5" name="矩形 174"/>
            <p:cNvSpPr/>
            <p:nvPr/>
          </p:nvSpPr>
          <p:spPr>
            <a:xfrm>
              <a:off x="7989076" y="4353933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altLang="zh-CN" sz="24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7" name="矩形 176"/>
            <p:cNvSpPr/>
            <p:nvPr/>
          </p:nvSpPr>
          <p:spPr>
            <a:xfrm>
              <a:off x="7949326" y="3328852"/>
              <a:ext cx="332143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9" name="矩形 178"/>
            <p:cNvSpPr/>
            <p:nvPr/>
          </p:nvSpPr>
          <p:spPr>
            <a:xfrm>
              <a:off x="8259877" y="3328852"/>
              <a:ext cx="434734" cy="461665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pPr algn="ctr">
                <a:defRPr/>
              </a:pPr>
              <a:r>
                <a:rPr lang="en-US" altLang="zh-CN" sz="2400" baseline="30000" dirty="0">
                  <a:solidFill>
                    <a:srgbClr val="00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CS</a:t>
              </a:r>
              <a:endParaRPr lang="en-US" altLang="zh-CN" sz="2400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0" name="矩形 179"/>
            <p:cNvSpPr/>
            <p:nvPr/>
          </p:nvSpPr>
          <p:spPr>
            <a:xfrm>
              <a:off x="7577138" y="3739362"/>
              <a:ext cx="115345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16K×8</a:t>
              </a:r>
            </a:p>
            <a:p>
              <a:pPr algn="ctr">
                <a:defRPr/>
              </a:pP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1</a:t>
              </a:r>
              <a:r>
                <a:rPr lang="zh-CN" altLang="en-US" sz="1600" dirty="0">
                  <a:solidFill>
                    <a:srgbClr val="003300"/>
                  </a:solidFill>
                  <a:latin typeface="Segoe UI Black" panose="020B0A02040204020203" pitchFamily="34" charset="0"/>
                  <a:cs typeface="Segoe UI Black" panose="020B0A02040204020203" pitchFamily="34" charset="0"/>
                </a:rPr>
                <a:t>片</a:t>
              </a:r>
              <a:r>
                <a:rPr lang="en-US" altLang="zh-CN" sz="1600" dirty="0">
                  <a:solidFill>
                    <a:srgbClr val="003300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Segoe UI Black" panose="020B0A02040204020203" pitchFamily="34" charset="0"/>
                </a:rPr>
                <a:t>ROM</a:t>
              </a:r>
            </a:p>
          </p:txBody>
        </p:sp>
      </p:grpSp>
      <p:sp>
        <p:nvSpPr>
          <p:cNvPr id="204" name="Line 39"/>
          <p:cNvSpPr>
            <a:spLocks noChangeAspect="1" noChangeShapeType="1"/>
          </p:cNvSpPr>
          <p:nvPr/>
        </p:nvSpPr>
        <p:spPr bwMode="auto">
          <a:xfrm>
            <a:off x="3488331" y="2406080"/>
            <a:ext cx="0" cy="1183800"/>
          </a:xfrm>
          <a:prstGeom prst="line">
            <a:avLst/>
          </a:prstGeom>
          <a:noFill/>
          <a:ln w="101600" cap="sq">
            <a:solidFill>
              <a:srgbClr val="D60093"/>
            </a:solidFill>
            <a:miter lim="800000"/>
            <a:headEnd type="none" w="sm" len="sm"/>
            <a:tailEnd type="triangle" w="sm" len="sm"/>
          </a:ln>
        </p:spPr>
        <p:txBody>
          <a:bodyPr/>
          <a:lstStyle/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3652647" y="1990110"/>
            <a:ext cx="1421282" cy="1594174"/>
            <a:chOff x="3779647" y="1990110"/>
            <a:chExt cx="1421282" cy="1594174"/>
          </a:xfrm>
        </p:grpSpPr>
        <p:sp>
          <p:nvSpPr>
            <p:cNvPr id="166" name="Rectangle 36"/>
            <p:cNvSpPr>
              <a:spLocks noChangeArrowheads="1"/>
            </p:cNvSpPr>
            <p:nvPr/>
          </p:nvSpPr>
          <p:spPr bwMode="auto">
            <a:xfrm>
              <a:off x="3779647" y="3084860"/>
              <a:ext cx="404122" cy="283966"/>
            </a:xfrm>
            <a:prstGeom prst="rect">
              <a:avLst/>
            </a:prstGeom>
            <a:solidFill>
              <a:srgbClr val="0099FF"/>
            </a:solidFill>
            <a:ln w="19050" cap="sq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none" anchor="ctr" anchorCtr="1"/>
            <a:lstStyle>
              <a:lvl1pPr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1pPr>
              <a:lvl2pPr marL="742950" indent="-28575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2pPr>
              <a:lvl3pPr marL="1143000" indent="-22860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3pPr>
              <a:lvl4pPr marL="1600200" indent="-228600">
                <a:lnSpc>
                  <a:spcPct val="12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4pPr>
              <a:lvl5pPr marL="2057400" indent="-228600">
                <a:lnSpc>
                  <a:spcPct val="120000"/>
                </a:lnSpc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5pPr>
              <a:lvl6pPr marL="25146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6pPr>
              <a:lvl7pPr marL="29718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7pPr>
              <a:lvl8pPr marL="34290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8pPr>
              <a:lvl9pPr marL="3886200" indent="-228600" eaLnBrk="0" fontAlgn="base" hangingPunct="0">
                <a:lnSpc>
                  <a:spcPct val="120000"/>
                </a:lnSpc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华文新魏" panose="02010800040101010101" pitchFamily="2" charset="-122"/>
                </a:defRPr>
              </a:lvl9pPr>
            </a:lstStyle>
            <a:p>
              <a:pPr algn="ctr">
                <a:buNone/>
              </a:pPr>
              <a:r>
                <a:rPr lang="en-US" altLang="zh-CN" sz="1800" dirty="0">
                  <a:solidFill>
                    <a:schemeClr val="bg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≥1</a:t>
              </a:r>
            </a:p>
          </p:txBody>
        </p:sp>
        <p:sp>
          <p:nvSpPr>
            <p:cNvPr id="211" name="Line 45"/>
            <p:cNvSpPr>
              <a:spLocks noChangeAspect="1" noChangeShapeType="1"/>
            </p:cNvSpPr>
            <p:nvPr/>
          </p:nvSpPr>
          <p:spPr bwMode="auto">
            <a:xfrm flipV="1">
              <a:off x="3974384" y="3386594"/>
              <a:ext cx="0" cy="19769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miter lim="800000"/>
              <a:headEnd type="none" w="sm" len="sm"/>
              <a:tailEnd type="none" w="med" len="med"/>
            </a:ln>
          </p:spPr>
          <p:txBody>
            <a:bodyPr/>
            <a:lstStyle/>
            <a:p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3874112" y="1990110"/>
              <a:ext cx="1326817" cy="1094750"/>
              <a:chOff x="3874112" y="1990110"/>
              <a:chExt cx="1326817" cy="1094750"/>
            </a:xfrm>
          </p:grpSpPr>
          <p:grpSp>
            <p:nvGrpSpPr>
              <p:cNvPr id="206" name="组合 205"/>
              <p:cNvGrpSpPr/>
              <p:nvPr/>
            </p:nvGrpSpPr>
            <p:grpSpPr>
              <a:xfrm>
                <a:off x="3874112" y="1990110"/>
                <a:ext cx="1326817" cy="1094750"/>
                <a:chOff x="3874112" y="1990110"/>
                <a:chExt cx="1326817" cy="1094750"/>
              </a:xfrm>
            </p:grpSpPr>
            <p:sp>
              <p:nvSpPr>
                <p:cNvPr id="207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200929" y="2008069"/>
                  <a:ext cx="0" cy="882418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miter lim="800000"/>
                  <a:headEnd type="none" w="sm" len="sm"/>
                  <a:tailEnd type="none" w="med" len="med"/>
                </a:ln>
              </p:spPr>
              <p:txBody>
                <a:bodyPr/>
                <a:lstStyle/>
                <a:p>
                  <a:endPara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08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3874112" y="1990110"/>
                  <a:ext cx="0" cy="1094750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miter lim="800000"/>
                  <a:headEnd type="none" w="sm" len="sm"/>
                  <a:tailEnd type="none" w="med" len="med"/>
                </a:ln>
              </p:spPr>
              <p:txBody>
                <a:bodyPr/>
                <a:lstStyle/>
                <a:p>
                  <a:endPara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0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4082200" y="2899375"/>
                  <a:ext cx="0" cy="185485"/>
                </a:xfrm>
                <a:prstGeom prst="line">
                  <a:avLst/>
                </a:prstGeom>
                <a:noFill/>
                <a:ln w="19050" cap="sq">
                  <a:solidFill>
                    <a:schemeClr val="tx1"/>
                  </a:solidFill>
                  <a:miter lim="800000"/>
                  <a:headEnd type="none" w="sm" len="sm"/>
                  <a:tailEnd type="none" w="med" len="med"/>
                </a:ln>
              </p:spPr>
              <p:txBody>
                <a:bodyPr/>
                <a:lstStyle/>
                <a:p>
                  <a:endPara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12" name="Line 45"/>
              <p:cNvSpPr>
                <a:spLocks noChangeAspect="1" noChangeShapeType="1"/>
              </p:cNvSpPr>
              <p:nvPr/>
            </p:nvSpPr>
            <p:spPr bwMode="auto">
              <a:xfrm rot="16200000" flipV="1">
                <a:off x="4641564" y="2331123"/>
                <a:ext cx="0" cy="1118729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miter lim="800000"/>
                <a:headEnd type="none" w="sm" len="sm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213" name="Rectangle 14"/>
          <p:cNvSpPr>
            <a:spLocks noChangeAspect="1" noChangeArrowheads="1"/>
          </p:cNvSpPr>
          <p:nvPr/>
        </p:nvSpPr>
        <p:spPr bwMode="auto">
          <a:xfrm>
            <a:off x="2416910" y="2378211"/>
            <a:ext cx="9080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algn="r"/>
            <a:r>
              <a:rPr lang="en-US" altLang="zh-CN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b="1" baseline="-25000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13-0</a:t>
            </a:r>
            <a:endParaRPr lang="en-US" altLang="zh-CN" b="1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089420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8E64720E-CD0F-6C43-46DD-9C2AB4E56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2450" y="3276600"/>
            <a:ext cx="10731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单元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8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1FA20DF-2476-C43C-5EDA-E4F117271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648200"/>
            <a:ext cx="1371600" cy="3810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地址译码器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8C01EDEE-92B1-075F-BC3A-6624C4258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029200"/>
            <a:ext cx="1371600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地址寄存器</a:t>
            </a:r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64A6D179-D414-B4AD-32B3-1783011C0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352800"/>
            <a:ext cx="1371600" cy="9144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存储器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0B268A8A-24CB-3BD8-38DA-76C53D789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514600"/>
            <a:ext cx="1371600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数据寄存器</a:t>
            </a:r>
          </a:p>
        </p:txBody>
      </p:sp>
      <p:sp>
        <p:nvSpPr>
          <p:cNvPr id="21511" name="Line 7">
            <a:extLst>
              <a:ext uri="{FF2B5EF4-FFF2-40B4-BE49-F238E27FC236}">
                <a16:creationId xmlns:a16="http://schemas.microsoft.com/office/drawing/2014/main" id="{734A6F54-FDD1-150A-C40F-4E10A185AB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971800"/>
            <a:ext cx="0" cy="381000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12" name="Line 8">
            <a:extLst>
              <a:ext uri="{FF2B5EF4-FFF2-40B4-BE49-F238E27FC236}">
                <a16:creationId xmlns:a16="http://schemas.microsoft.com/office/drawing/2014/main" id="{A3F28889-5D49-966D-8E14-DCBDF2CF82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4267200"/>
            <a:ext cx="0" cy="381000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13" name="Rectangle 9">
            <a:extLst>
              <a:ext uri="{FF2B5EF4-FFF2-40B4-BE49-F238E27FC236}">
                <a16:creationId xmlns:a16="http://schemas.microsoft.com/office/drawing/2014/main" id="{E43C29F3-B5E5-855F-F985-31C832D90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648200"/>
            <a:ext cx="1371600" cy="3810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地址译码器</a:t>
            </a:r>
          </a:p>
        </p:txBody>
      </p:sp>
      <p:sp>
        <p:nvSpPr>
          <p:cNvPr id="21514" name="Rectangle 10">
            <a:extLst>
              <a:ext uri="{FF2B5EF4-FFF2-40B4-BE49-F238E27FC236}">
                <a16:creationId xmlns:a16="http://schemas.microsoft.com/office/drawing/2014/main" id="{97C44EBA-CDCD-EC3C-A680-A2400EA8B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5029200"/>
            <a:ext cx="1371600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地址寄存器</a:t>
            </a:r>
          </a:p>
        </p:txBody>
      </p:sp>
      <p:sp>
        <p:nvSpPr>
          <p:cNvPr id="21515" name="Rectangle 11">
            <a:extLst>
              <a:ext uri="{FF2B5EF4-FFF2-40B4-BE49-F238E27FC236}">
                <a16:creationId xmlns:a16="http://schemas.microsoft.com/office/drawing/2014/main" id="{CD51EE9E-5220-570F-DE51-0ACEF05B1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352800"/>
            <a:ext cx="1371600" cy="9144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存储器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</a:p>
        </p:txBody>
      </p:sp>
      <p:sp>
        <p:nvSpPr>
          <p:cNvPr id="21516" name="Rectangle 12">
            <a:extLst>
              <a:ext uri="{FF2B5EF4-FFF2-40B4-BE49-F238E27FC236}">
                <a16:creationId xmlns:a16="http://schemas.microsoft.com/office/drawing/2014/main" id="{0FB4D5D8-15F3-9F77-709B-1E7342DEB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514600"/>
            <a:ext cx="1371600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数据寄存器</a:t>
            </a:r>
          </a:p>
        </p:txBody>
      </p:sp>
      <p:sp>
        <p:nvSpPr>
          <p:cNvPr id="21517" name="Line 13">
            <a:extLst>
              <a:ext uri="{FF2B5EF4-FFF2-40B4-BE49-F238E27FC236}">
                <a16:creationId xmlns:a16="http://schemas.microsoft.com/office/drawing/2014/main" id="{6975A693-ED0B-72A2-8551-F0AE5E580F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971800"/>
            <a:ext cx="0" cy="381000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18" name="Line 14">
            <a:extLst>
              <a:ext uri="{FF2B5EF4-FFF2-40B4-BE49-F238E27FC236}">
                <a16:creationId xmlns:a16="http://schemas.microsoft.com/office/drawing/2014/main" id="{03AC0EFE-AB89-FCEB-91A5-96D879314D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4267200"/>
            <a:ext cx="0" cy="381000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19" name="Rectangle 15">
            <a:extLst>
              <a:ext uri="{FF2B5EF4-FFF2-40B4-BE49-F238E27FC236}">
                <a16:creationId xmlns:a16="http://schemas.microsoft.com/office/drawing/2014/main" id="{D5F312F5-3835-A44A-B9AE-ACAE17C46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4648200"/>
            <a:ext cx="1371600" cy="3810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地址译码器</a:t>
            </a:r>
          </a:p>
        </p:txBody>
      </p:sp>
      <p:sp>
        <p:nvSpPr>
          <p:cNvPr id="21520" name="Rectangle 16">
            <a:extLst>
              <a:ext uri="{FF2B5EF4-FFF2-40B4-BE49-F238E27FC236}">
                <a16:creationId xmlns:a16="http://schemas.microsoft.com/office/drawing/2014/main" id="{5ED0506C-DE23-4847-F250-50081E46A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5029200"/>
            <a:ext cx="1371600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地址寄存器</a:t>
            </a:r>
          </a:p>
        </p:txBody>
      </p:sp>
      <p:sp>
        <p:nvSpPr>
          <p:cNvPr id="21521" name="Rectangle 17">
            <a:extLst>
              <a:ext uri="{FF2B5EF4-FFF2-40B4-BE49-F238E27FC236}">
                <a16:creationId xmlns:a16="http://schemas.microsoft.com/office/drawing/2014/main" id="{96798B2A-D4D7-E4A3-3EBD-B483E8838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3352800"/>
            <a:ext cx="1371600" cy="9144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存储器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</a:t>
            </a:r>
          </a:p>
        </p:txBody>
      </p:sp>
      <p:sp>
        <p:nvSpPr>
          <p:cNvPr id="21522" name="Rectangle 18">
            <a:extLst>
              <a:ext uri="{FF2B5EF4-FFF2-40B4-BE49-F238E27FC236}">
                <a16:creationId xmlns:a16="http://schemas.microsoft.com/office/drawing/2014/main" id="{BC924608-562C-E1DE-6538-154D2B99D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2514600"/>
            <a:ext cx="1371600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数据寄存器</a:t>
            </a:r>
          </a:p>
        </p:txBody>
      </p:sp>
      <p:sp>
        <p:nvSpPr>
          <p:cNvPr id="21523" name="Line 19">
            <a:extLst>
              <a:ext uri="{FF2B5EF4-FFF2-40B4-BE49-F238E27FC236}">
                <a16:creationId xmlns:a16="http://schemas.microsoft.com/office/drawing/2014/main" id="{49A709D7-F7F3-AD60-F723-0A3160B8406B}"/>
              </a:ext>
            </a:extLst>
          </p:cNvPr>
          <p:cNvSpPr>
            <a:spLocks noChangeShapeType="1"/>
          </p:cNvSpPr>
          <p:nvPr/>
        </p:nvSpPr>
        <p:spPr bwMode="auto">
          <a:xfrm>
            <a:off x="9525000" y="2971800"/>
            <a:ext cx="0" cy="381000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24" name="Line 20">
            <a:extLst>
              <a:ext uri="{FF2B5EF4-FFF2-40B4-BE49-F238E27FC236}">
                <a16:creationId xmlns:a16="http://schemas.microsoft.com/office/drawing/2014/main" id="{EA5B50A6-6EBA-5E77-9972-F163D3D9B930}"/>
              </a:ext>
            </a:extLst>
          </p:cNvPr>
          <p:cNvSpPr>
            <a:spLocks noChangeShapeType="1"/>
          </p:cNvSpPr>
          <p:nvPr/>
        </p:nvSpPr>
        <p:spPr bwMode="auto">
          <a:xfrm>
            <a:off x="9525000" y="4267200"/>
            <a:ext cx="0" cy="381000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25" name="Rectangle 21">
            <a:extLst>
              <a:ext uri="{FF2B5EF4-FFF2-40B4-BE49-F238E27FC236}">
                <a16:creationId xmlns:a16="http://schemas.microsoft.com/office/drawing/2014/main" id="{1C29C1A7-8D1D-7D35-E1D2-DF96A66E7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324600"/>
            <a:ext cx="1676400" cy="381000"/>
          </a:xfrm>
          <a:prstGeom prst="rect">
            <a:avLst/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存储体号</a:t>
            </a:r>
          </a:p>
        </p:txBody>
      </p:sp>
      <p:sp>
        <p:nvSpPr>
          <p:cNvPr id="21526" name="Rectangle 22">
            <a:extLst>
              <a:ext uri="{FF2B5EF4-FFF2-40B4-BE49-F238E27FC236}">
                <a16:creationId xmlns:a16="http://schemas.microsoft.com/office/drawing/2014/main" id="{17461DAB-7CB3-2C8D-6BD8-7F7C3E749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6324600"/>
            <a:ext cx="1752600" cy="381000"/>
          </a:xfrm>
          <a:prstGeom prst="rect">
            <a:avLst/>
          </a:prstGeom>
          <a:solidFill>
            <a:srgbClr val="33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体内地址</a:t>
            </a:r>
          </a:p>
        </p:txBody>
      </p:sp>
      <p:sp>
        <p:nvSpPr>
          <p:cNvPr id="21527" name="Line 23">
            <a:extLst>
              <a:ext uri="{FF2B5EF4-FFF2-40B4-BE49-F238E27FC236}">
                <a16:creationId xmlns:a16="http://schemas.microsoft.com/office/drawing/2014/main" id="{C1A77371-BC3C-B165-4B9A-2F83D09B91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3962400"/>
            <a:ext cx="152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28" name="Line 24">
            <a:extLst>
              <a:ext uri="{FF2B5EF4-FFF2-40B4-BE49-F238E27FC236}">
                <a16:creationId xmlns:a16="http://schemas.microsoft.com/office/drawing/2014/main" id="{F2FCE8A5-80D6-8B93-350B-565BBD243E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962400"/>
            <a:ext cx="0" cy="2057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29" name="Line 25">
            <a:extLst>
              <a:ext uri="{FF2B5EF4-FFF2-40B4-BE49-F238E27FC236}">
                <a16:creationId xmlns:a16="http://schemas.microsoft.com/office/drawing/2014/main" id="{F2D20A05-B837-DEDB-0FAC-515B31C7D8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6019800"/>
            <a:ext cx="6248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30" name="Line 26">
            <a:extLst>
              <a:ext uri="{FF2B5EF4-FFF2-40B4-BE49-F238E27FC236}">
                <a16:creationId xmlns:a16="http://schemas.microsoft.com/office/drawing/2014/main" id="{41021980-8B7A-492F-A8DE-FA5D2C89B5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3962400"/>
            <a:ext cx="152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31" name="Line 27">
            <a:extLst>
              <a:ext uri="{FF2B5EF4-FFF2-40B4-BE49-F238E27FC236}">
                <a16:creationId xmlns:a16="http://schemas.microsoft.com/office/drawing/2014/main" id="{93B9D5B8-DBDF-D45C-5577-A3B0E2F4EE2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3962400"/>
            <a:ext cx="0" cy="2057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32" name="Line 28">
            <a:extLst>
              <a:ext uri="{FF2B5EF4-FFF2-40B4-BE49-F238E27FC236}">
                <a16:creationId xmlns:a16="http://schemas.microsoft.com/office/drawing/2014/main" id="{525C811C-75F4-AD84-4679-49009DD1A4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210800" y="3962400"/>
            <a:ext cx="152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33" name="Line 29">
            <a:extLst>
              <a:ext uri="{FF2B5EF4-FFF2-40B4-BE49-F238E27FC236}">
                <a16:creationId xmlns:a16="http://schemas.microsoft.com/office/drawing/2014/main" id="{4C4C6D31-BFDF-C450-4591-AAE40D73E6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63200" y="3962400"/>
            <a:ext cx="0" cy="2057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34" name="Line 30">
            <a:extLst>
              <a:ext uri="{FF2B5EF4-FFF2-40B4-BE49-F238E27FC236}">
                <a16:creationId xmlns:a16="http://schemas.microsoft.com/office/drawing/2014/main" id="{D306102C-CD8D-BDB5-21ED-2471189779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8800" y="6019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35" name="Line 31">
            <a:extLst>
              <a:ext uri="{FF2B5EF4-FFF2-40B4-BE49-F238E27FC236}">
                <a16:creationId xmlns:a16="http://schemas.microsoft.com/office/drawing/2014/main" id="{79CB1AE4-4E48-08AE-7AE8-D80CA2939B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54864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36" name="Line 32">
            <a:extLst>
              <a:ext uri="{FF2B5EF4-FFF2-40B4-BE49-F238E27FC236}">
                <a16:creationId xmlns:a16="http://schemas.microsoft.com/office/drawing/2014/main" id="{92E29B01-9301-4F7B-3437-7CE262432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5791200"/>
            <a:ext cx="6248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37" name="Line 33">
            <a:extLst>
              <a:ext uri="{FF2B5EF4-FFF2-40B4-BE49-F238E27FC236}">
                <a16:creationId xmlns:a16="http://schemas.microsoft.com/office/drawing/2014/main" id="{72D2BDA1-3B71-ED5E-2D4E-FBBFEFED93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54864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38" name="Line 34">
            <a:extLst>
              <a:ext uri="{FF2B5EF4-FFF2-40B4-BE49-F238E27FC236}">
                <a16:creationId xmlns:a16="http://schemas.microsoft.com/office/drawing/2014/main" id="{76717D3A-5307-55CD-E305-73EE217921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25000" y="54864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39" name="Line 35">
            <a:extLst>
              <a:ext uri="{FF2B5EF4-FFF2-40B4-BE49-F238E27FC236}">
                <a16:creationId xmlns:a16="http://schemas.microsoft.com/office/drawing/2014/main" id="{BD4925BD-96D0-B783-7F39-4A31C36531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0400" y="5791200"/>
            <a:ext cx="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40" name="Text Box 36">
            <a:extLst>
              <a:ext uri="{FF2B5EF4-FFF2-40B4-BE49-F238E27FC236}">
                <a16:creationId xmlns:a16="http://schemas.microsoft.com/office/drawing/2014/main" id="{28212F1B-5030-5A54-C189-BEA5AF604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143001"/>
            <a:ext cx="8001000" cy="650875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多体：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多个体，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每个体有独立的地址寄存器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\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地址译码器和数据寄存器。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交叉：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每一个体内的单元地址不连续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。（各体交叉</a:t>
            </a:r>
            <a:r>
              <a:rPr lang="zh-CN" altLang="en-US" dirty="0">
                <a:solidFill>
                  <a:srgbClr val="0000FF"/>
                </a:solidFill>
              </a:rPr>
              <a:t>编址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41" name="Text Box 37">
            <a:extLst>
              <a:ext uri="{FF2B5EF4-FFF2-40B4-BE49-F238E27FC236}">
                <a16:creationId xmlns:a16="http://schemas.microsoft.com/office/drawing/2014/main" id="{9A44BCF4-BE76-D5DA-B79D-4EAAC8CA9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276600"/>
            <a:ext cx="3111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</a:p>
        </p:txBody>
      </p:sp>
      <p:sp>
        <p:nvSpPr>
          <p:cNvPr id="21542" name="Text Box 38">
            <a:extLst>
              <a:ext uri="{FF2B5EF4-FFF2-40B4-BE49-F238E27FC236}">
                <a16:creationId xmlns:a16="http://schemas.microsoft.com/office/drawing/2014/main" id="{49E33591-F0BD-ACD1-6B7A-71DC4FA41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3290889"/>
            <a:ext cx="4381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</a:t>
            </a:r>
          </a:p>
        </p:txBody>
      </p:sp>
      <p:sp>
        <p:nvSpPr>
          <p:cNvPr id="21543" name="Rectangle 39">
            <a:extLst>
              <a:ext uri="{FF2B5EF4-FFF2-40B4-BE49-F238E27FC236}">
                <a16:creationId xmlns:a16="http://schemas.microsoft.com/office/drawing/2014/main" id="{29B3B049-A2BA-C191-3EA7-3307DC3F5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75" y="240507"/>
            <a:ext cx="579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多体交叉存储器</a:t>
            </a:r>
          </a:p>
        </p:txBody>
      </p:sp>
      <p:sp>
        <p:nvSpPr>
          <p:cNvPr id="21544" name="Rectangle 40">
            <a:extLst>
              <a:ext uri="{FF2B5EF4-FFF2-40B4-BE49-F238E27FC236}">
                <a16:creationId xmlns:a16="http://schemas.microsoft.com/office/drawing/2014/main" id="{14F6948B-E78D-A851-A4C4-CC83E2DFA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905000"/>
            <a:ext cx="8001000" cy="376238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目的：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提高单位时间内取字的速率。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(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CPU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对存储体一对多。举例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: 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发牌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)</a:t>
            </a:r>
          </a:p>
        </p:txBody>
      </p:sp>
      <p:sp>
        <p:nvSpPr>
          <p:cNvPr id="21545" name="Rectangle 41">
            <a:extLst>
              <a:ext uri="{FF2B5EF4-FFF2-40B4-BE49-F238E27FC236}">
                <a16:creationId xmlns:a16="http://schemas.microsoft.com/office/drawing/2014/main" id="{0DA06922-C977-82BF-B205-6E56184DE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648200"/>
            <a:ext cx="1371600" cy="381000"/>
          </a:xfrm>
          <a:prstGeom prst="rect">
            <a:avLst/>
          </a:prstGeom>
          <a:solidFill>
            <a:srgbClr val="3333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地址译码器</a:t>
            </a:r>
          </a:p>
        </p:txBody>
      </p:sp>
      <p:sp>
        <p:nvSpPr>
          <p:cNvPr id="21546" name="Rectangle 42">
            <a:extLst>
              <a:ext uri="{FF2B5EF4-FFF2-40B4-BE49-F238E27FC236}">
                <a16:creationId xmlns:a16="http://schemas.microsoft.com/office/drawing/2014/main" id="{D0EA78A8-EB08-1D2C-5694-D7764D7DF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029200"/>
            <a:ext cx="1371600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地址寄存器</a:t>
            </a:r>
          </a:p>
        </p:txBody>
      </p:sp>
      <p:sp>
        <p:nvSpPr>
          <p:cNvPr id="21547" name="Rectangle 43">
            <a:extLst>
              <a:ext uri="{FF2B5EF4-FFF2-40B4-BE49-F238E27FC236}">
                <a16:creationId xmlns:a16="http://schemas.microsoft.com/office/drawing/2014/main" id="{1A92FAC8-6FB2-1553-5593-BF4CBF9C8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352800"/>
            <a:ext cx="1371600" cy="9144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存储器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</a:p>
        </p:txBody>
      </p:sp>
      <p:sp>
        <p:nvSpPr>
          <p:cNvPr id="21548" name="Rectangle 44">
            <a:extLst>
              <a:ext uri="{FF2B5EF4-FFF2-40B4-BE49-F238E27FC236}">
                <a16:creationId xmlns:a16="http://schemas.microsoft.com/office/drawing/2014/main" id="{6E32548E-F2A5-F851-C01B-9F43553E6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514600"/>
            <a:ext cx="1371600" cy="457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数据寄存器</a:t>
            </a:r>
          </a:p>
        </p:txBody>
      </p:sp>
      <p:sp>
        <p:nvSpPr>
          <p:cNvPr id="21549" name="Line 45">
            <a:extLst>
              <a:ext uri="{FF2B5EF4-FFF2-40B4-BE49-F238E27FC236}">
                <a16:creationId xmlns:a16="http://schemas.microsoft.com/office/drawing/2014/main" id="{037B899B-921C-0574-A527-F4420C43C28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971800"/>
            <a:ext cx="0" cy="381000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50" name="Line 46">
            <a:extLst>
              <a:ext uri="{FF2B5EF4-FFF2-40B4-BE49-F238E27FC236}">
                <a16:creationId xmlns:a16="http://schemas.microsoft.com/office/drawing/2014/main" id="{79908842-BF8C-E867-F022-10AAC180788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4267200"/>
            <a:ext cx="0" cy="381000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51" name="Line 47">
            <a:extLst>
              <a:ext uri="{FF2B5EF4-FFF2-40B4-BE49-F238E27FC236}">
                <a16:creationId xmlns:a16="http://schemas.microsoft.com/office/drawing/2014/main" id="{5A087EC0-0C6D-A3A1-BC8E-CC88B66D7B00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3962400"/>
            <a:ext cx="0" cy="2057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52" name="Line 48">
            <a:extLst>
              <a:ext uri="{FF2B5EF4-FFF2-40B4-BE49-F238E27FC236}">
                <a16:creationId xmlns:a16="http://schemas.microsoft.com/office/drawing/2014/main" id="{18E04E77-5268-45A3-D0EB-8E919336BD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0" y="54864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1553" name="Text Box 49">
            <a:extLst>
              <a:ext uri="{FF2B5EF4-FFF2-40B4-BE49-F238E27FC236}">
                <a16:creationId xmlns:a16="http://schemas.microsoft.com/office/drawing/2014/main" id="{5E1F3091-58E0-7533-33E4-04A3F10C3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3800" y="3276600"/>
            <a:ext cx="4381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6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</a:t>
            </a:r>
          </a:p>
        </p:txBody>
      </p:sp>
      <p:sp>
        <p:nvSpPr>
          <p:cNvPr id="21554" name="Line 50">
            <a:extLst>
              <a:ext uri="{FF2B5EF4-FFF2-40B4-BE49-F238E27FC236}">
                <a16:creationId xmlns:a16="http://schemas.microsoft.com/office/drawing/2014/main" id="{A88F1BC2-8833-C3F8-8A5D-B543F8A871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77200" y="3962400"/>
            <a:ext cx="152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5" name="Rectangle 8"/>
          <p:cNvSpPr>
            <a:spLocks noGrp="1" noChangeArrowheads="1"/>
          </p:cNvSpPr>
          <p:nvPr>
            <p:ph type="title"/>
          </p:nvPr>
        </p:nvSpPr>
        <p:spPr>
          <a:xfrm>
            <a:off x="112905" y="-101678"/>
            <a:ext cx="10515600" cy="1325563"/>
          </a:xfrm>
        </p:spPr>
        <p:txBody>
          <a:bodyPr/>
          <a:lstStyle/>
          <a:p>
            <a:pPr eaLnBrk="1" hangingPunct="1"/>
            <a:r>
              <a:rPr lang="zh-CN" altLang="en-US" dirty="0"/>
              <a:t>交叉编址</a:t>
            </a:r>
            <a:r>
              <a:rPr lang="en-US" altLang="zh-CN" dirty="0">
                <a:solidFill>
                  <a:srgbClr val="FF0000"/>
                </a:solidFill>
              </a:rPr>
              <a:t>VS</a:t>
            </a:r>
            <a:r>
              <a:rPr lang="zh-CN" altLang="en-US" dirty="0"/>
              <a:t>顺序编址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7001863" y="1170792"/>
            <a:ext cx="4278514" cy="5114756"/>
            <a:chOff x="1131564" y="1423502"/>
            <a:chExt cx="4278514" cy="5114756"/>
          </a:xfrm>
        </p:grpSpPr>
        <p:sp>
          <p:nvSpPr>
            <p:cNvPr id="140" name="Rectangle 2"/>
            <p:cNvSpPr>
              <a:spLocks noChangeArrowheads="1"/>
            </p:cNvSpPr>
            <p:nvPr/>
          </p:nvSpPr>
          <p:spPr bwMode="auto">
            <a:xfrm>
              <a:off x="1131564" y="1423502"/>
              <a:ext cx="4278514" cy="436408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 sz="2000">
                <a:latin typeface="+mn-ea"/>
              </a:endParaRPr>
            </a:p>
          </p:txBody>
        </p:sp>
        <p:sp>
          <p:nvSpPr>
            <p:cNvPr id="141" name="Line 3"/>
            <p:cNvSpPr>
              <a:spLocks noChangeShapeType="1"/>
            </p:cNvSpPr>
            <p:nvPr/>
          </p:nvSpPr>
          <p:spPr bwMode="auto">
            <a:xfrm>
              <a:off x="1858911" y="4760743"/>
              <a:ext cx="0" cy="5989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 sz="2000">
                <a:latin typeface="+mn-ea"/>
              </a:endParaRPr>
            </a:p>
          </p:txBody>
        </p:sp>
        <p:sp>
          <p:nvSpPr>
            <p:cNvPr id="142" name="Line 4"/>
            <p:cNvSpPr>
              <a:spLocks noChangeShapeType="1"/>
            </p:cNvSpPr>
            <p:nvPr/>
          </p:nvSpPr>
          <p:spPr bwMode="auto">
            <a:xfrm>
              <a:off x="2800184" y="4760743"/>
              <a:ext cx="0" cy="5989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 sz="2000">
                <a:latin typeface="+mn-ea"/>
              </a:endParaRPr>
            </a:p>
          </p:txBody>
        </p:sp>
        <p:sp>
          <p:nvSpPr>
            <p:cNvPr id="143" name="Line 5"/>
            <p:cNvSpPr>
              <a:spLocks noChangeShapeType="1"/>
            </p:cNvSpPr>
            <p:nvPr/>
          </p:nvSpPr>
          <p:spPr bwMode="auto">
            <a:xfrm>
              <a:off x="3741458" y="4760743"/>
              <a:ext cx="0" cy="5989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 sz="2000">
                <a:latin typeface="+mn-ea"/>
              </a:endParaRPr>
            </a:p>
          </p:txBody>
        </p:sp>
        <p:sp>
          <p:nvSpPr>
            <p:cNvPr id="144" name="Line 6"/>
            <p:cNvSpPr>
              <a:spLocks noChangeShapeType="1"/>
            </p:cNvSpPr>
            <p:nvPr/>
          </p:nvSpPr>
          <p:spPr bwMode="auto">
            <a:xfrm>
              <a:off x="4682731" y="4760743"/>
              <a:ext cx="0" cy="5989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 sz="2000">
                <a:latin typeface="+mn-ea"/>
              </a:endParaRPr>
            </a:p>
          </p:txBody>
        </p:sp>
        <p:grpSp>
          <p:nvGrpSpPr>
            <p:cNvPr id="145" name="Group 10"/>
            <p:cNvGrpSpPr>
              <a:grpSpLocks/>
            </p:cNvGrpSpPr>
            <p:nvPr/>
          </p:nvGrpSpPr>
          <p:grpSpPr bwMode="auto">
            <a:xfrm>
              <a:off x="1559415" y="2535916"/>
              <a:ext cx="3422811" cy="2224827"/>
              <a:chOff x="1440" y="2304"/>
              <a:chExt cx="1920" cy="1152"/>
            </a:xfrm>
          </p:grpSpPr>
          <p:sp>
            <p:nvSpPr>
              <p:cNvPr id="146" name="Rectangle 11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0</a:t>
                </a:r>
              </a:p>
            </p:txBody>
          </p:sp>
          <p:sp>
            <p:nvSpPr>
              <p:cNvPr id="147" name="Rectangle 12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148" name="Rectangle 13"/>
              <p:cNvSpPr>
                <a:spLocks noChangeArrowheads="1"/>
              </p:cNvSpPr>
              <p:nvPr/>
            </p:nvSpPr>
            <p:spPr bwMode="auto">
              <a:xfrm>
                <a:off x="1440" y="259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149" name="Rectangle 14"/>
              <p:cNvSpPr>
                <a:spLocks noChangeArrowheads="1"/>
              </p:cNvSpPr>
              <p:nvPr/>
            </p:nvSpPr>
            <p:spPr bwMode="auto">
              <a:xfrm>
                <a:off x="1440" y="2736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150" name="Rectangle 15"/>
              <p:cNvSpPr>
                <a:spLocks noChangeArrowheads="1"/>
              </p:cNvSpPr>
              <p:nvPr/>
            </p:nvSpPr>
            <p:spPr bwMode="auto">
              <a:xfrm>
                <a:off x="1440" y="2880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151" name="Rectangle 16"/>
              <p:cNvSpPr>
                <a:spLocks noChangeArrowheads="1"/>
              </p:cNvSpPr>
              <p:nvPr/>
            </p:nvSpPr>
            <p:spPr bwMode="auto">
              <a:xfrm>
                <a:off x="1440" y="302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152" name="Rectangle 17"/>
              <p:cNvSpPr>
                <a:spLocks noChangeArrowheads="1"/>
              </p:cNvSpPr>
              <p:nvPr/>
            </p:nvSpPr>
            <p:spPr bwMode="auto">
              <a:xfrm>
                <a:off x="1440" y="316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6</a:t>
                </a:r>
              </a:p>
            </p:txBody>
          </p:sp>
          <p:sp>
            <p:nvSpPr>
              <p:cNvPr id="153" name="Rectangle 18"/>
              <p:cNvSpPr>
                <a:spLocks noChangeArrowheads="1"/>
              </p:cNvSpPr>
              <p:nvPr/>
            </p:nvSpPr>
            <p:spPr bwMode="auto">
              <a:xfrm>
                <a:off x="1440" y="331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7</a:t>
                </a:r>
              </a:p>
            </p:txBody>
          </p:sp>
          <p:sp>
            <p:nvSpPr>
              <p:cNvPr id="154" name="Rectangle 19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</a:t>
                </a:r>
              </a:p>
            </p:txBody>
          </p:sp>
          <p:sp>
            <p:nvSpPr>
              <p:cNvPr id="155" name="Rectangle 20"/>
              <p:cNvSpPr>
                <a:spLocks noChangeArrowheads="1"/>
              </p:cNvSpPr>
              <p:nvPr/>
            </p:nvSpPr>
            <p:spPr bwMode="auto">
              <a:xfrm>
                <a:off x="1440" y="259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 dirty="0">
                    <a:solidFill>
                      <a:srgbClr val="0066FF"/>
                    </a:solidFill>
                    <a:latin typeface="+mn-ea"/>
                  </a:rPr>
                  <a:t>2</a:t>
                </a:r>
              </a:p>
            </p:txBody>
          </p:sp>
          <p:sp>
            <p:nvSpPr>
              <p:cNvPr id="156" name="Rectangle 21"/>
              <p:cNvSpPr>
                <a:spLocks noChangeArrowheads="1"/>
              </p:cNvSpPr>
              <p:nvPr/>
            </p:nvSpPr>
            <p:spPr bwMode="auto">
              <a:xfrm>
                <a:off x="1440" y="2736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3</a:t>
                </a:r>
              </a:p>
            </p:txBody>
          </p:sp>
          <p:sp>
            <p:nvSpPr>
              <p:cNvPr id="157" name="Rectangle 22"/>
              <p:cNvSpPr>
                <a:spLocks noChangeArrowheads="1"/>
              </p:cNvSpPr>
              <p:nvPr/>
            </p:nvSpPr>
            <p:spPr bwMode="auto">
              <a:xfrm>
                <a:off x="1440" y="2880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4</a:t>
                </a:r>
              </a:p>
            </p:txBody>
          </p:sp>
          <p:sp>
            <p:nvSpPr>
              <p:cNvPr id="158" name="Rectangle 23"/>
              <p:cNvSpPr>
                <a:spLocks noChangeArrowheads="1"/>
              </p:cNvSpPr>
              <p:nvPr/>
            </p:nvSpPr>
            <p:spPr bwMode="auto">
              <a:xfrm>
                <a:off x="1440" y="302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5</a:t>
                </a:r>
              </a:p>
            </p:txBody>
          </p:sp>
          <p:sp>
            <p:nvSpPr>
              <p:cNvPr id="159" name="Rectangle 24"/>
              <p:cNvSpPr>
                <a:spLocks noChangeArrowheads="1"/>
              </p:cNvSpPr>
              <p:nvPr/>
            </p:nvSpPr>
            <p:spPr bwMode="auto">
              <a:xfrm>
                <a:off x="1968" y="230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8</a:t>
                </a:r>
              </a:p>
            </p:txBody>
          </p:sp>
          <p:sp>
            <p:nvSpPr>
              <p:cNvPr id="160" name="Rectangle 25"/>
              <p:cNvSpPr>
                <a:spLocks noChangeArrowheads="1"/>
              </p:cNvSpPr>
              <p:nvPr/>
            </p:nvSpPr>
            <p:spPr bwMode="auto">
              <a:xfrm>
                <a:off x="1968" y="244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161" name="Rectangle 26"/>
              <p:cNvSpPr>
                <a:spLocks noChangeArrowheads="1"/>
              </p:cNvSpPr>
              <p:nvPr/>
            </p:nvSpPr>
            <p:spPr bwMode="auto">
              <a:xfrm>
                <a:off x="1968" y="259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162" name="Rectangle 27"/>
              <p:cNvSpPr>
                <a:spLocks noChangeArrowheads="1"/>
              </p:cNvSpPr>
              <p:nvPr/>
            </p:nvSpPr>
            <p:spPr bwMode="auto">
              <a:xfrm>
                <a:off x="1968" y="2736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163" name="Rectangle 28"/>
              <p:cNvSpPr>
                <a:spLocks noChangeArrowheads="1"/>
              </p:cNvSpPr>
              <p:nvPr/>
            </p:nvSpPr>
            <p:spPr bwMode="auto">
              <a:xfrm>
                <a:off x="1968" y="2880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164" name="Rectangle 29"/>
              <p:cNvSpPr>
                <a:spLocks noChangeArrowheads="1"/>
              </p:cNvSpPr>
              <p:nvPr/>
            </p:nvSpPr>
            <p:spPr bwMode="auto">
              <a:xfrm>
                <a:off x="1968" y="302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165" name="Rectangle 30"/>
              <p:cNvSpPr>
                <a:spLocks noChangeArrowheads="1"/>
              </p:cNvSpPr>
              <p:nvPr/>
            </p:nvSpPr>
            <p:spPr bwMode="auto">
              <a:xfrm>
                <a:off x="1968" y="316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14</a:t>
                </a:r>
              </a:p>
            </p:txBody>
          </p:sp>
          <p:sp>
            <p:nvSpPr>
              <p:cNvPr id="166" name="Rectangle 31"/>
              <p:cNvSpPr>
                <a:spLocks noChangeArrowheads="1"/>
              </p:cNvSpPr>
              <p:nvPr/>
            </p:nvSpPr>
            <p:spPr bwMode="auto">
              <a:xfrm>
                <a:off x="1968" y="331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15</a:t>
                </a:r>
              </a:p>
            </p:txBody>
          </p:sp>
          <p:sp>
            <p:nvSpPr>
              <p:cNvPr id="167" name="Rectangle 32"/>
              <p:cNvSpPr>
                <a:spLocks noChangeArrowheads="1"/>
              </p:cNvSpPr>
              <p:nvPr/>
            </p:nvSpPr>
            <p:spPr bwMode="auto">
              <a:xfrm>
                <a:off x="1968" y="244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9</a:t>
                </a:r>
              </a:p>
            </p:txBody>
          </p:sp>
          <p:sp>
            <p:nvSpPr>
              <p:cNvPr id="168" name="Rectangle 33"/>
              <p:cNvSpPr>
                <a:spLocks noChangeArrowheads="1"/>
              </p:cNvSpPr>
              <p:nvPr/>
            </p:nvSpPr>
            <p:spPr bwMode="auto">
              <a:xfrm>
                <a:off x="1968" y="259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10</a:t>
                </a:r>
              </a:p>
            </p:txBody>
          </p:sp>
          <p:sp>
            <p:nvSpPr>
              <p:cNvPr id="169" name="Rectangle 34"/>
              <p:cNvSpPr>
                <a:spLocks noChangeArrowheads="1"/>
              </p:cNvSpPr>
              <p:nvPr/>
            </p:nvSpPr>
            <p:spPr bwMode="auto">
              <a:xfrm>
                <a:off x="1968" y="2736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11</a:t>
                </a:r>
              </a:p>
            </p:txBody>
          </p:sp>
          <p:sp>
            <p:nvSpPr>
              <p:cNvPr id="170" name="Rectangle 35"/>
              <p:cNvSpPr>
                <a:spLocks noChangeArrowheads="1"/>
              </p:cNvSpPr>
              <p:nvPr/>
            </p:nvSpPr>
            <p:spPr bwMode="auto">
              <a:xfrm>
                <a:off x="1968" y="2880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12</a:t>
                </a:r>
              </a:p>
            </p:txBody>
          </p:sp>
          <p:sp>
            <p:nvSpPr>
              <p:cNvPr id="171" name="Rectangle 36"/>
              <p:cNvSpPr>
                <a:spLocks noChangeArrowheads="1"/>
              </p:cNvSpPr>
              <p:nvPr/>
            </p:nvSpPr>
            <p:spPr bwMode="auto">
              <a:xfrm>
                <a:off x="1968" y="302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13</a:t>
                </a:r>
              </a:p>
            </p:txBody>
          </p:sp>
          <p:sp>
            <p:nvSpPr>
              <p:cNvPr id="172" name="Rectangle 37"/>
              <p:cNvSpPr>
                <a:spLocks noChangeArrowheads="1"/>
              </p:cNvSpPr>
              <p:nvPr/>
            </p:nvSpPr>
            <p:spPr bwMode="auto">
              <a:xfrm>
                <a:off x="2496" y="230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16</a:t>
                </a:r>
              </a:p>
            </p:txBody>
          </p:sp>
          <p:sp>
            <p:nvSpPr>
              <p:cNvPr id="173" name="Rectangle 38"/>
              <p:cNvSpPr>
                <a:spLocks noChangeArrowheads="1"/>
              </p:cNvSpPr>
              <p:nvPr/>
            </p:nvSpPr>
            <p:spPr bwMode="auto">
              <a:xfrm>
                <a:off x="2496" y="244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174" name="Rectangle 39"/>
              <p:cNvSpPr>
                <a:spLocks noChangeArrowheads="1"/>
              </p:cNvSpPr>
              <p:nvPr/>
            </p:nvSpPr>
            <p:spPr bwMode="auto">
              <a:xfrm>
                <a:off x="2496" y="259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175" name="Rectangle 40"/>
              <p:cNvSpPr>
                <a:spLocks noChangeArrowheads="1"/>
              </p:cNvSpPr>
              <p:nvPr/>
            </p:nvSpPr>
            <p:spPr bwMode="auto">
              <a:xfrm>
                <a:off x="2496" y="2736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176" name="Rectangle 41"/>
              <p:cNvSpPr>
                <a:spLocks noChangeArrowheads="1"/>
              </p:cNvSpPr>
              <p:nvPr/>
            </p:nvSpPr>
            <p:spPr bwMode="auto">
              <a:xfrm>
                <a:off x="2496" y="2880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177" name="Rectangle 42"/>
              <p:cNvSpPr>
                <a:spLocks noChangeArrowheads="1"/>
              </p:cNvSpPr>
              <p:nvPr/>
            </p:nvSpPr>
            <p:spPr bwMode="auto">
              <a:xfrm>
                <a:off x="2496" y="302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178" name="Rectangle 43"/>
              <p:cNvSpPr>
                <a:spLocks noChangeArrowheads="1"/>
              </p:cNvSpPr>
              <p:nvPr/>
            </p:nvSpPr>
            <p:spPr bwMode="auto">
              <a:xfrm>
                <a:off x="2496" y="316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22</a:t>
                </a:r>
              </a:p>
            </p:txBody>
          </p:sp>
          <p:sp>
            <p:nvSpPr>
              <p:cNvPr id="179" name="Rectangle 44"/>
              <p:cNvSpPr>
                <a:spLocks noChangeArrowheads="1"/>
              </p:cNvSpPr>
              <p:nvPr/>
            </p:nvSpPr>
            <p:spPr bwMode="auto">
              <a:xfrm>
                <a:off x="2496" y="331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23</a:t>
                </a:r>
              </a:p>
            </p:txBody>
          </p:sp>
          <p:sp>
            <p:nvSpPr>
              <p:cNvPr id="180" name="Rectangle 45"/>
              <p:cNvSpPr>
                <a:spLocks noChangeArrowheads="1"/>
              </p:cNvSpPr>
              <p:nvPr/>
            </p:nvSpPr>
            <p:spPr bwMode="auto">
              <a:xfrm>
                <a:off x="2496" y="244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17</a:t>
                </a:r>
              </a:p>
            </p:txBody>
          </p:sp>
          <p:sp>
            <p:nvSpPr>
              <p:cNvPr id="181" name="Rectangle 46"/>
              <p:cNvSpPr>
                <a:spLocks noChangeArrowheads="1"/>
              </p:cNvSpPr>
              <p:nvPr/>
            </p:nvSpPr>
            <p:spPr bwMode="auto">
              <a:xfrm>
                <a:off x="2496" y="259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18</a:t>
                </a:r>
              </a:p>
            </p:txBody>
          </p:sp>
          <p:sp>
            <p:nvSpPr>
              <p:cNvPr id="182" name="Rectangle 47"/>
              <p:cNvSpPr>
                <a:spLocks noChangeArrowheads="1"/>
              </p:cNvSpPr>
              <p:nvPr/>
            </p:nvSpPr>
            <p:spPr bwMode="auto">
              <a:xfrm>
                <a:off x="2496" y="2736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19</a:t>
                </a:r>
              </a:p>
            </p:txBody>
          </p:sp>
          <p:sp>
            <p:nvSpPr>
              <p:cNvPr id="183" name="Rectangle 48"/>
              <p:cNvSpPr>
                <a:spLocks noChangeArrowheads="1"/>
              </p:cNvSpPr>
              <p:nvPr/>
            </p:nvSpPr>
            <p:spPr bwMode="auto">
              <a:xfrm>
                <a:off x="2496" y="2880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20</a:t>
                </a:r>
              </a:p>
            </p:txBody>
          </p:sp>
          <p:sp>
            <p:nvSpPr>
              <p:cNvPr id="184" name="Rectangle 49"/>
              <p:cNvSpPr>
                <a:spLocks noChangeArrowheads="1"/>
              </p:cNvSpPr>
              <p:nvPr/>
            </p:nvSpPr>
            <p:spPr bwMode="auto">
              <a:xfrm>
                <a:off x="2496" y="302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21</a:t>
                </a:r>
              </a:p>
            </p:txBody>
          </p:sp>
          <p:sp>
            <p:nvSpPr>
              <p:cNvPr id="185" name="Rectangle 50"/>
              <p:cNvSpPr>
                <a:spLocks noChangeArrowheads="1"/>
              </p:cNvSpPr>
              <p:nvPr/>
            </p:nvSpPr>
            <p:spPr bwMode="auto">
              <a:xfrm>
                <a:off x="3024" y="230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24</a:t>
                </a:r>
              </a:p>
            </p:txBody>
          </p:sp>
          <p:sp>
            <p:nvSpPr>
              <p:cNvPr id="186" name="Rectangle 51"/>
              <p:cNvSpPr>
                <a:spLocks noChangeArrowheads="1"/>
              </p:cNvSpPr>
              <p:nvPr/>
            </p:nvSpPr>
            <p:spPr bwMode="auto">
              <a:xfrm>
                <a:off x="3024" y="244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187" name="Rectangle 52"/>
              <p:cNvSpPr>
                <a:spLocks noChangeArrowheads="1"/>
              </p:cNvSpPr>
              <p:nvPr/>
            </p:nvSpPr>
            <p:spPr bwMode="auto">
              <a:xfrm>
                <a:off x="3024" y="259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188" name="Rectangle 53"/>
              <p:cNvSpPr>
                <a:spLocks noChangeArrowheads="1"/>
              </p:cNvSpPr>
              <p:nvPr/>
            </p:nvSpPr>
            <p:spPr bwMode="auto">
              <a:xfrm>
                <a:off x="3024" y="2736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189" name="Rectangle 54"/>
              <p:cNvSpPr>
                <a:spLocks noChangeArrowheads="1"/>
              </p:cNvSpPr>
              <p:nvPr/>
            </p:nvSpPr>
            <p:spPr bwMode="auto">
              <a:xfrm>
                <a:off x="3024" y="2880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190" name="Rectangle 55"/>
              <p:cNvSpPr>
                <a:spLocks noChangeArrowheads="1"/>
              </p:cNvSpPr>
              <p:nvPr/>
            </p:nvSpPr>
            <p:spPr bwMode="auto">
              <a:xfrm>
                <a:off x="3024" y="302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191" name="Rectangle 56"/>
              <p:cNvSpPr>
                <a:spLocks noChangeArrowheads="1"/>
              </p:cNvSpPr>
              <p:nvPr/>
            </p:nvSpPr>
            <p:spPr bwMode="auto">
              <a:xfrm>
                <a:off x="3024" y="316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30</a:t>
                </a:r>
              </a:p>
            </p:txBody>
          </p:sp>
          <p:sp>
            <p:nvSpPr>
              <p:cNvPr id="192" name="Rectangle 57"/>
              <p:cNvSpPr>
                <a:spLocks noChangeArrowheads="1"/>
              </p:cNvSpPr>
              <p:nvPr/>
            </p:nvSpPr>
            <p:spPr bwMode="auto">
              <a:xfrm>
                <a:off x="3024" y="331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31</a:t>
                </a:r>
              </a:p>
            </p:txBody>
          </p:sp>
          <p:sp>
            <p:nvSpPr>
              <p:cNvPr id="193" name="Rectangle 58"/>
              <p:cNvSpPr>
                <a:spLocks noChangeArrowheads="1"/>
              </p:cNvSpPr>
              <p:nvPr/>
            </p:nvSpPr>
            <p:spPr bwMode="auto">
              <a:xfrm>
                <a:off x="3024" y="244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25</a:t>
                </a:r>
              </a:p>
            </p:txBody>
          </p:sp>
          <p:sp>
            <p:nvSpPr>
              <p:cNvPr id="194" name="Rectangle 59"/>
              <p:cNvSpPr>
                <a:spLocks noChangeArrowheads="1"/>
              </p:cNvSpPr>
              <p:nvPr/>
            </p:nvSpPr>
            <p:spPr bwMode="auto">
              <a:xfrm>
                <a:off x="3024" y="259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26</a:t>
                </a:r>
              </a:p>
            </p:txBody>
          </p:sp>
          <p:sp>
            <p:nvSpPr>
              <p:cNvPr id="195" name="Rectangle 60"/>
              <p:cNvSpPr>
                <a:spLocks noChangeArrowheads="1"/>
              </p:cNvSpPr>
              <p:nvPr/>
            </p:nvSpPr>
            <p:spPr bwMode="auto">
              <a:xfrm>
                <a:off x="3024" y="2736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27</a:t>
                </a:r>
              </a:p>
            </p:txBody>
          </p:sp>
          <p:sp>
            <p:nvSpPr>
              <p:cNvPr id="196" name="Rectangle 61"/>
              <p:cNvSpPr>
                <a:spLocks noChangeArrowheads="1"/>
              </p:cNvSpPr>
              <p:nvPr/>
            </p:nvSpPr>
            <p:spPr bwMode="auto">
              <a:xfrm>
                <a:off x="3024" y="2880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28</a:t>
                </a:r>
              </a:p>
            </p:txBody>
          </p:sp>
          <p:sp>
            <p:nvSpPr>
              <p:cNvPr id="197" name="Rectangle 62"/>
              <p:cNvSpPr>
                <a:spLocks noChangeArrowheads="1"/>
              </p:cNvSpPr>
              <p:nvPr/>
            </p:nvSpPr>
            <p:spPr bwMode="auto">
              <a:xfrm>
                <a:off x="3024" y="302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29</a:t>
                </a:r>
              </a:p>
            </p:txBody>
          </p:sp>
        </p:grpSp>
        <p:grpSp>
          <p:nvGrpSpPr>
            <p:cNvPr id="198" name="组合 197"/>
            <p:cNvGrpSpPr/>
            <p:nvPr/>
          </p:nvGrpSpPr>
          <p:grpSpPr>
            <a:xfrm>
              <a:off x="1775123" y="1680213"/>
              <a:ext cx="2950393" cy="342281"/>
              <a:chOff x="1775123" y="1680213"/>
              <a:chExt cx="2950393" cy="342281"/>
            </a:xfrm>
          </p:grpSpPr>
          <p:sp>
            <p:nvSpPr>
              <p:cNvPr id="199" name="Text Box 8"/>
              <p:cNvSpPr txBox="1">
                <a:spLocks noChangeArrowheads="1"/>
              </p:cNvSpPr>
              <p:nvPr/>
            </p:nvSpPr>
            <p:spPr bwMode="auto">
              <a:xfrm>
                <a:off x="1775123" y="1680213"/>
                <a:ext cx="1112414" cy="3422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zh-CN" altLang="en-US" sz="1600" b="1" dirty="0">
                    <a:latin typeface="+mn-ea"/>
                  </a:rPr>
                  <a:t>内存地址</a:t>
                </a:r>
              </a:p>
            </p:txBody>
          </p:sp>
          <p:sp>
            <p:nvSpPr>
              <p:cNvPr id="200" name="Rectangle 9"/>
              <p:cNvSpPr>
                <a:spLocks noChangeArrowheads="1"/>
              </p:cNvSpPr>
              <p:nvPr/>
            </p:nvSpPr>
            <p:spPr bwMode="auto">
              <a:xfrm>
                <a:off x="2842970" y="1680213"/>
                <a:ext cx="770133" cy="342281"/>
              </a:xfrm>
              <a:prstGeom prst="rect">
                <a:avLst/>
              </a:prstGeom>
              <a:solidFill>
                <a:srgbClr val="66FFCC"/>
              </a:solidFill>
              <a:ln w="1905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zh-CN" altLang="en-US" sz="1400">
                    <a:latin typeface="+mn-ea"/>
                  </a:rPr>
                  <a:t>模块</a:t>
                </a:r>
                <a:r>
                  <a:rPr lang="en-US" altLang="zh-CN" sz="1400">
                    <a:latin typeface="+mn-ea"/>
                  </a:rPr>
                  <a:t>2bit</a:t>
                </a:r>
              </a:p>
            </p:txBody>
          </p:sp>
          <p:sp>
            <p:nvSpPr>
              <p:cNvPr id="201" name="Rectangle 63"/>
              <p:cNvSpPr>
                <a:spLocks noChangeArrowheads="1"/>
              </p:cNvSpPr>
              <p:nvPr/>
            </p:nvSpPr>
            <p:spPr bwMode="auto">
              <a:xfrm>
                <a:off x="3613102" y="1680213"/>
                <a:ext cx="1112414" cy="342281"/>
              </a:xfrm>
              <a:prstGeom prst="rect">
                <a:avLst/>
              </a:prstGeom>
              <a:solidFill>
                <a:srgbClr val="FF9900"/>
              </a:solidFill>
              <a:ln w="1905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zh-CN" altLang="en-US" sz="1400">
                    <a:latin typeface="+mn-ea"/>
                  </a:rPr>
                  <a:t>字</a:t>
                </a:r>
                <a:r>
                  <a:rPr lang="en-US" altLang="zh-CN" sz="1400">
                    <a:latin typeface="+mn-ea"/>
                  </a:rPr>
                  <a:t>3bit</a:t>
                </a:r>
              </a:p>
            </p:txBody>
          </p:sp>
        </p:grpSp>
        <p:sp>
          <p:nvSpPr>
            <p:cNvPr id="202" name="Text Box 64"/>
            <p:cNvSpPr txBox="1">
              <a:spLocks noChangeArrowheads="1"/>
            </p:cNvSpPr>
            <p:nvPr/>
          </p:nvSpPr>
          <p:spPr bwMode="auto">
            <a:xfrm>
              <a:off x="1644986" y="2108064"/>
              <a:ext cx="513422" cy="342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1600" b="1">
                  <a:solidFill>
                    <a:schemeClr val="folHlink"/>
                  </a:solidFill>
                  <a:latin typeface="+mn-ea"/>
                </a:rPr>
                <a:t>M</a:t>
              </a:r>
              <a:r>
                <a:rPr lang="en-US" altLang="zh-CN" sz="1600" b="1" baseline="-25000">
                  <a:solidFill>
                    <a:schemeClr val="folHlink"/>
                  </a:solidFill>
                  <a:latin typeface="+mn-ea"/>
                </a:rPr>
                <a:t>0</a:t>
              </a:r>
            </a:p>
          </p:txBody>
        </p:sp>
        <p:sp>
          <p:nvSpPr>
            <p:cNvPr id="203" name="Text Box 65"/>
            <p:cNvSpPr txBox="1">
              <a:spLocks noChangeArrowheads="1"/>
            </p:cNvSpPr>
            <p:nvPr/>
          </p:nvSpPr>
          <p:spPr bwMode="auto">
            <a:xfrm>
              <a:off x="2586259" y="2108064"/>
              <a:ext cx="513422" cy="342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1600" b="1">
                  <a:solidFill>
                    <a:schemeClr val="folHlink"/>
                  </a:solidFill>
                  <a:latin typeface="+mn-ea"/>
                </a:rPr>
                <a:t>M</a:t>
              </a:r>
              <a:r>
                <a:rPr lang="en-US" altLang="zh-CN" sz="1600" b="1" baseline="-25000">
                  <a:solidFill>
                    <a:schemeClr val="folHlink"/>
                  </a:solidFill>
                  <a:latin typeface="+mn-ea"/>
                </a:rPr>
                <a:t>1</a:t>
              </a:r>
            </a:p>
          </p:txBody>
        </p:sp>
        <p:sp>
          <p:nvSpPr>
            <p:cNvPr id="204" name="Text Box 66"/>
            <p:cNvSpPr txBox="1">
              <a:spLocks noChangeArrowheads="1"/>
            </p:cNvSpPr>
            <p:nvPr/>
          </p:nvSpPr>
          <p:spPr bwMode="auto">
            <a:xfrm>
              <a:off x="3527532" y="2108064"/>
              <a:ext cx="513422" cy="342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1600" b="1">
                  <a:solidFill>
                    <a:schemeClr val="folHlink"/>
                  </a:solidFill>
                  <a:latin typeface="+mn-ea"/>
                </a:rPr>
                <a:t>M</a:t>
              </a:r>
              <a:r>
                <a:rPr lang="en-US" altLang="zh-CN" sz="1600" b="1" baseline="-25000">
                  <a:solidFill>
                    <a:schemeClr val="folHlink"/>
                  </a:solidFill>
                  <a:latin typeface="+mn-ea"/>
                </a:rPr>
                <a:t>2</a:t>
              </a:r>
            </a:p>
          </p:txBody>
        </p:sp>
        <p:sp>
          <p:nvSpPr>
            <p:cNvPr id="205" name="Text Box 67"/>
            <p:cNvSpPr txBox="1">
              <a:spLocks noChangeArrowheads="1"/>
            </p:cNvSpPr>
            <p:nvPr/>
          </p:nvSpPr>
          <p:spPr bwMode="auto">
            <a:xfrm>
              <a:off x="4468805" y="2108064"/>
              <a:ext cx="513422" cy="342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1600" b="1">
                  <a:solidFill>
                    <a:schemeClr val="folHlink"/>
                  </a:solidFill>
                  <a:latin typeface="+mn-ea"/>
                </a:rPr>
                <a:t>M</a:t>
              </a:r>
              <a:r>
                <a:rPr lang="en-US" altLang="zh-CN" sz="1600" b="1" baseline="-25000">
                  <a:solidFill>
                    <a:schemeClr val="folHlink"/>
                  </a:solidFill>
                  <a:latin typeface="+mn-ea"/>
                </a:rPr>
                <a:t>3</a:t>
              </a:r>
            </a:p>
          </p:txBody>
        </p:sp>
        <p:sp>
          <p:nvSpPr>
            <p:cNvPr id="206" name="Line 68"/>
            <p:cNvSpPr>
              <a:spLocks noChangeAspect="1" noChangeShapeType="1"/>
            </p:cNvSpPr>
            <p:nvPr/>
          </p:nvSpPr>
          <p:spPr bwMode="auto">
            <a:xfrm>
              <a:off x="1473845" y="5402520"/>
              <a:ext cx="35939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 sz="2000">
                <a:latin typeface="+mn-ea"/>
              </a:endParaRPr>
            </a:p>
          </p:txBody>
        </p:sp>
        <p:sp>
          <p:nvSpPr>
            <p:cNvPr id="207" name="Text Box 69"/>
            <p:cNvSpPr txBox="1">
              <a:spLocks noChangeArrowheads="1"/>
            </p:cNvSpPr>
            <p:nvPr/>
          </p:nvSpPr>
          <p:spPr bwMode="auto">
            <a:xfrm>
              <a:off x="2714613" y="5017454"/>
              <a:ext cx="1112414" cy="342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1600" b="1" dirty="0">
                  <a:latin typeface="+mn-ea"/>
                </a:rPr>
                <a:t>数据总线</a:t>
              </a:r>
            </a:p>
          </p:txBody>
        </p:sp>
        <p:sp>
          <p:nvSpPr>
            <p:cNvPr id="208" name="Text Box 70"/>
            <p:cNvSpPr txBox="1">
              <a:spLocks noChangeArrowheads="1"/>
            </p:cNvSpPr>
            <p:nvPr/>
          </p:nvSpPr>
          <p:spPr bwMode="auto">
            <a:xfrm>
              <a:off x="2586259" y="5830372"/>
              <a:ext cx="1840326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2000" dirty="0">
                  <a:latin typeface="+mn-ea"/>
                </a:rPr>
                <a:t> </a:t>
              </a:r>
              <a:r>
                <a:rPr lang="zh-CN" altLang="en-US" sz="2000" b="1" dirty="0">
                  <a:latin typeface="+mn-ea"/>
                </a:rPr>
                <a:t>高位交叉方式（顺序编址）</a:t>
              </a:r>
            </a:p>
          </p:txBody>
        </p:sp>
        <p:grpSp>
          <p:nvGrpSpPr>
            <p:cNvPr id="209" name="Group 72"/>
            <p:cNvGrpSpPr>
              <a:grpSpLocks/>
            </p:cNvGrpSpPr>
            <p:nvPr/>
          </p:nvGrpSpPr>
          <p:grpSpPr bwMode="auto">
            <a:xfrm>
              <a:off x="1987267" y="2364775"/>
              <a:ext cx="770133" cy="2652679"/>
              <a:chOff x="864" y="1728"/>
              <a:chExt cx="432" cy="1488"/>
            </a:xfrm>
          </p:grpSpPr>
          <p:sp>
            <p:nvSpPr>
              <p:cNvPr id="210" name="Line 73"/>
              <p:cNvSpPr>
                <a:spLocks noChangeShapeType="1"/>
              </p:cNvSpPr>
              <p:nvPr/>
            </p:nvSpPr>
            <p:spPr bwMode="auto">
              <a:xfrm>
                <a:off x="864" y="3072"/>
                <a:ext cx="0" cy="144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211" name="Line 74"/>
              <p:cNvSpPr>
                <a:spLocks noChangeShapeType="1"/>
              </p:cNvSpPr>
              <p:nvPr/>
            </p:nvSpPr>
            <p:spPr bwMode="auto">
              <a:xfrm>
                <a:off x="864" y="3216"/>
                <a:ext cx="192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212" name="Line 75"/>
              <p:cNvSpPr>
                <a:spLocks noChangeShapeType="1"/>
              </p:cNvSpPr>
              <p:nvPr/>
            </p:nvSpPr>
            <p:spPr bwMode="auto">
              <a:xfrm flipV="1">
                <a:off x="1056" y="1728"/>
                <a:ext cx="0" cy="1488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213" name="Line 76"/>
              <p:cNvSpPr>
                <a:spLocks noChangeShapeType="1"/>
              </p:cNvSpPr>
              <p:nvPr/>
            </p:nvSpPr>
            <p:spPr bwMode="auto">
              <a:xfrm>
                <a:off x="1056" y="172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214" name="Line 77"/>
              <p:cNvSpPr>
                <a:spLocks noChangeShapeType="1"/>
              </p:cNvSpPr>
              <p:nvPr/>
            </p:nvSpPr>
            <p:spPr bwMode="auto">
              <a:xfrm>
                <a:off x="1296" y="172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</p:grpSp>
        <p:grpSp>
          <p:nvGrpSpPr>
            <p:cNvPr id="215" name="Group 78"/>
            <p:cNvGrpSpPr>
              <a:grpSpLocks/>
            </p:cNvGrpSpPr>
            <p:nvPr/>
          </p:nvGrpSpPr>
          <p:grpSpPr bwMode="auto">
            <a:xfrm>
              <a:off x="2928540" y="2364775"/>
              <a:ext cx="770133" cy="2652679"/>
              <a:chOff x="864" y="1728"/>
              <a:chExt cx="432" cy="1488"/>
            </a:xfrm>
          </p:grpSpPr>
          <p:sp>
            <p:nvSpPr>
              <p:cNvPr id="216" name="Line 79"/>
              <p:cNvSpPr>
                <a:spLocks noChangeShapeType="1"/>
              </p:cNvSpPr>
              <p:nvPr/>
            </p:nvSpPr>
            <p:spPr bwMode="auto">
              <a:xfrm>
                <a:off x="864" y="3072"/>
                <a:ext cx="0" cy="144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217" name="Line 80"/>
              <p:cNvSpPr>
                <a:spLocks noChangeShapeType="1"/>
              </p:cNvSpPr>
              <p:nvPr/>
            </p:nvSpPr>
            <p:spPr bwMode="auto">
              <a:xfrm>
                <a:off x="864" y="3216"/>
                <a:ext cx="192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218" name="Line 81"/>
              <p:cNvSpPr>
                <a:spLocks noChangeShapeType="1"/>
              </p:cNvSpPr>
              <p:nvPr/>
            </p:nvSpPr>
            <p:spPr bwMode="auto">
              <a:xfrm flipV="1">
                <a:off x="1056" y="1728"/>
                <a:ext cx="0" cy="1488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219" name="Line 82"/>
              <p:cNvSpPr>
                <a:spLocks noChangeShapeType="1"/>
              </p:cNvSpPr>
              <p:nvPr/>
            </p:nvSpPr>
            <p:spPr bwMode="auto">
              <a:xfrm>
                <a:off x="1056" y="172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220" name="Line 83"/>
              <p:cNvSpPr>
                <a:spLocks noChangeShapeType="1"/>
              </p:cNvSpPr>
              <p:nvPr/>
            </p:nvSpPr>
            <p:spPr bwMode="auto">
              <a:xfrm>
                <a:off x="1296" y="172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</p:grpSp>
        <p:grpSp>
          <p:nvGrpSpPr>
            <p:cNvPr id="221" name="Group 84"/>
            <p:cNvGrpSpPr>
              <a:grpSpLocks/>
            </p:cNvGrpSpPr>
            <p:nvPr/>
          </p:nvGrpSpPr>
          <p:grpSpPr bwMode="auto">
            <a:xfrm>
              <a:off x="3869813" y="2364775"/>
              <a:ext cx="770133" cy="2652679"/>
              <a:chOff x="864" y="1728"/>
              <a:chExt cx="432" cy="1488"/>
            </a:xfrm>
          </p:grpSpPr>
          <p:sp>
            <p:nvSpPr>
              <p:cNvPr id="222" name="Line 85"/>
              <p:cNvSpPr>
                <a:spLocks noChangeShapeType="1"/>
              </p:cNvSpPr>
              <p:nvPr/>
            </p:nvSpPr>
            <p:spPr bwMode="auto">
              <a:xfrm>
                <a:off x="864" y="3072"/>
                <a:ext cx="0" cy="144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223" name="Line 86"/>
              <p:cNvSpPr>
                <a:spLocks noChangeShapeType="1"/>
              </p:cNvSpPr>
              <p:nvPr/>
            </p:nvSpPr>
            <p:spPr bwMode="auto">
              <a:xfrm>
                <a:off x="864" y="3216"/>
                <a:ext cx="192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224" name="Line 87"/>
              <p:cNvSpPr>
                <a:spLocks noChangeShapeType="1"/>
              </p:cNvSpPr>
              <p:nvPr/>
            </p:nvSpPr>
            <p:spPr bwMode="auto">
              <a:xfrm flipV="1">
                <a:off x="1056" y="1728"/>
                <a:ext cx="0" cy="1488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225" name="Line 88"/>
              <p:cNvSpPr>
                <a:spLocks noChangeShapeType="1"/>
              </p:cNvSpPr>
              <p:nvPr/>
            </p:nvSpPr>
            <p:spPr bwMode="auto">
              <a:xfrm>
                <a:off x="1056" y="172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226" name="Line 89"/>
              <p:cNvSpPr>
                <a:spLocks noChangeShapeType="1"/>
              </p:cNvSpPr>
              <p:nvPr/>
            </p:nvSpPr>
            <p:spPr bwMode="auto">
              <a:xfrm>
                <a:off x="1296" y="1728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</p:grpSp>
      </p:grpSp>
      <p:grpSp>
        <p:nvGrpSpPr>
          <p:cNvPr id="227" name="组合 226"/>
          <p:cNvGrpSpPr/>
          <p:nvPr/>
        </p:nvGrpSpPr>
        <p:grpSpPr>
          <a:xfrm>
            <a:off x="1391687" y="1170792"/>
            <a:ext cx="4278514" cy="5095616"/>
            <a:chOff x="2501900" y="1628775"/>
            <a:chExt cx="3810000" cy="4537626"/>
          </a:xfrm>
        </p:grpSpPr>
        <p:sp>
          <p:nvSpPr>
            <p:cNvPr id="228" name="Rectangle 2"/>
            <p:cNvSpPr>
              <a:spLocks noChangeArrowheads="1"/>
            </p:cNvSpPr>
            <p:nvPr/>
          </p:nvSpPr>
          <p:spPr bwMode="auto">
            <a:xfrm>
              <a:off x="2501900" y="1628775"/>
              <a:ext cx="3810000" cy="38862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 sz="2000">
                <a:latin typeface="+mn-ea"/>
              </a:endParaRPr>
            </a:p>
          </p:txBody>
        </p:sp>
        <p:sp>
          <p:nvSpPr>
            <p:cNvPr id="229" name="Text Box 57"/>
            <p:cNvSpPr txBox="1">
              <a:spLocks noChangeArrowheads="1"/>
            </p:cNvSpPr>
            <p:nvPr/>
          </p:nvSpPr>
          <p:spPr bwMode="auto">
            <a:xfrm>
              <a:off x="2948557" y="1848269"/>
              <a:ext cx="990600" cy="301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1600" b="1" dirty="0">
                  <a:latin typeface="+mn-ea"/>
                </a:rPr>
                <a:t>内存地址</a:t>
              </a:r>
            </a:p>
          </p:txBody>
        </p:sp>
        <p:sp>
          <p:nvSpPr>
            <p:cNvPr id="230" name="Rectangle 58"/>
            <p:cNvSpPr>
              <a:spLocks noChangeArrowheads="1"/>
            </p:cNvSpPr>
            <p:nvPr/>
          </p:nvSpPr>
          <p:spPr bwMode="auto">
            <a:xfrm>
              <a:off x="4864100" y="1857375"/>
              <a:ext cx="685800" cy="304800"/>
            </a:xfrm>
            <a:prstGeom prst="rect">
              <a:avLst/>
            </a:prstGeom>
            <a:solidFill>
              <a:srgbClr val="66FFCC"/>
            </a:solidFill>
            <a:ln w="1905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zh-CN" altLang="en-US" sz="1400">
                  <a:latin typeface="+mn-ea"/>
                </a:rPr>
                <a:t>模块</a:t>
              </a:r>
              <a:r>
                <a:rPr lang="en-US" altLang="zh-CN" sz="1400">
                  <a:latin typeface="+mn-ea"/>
                </a:rPr>
                <a:t>2bit</a:t>
              </a:r>
            </a:p>
          </p:txBody>
        </p:sp>
        <p:sp>
          <p:nvSpPr>
            <p:cNvPr id="231" name="Rectangle 59"/>
            <p:cNvSpPr>
              <a:spLocks noChangeArrowheads="1"/>
            </p:cNvSpPr>
            <p:nvPr/>
          </p:nvSpPr>
          <p:spPr bwMode="auto">
            <a:xfrm>
              <a:off x="3873500" y="1857375"/>
              <a:ext cx="990600" cy="304800"/>
            </a:xfrm>
            <a:prstGeom prst="rect">
              <a:avLst/>
            </a:prstGeom>
            <a:solidFill>
              <a:srgbClr val="FF9900"/>
            </a:solidFill>
            <a:ln w="1905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zh-CN" altLang="en-US" sz="1400">
                  <a:latin typeface="+mn-ea"/>
                </a:rPr>
                <a:t>字</a:t>
              </a:r>
              <a:r>
                <a:rPr lang="en-US" altLang="zh-CN" sz="1400">
                  <a:latin typeface="+mn-ea"/>
                </a:rPr>
                <a:t>3bit</a:t>
              </a:r>
            </a:p>
          </p:txBody>
        </p:sp>
        <p:sp>
          <p:nvSpPr>
            <p:cNvPr id="232" name="Text Box 60"/>
            <p:cNvSpPr txBox="1">
              <a:spLocks noChangeArrowheads="1"/>
            </p:cNvSpPr>
            <p:nvPr/>
          </p:nvSpPr>
          <p:spPr bwMode="auto">
            <a:xfrm>
              <a:off x="2959100" y="2238375"/>
              <a:ext cx="457200" cy="301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1600" b="1">
                  <a:solidFill>
                    <a:schemeClr val="folHlink"/>
                  </a:solidFill>
                  <a:latin typeface="+mn-ea"/>
                </a:rPr>
                <a:t>M</a:t>
              </a:r>
              <a:r>
                <a:rPr lang="en-US" altLang="zh-CN" sz="1600" b="1" baseline="-25000">
                  <a:solidFill>
                    <a:schemeClr val="folHlink"/>
                  </a:solidFill>
                  <a:latin typeface="+mn-ea"/>
                </a:rPr>
                <a:t>0</a:t>
              </a:r>
            </a:p>
          </p:txBody>
        </p:sp>
        <p:sp>
          <p:nvSpPr>
            <p:cNvPr id="233" name="Text Box 61"/>
            <p:cNvSpPr txBox="1">
              <a:spLocks noChangeArrowheads="1"/>
            </p:cNvSpPr>
            <p:nvPr/>
          </p:nvSpPr>
          <p:spPr bwMode="auto">
            <a:xfrm>
              <a:off x="3797300" y="2238375"/>
              <a:ext cx="457200" cy="301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1600" b="1">
                  <a:solidFill>
                    <a:schemeClr val="folHlink"/>
                  </a:solidFill>
                  <a:latin typeface="+mn-ea"/>
                </a:rPr>
                <a:t>M</a:t>
              </a:r>
              <a:r>
                <a:rPr lang="en-US" altLang="zh-CN" sz="1600" b="1" baseline="-25000">
                  <a:solidFill>
                    <a:schemeClr val="folHlink"/>
                  </a:solidFill>
                  <a:latin typeface="+mn-ea"/>
                </a:rPr>
                <a:t>1</a:t>
              </a:r>
            </a:p>
          </p:txBody>
        </p:sp>
        <p:sp>
          <p:nvSpPr>
            <p:cNvPr id="234" name="Text Box 62"/>
            <p:cNvSpPr txBox="1">
              <a:spLocks noChangeArrowheads="1"/>
            </p:cNvSpPr>
            <p:nvPr/>
          </p:nvSpPr>
          <p:spPr bwMode="auto">
            <a:xfrm>
              <a:off x="4635500" y="2238375"/>
              <a:ext cx="457200" cy="301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1600" b="1">
                  <a:solidFill>
                    <a:schemeClr val="folHlink"/>
                  </a:solidFill>
                  <a:latin typeface="+mn-ea"/>
                </a:rPr>
                <a:t>M</a:t>
              </a:r>
              <a:r>
                <a:rPr lang="en-US" altLang="zh-CN" sz="1600" b="1" baseline="-25000">
                  <a:solidFill>
                    <a:schemeClr val="folHlink"/>
                  </a:solidFill>
                  <a:latin typeface="+mn-ea"/>
                </a:rPr>
                <a:t>2</a:t>
              </a:r>
            </a:p>
          </p:txBody>
        </p:sp>
        <p:sp>
          <p:nvSpPr>
            <p:cNvPr id="235" name="Text Box 63"/>
            <p:cNvSpPr txBox="1">
              <a:spLocks noChangeArrowheads="1"/>
            </p:cNvSpPr>
            <p:nvPr/>
          </p:nvSpPr>
          <p:spPr bwMode="auto">
            <a:xfrm>
              <a:off x="5473700" y="2238375"/>
              <a:ext cx="457200" cy="301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1600" b="1">
                  <a:solidFill>
                    <a:schemeClr val="folHlink"/>
                  </a:solidFill>
                  <a:latin typeface="+mn-ea"/>
                </a:rPr>
                <a:t>M</a:t>
              </a:r>
              <a:r>
                <a:rPr lang="en-US" altLang="zh-CN" sz="1600" b="1" baseline="-25000">
                  <a:solidFill>
                    <a:schemeClr val="folHlink"/>
                  </a:solidFill>
                  <a:latin typeface="+mn-ea"/>
                </a:rPr>
                <a:t>3</a:t>
              </a:r>
            </a:p>
          </p:txBody>
        </p:sp>
        <p:sp>
          <p:nvSpPr>
            <p:cNvPr id="236" name="Line 64"/>
            <p:cNvSpPr>
              <a:spLocks noChangeShapeType="1"/>
            </p:cNvSpPr>
            <p:nvPr/>
          </p:nvSpPr>
          <p:spPr bwMode="auto">
            <a:xfrm>
              <a:off x="3187700" y="4600575"/>
              <a:ext cx="0" cy="533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 sz="2000">
                <a:latin typeface="+mn-ea"/>
              </a:endParaRPr>
            </a:p>
          </p:txBody>
        </p:sp>
        <p:sp>
          <p:nvSpPr>
            <p:cNvPr id="237" name="Line 65"/>
            <p:cNvSpPr>
              <a:spLocks noChangeShapeType="1"/>
            </p:cNvSpPr>
            <p:nvPr/>
          </p:nvSpPr>
          <p:spPr bwMode="auto">
            <a:xfrm>
              <a:off x="3987800" y="4600575"/>
              <a:ext cx="0" cy="533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 sz="2000">
                <a:latin typeface="+mn-ea"/>
              </a:endParaRPr>
            </a:p>
          </p:txBody>
        </p:sp>
        <p:sp>
          <p:nvSpPr>
            <p:cNvPr id="238" name="Line 66"/>
            <p:cNvSpPr>
              <a:spLocks noChangeShapeType="1"/>
            </p:cNvSpPr>
            <p:nvPr/>
          </p:nvSpPr>
          <p:spPr bwMode="auto">
            <a:xfrm>
              <a:off x="4826000" y="4600575"/>
              <a:ext cx="0" cy="533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 sz="2000">
                <a:latin typeface="+mn-ea"/>
              </a:endParaRPr>
            </a:p>
          </p:txBody>
        </p:sp>
        <p:sp>
          <p:nvSpPr>
            <p:cNvPr id="239" name="Line 67"/>
            <p:cNvSpPr>
              <a:spLocks noChangeShapeType="1"/>
            </p:cNvSpPr>
            <p:nvPr/>
          </p:nvSpPr>
          <p:spPr bwMode="auto">
            <a:xfrm>
              <a:off x="5664200" y="4600575"/>
              <a:ext cx="0" cy="533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 sz="2000">
                <a:latin typeface="+mn-ea"/>
              </a:endParaRPr>
            </a:p>
          </p:txBody>
        </p:sp>
        <p:sp>
          <p:nvSpPr>
            <p:cNvPr id="240" name="Line 68"/>
            <p:cNvSpPr>
              <a:spLocks noChangeAspect="1" noChangeShapeType="1"/>
            </p:cNvSpPr>
            <p:nvPr/>
          </p:nvSpPr>
          <p:spPr bwMode="auto">
            <a:xfrm>
              <a:off x="2844800" y="5172075"/>
              <a:ext cx="32004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 sz="2000">
                <a:latin typeface="+mn-ea"/>
              </a:endParaRPr>
            </a:p>
          </p:txBody>
        </p:sp>
        <p:sp>
          <p:nvSpPr>
            <p:cNvPr id="241" name="Text Box 69"/>
            <p:cNvSpPr txBox="1">
              <a:spLocks noChangeArrowheads="1"/>
            </p:cNvSpPr>
            <p:nvPr/>
          </p:nvSpPr>
          <p:spPr bwMode="auto">
            <a:xfrm>
              <a:off x="3949700" y="4752975"/>
              <a:ext cx="990600" cy="301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1600" b="1" dirty="0">
                  <a:latin typeface="+mn-ea"/>
                </a:rPr>
                <a:t>数据总线</a:t>
              </a:r>
            </a:p>
          </p:txBody>
        </p:sp>
        <p:sp>
          <p:nvSpPr>
            <p:cNvPr id="242" name="Text Box 70"/>
            <p:cNvSpPr txBox="1">
              <a:spLocks noChangeArrowheads="1"/>
            </p:cNvSpPr>
            <p:nvPr/>
          </p:nvSpPr>
          <p:spPr bwMode="auto">
            <a:xfrm>
              <a:off x="3683000" y="5536031"/>
              <a:ext cx="1638803" cy="630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b="1" dirty="0">
                  <a:latin typeface="+mn-ea"/>
                </a:rPr>
                <a:t>低位交叉方式（交叉编址）</a:t>
              </a:r>
            </a:p>
          </p:txBody>
        </p:sp>
        <p:grpSp>
          <p:nvGrpSpPr>
            <p:cNvPr id="243" name="Group 96"/>
            <p:cNvGrpSpPr>
              <a:grpSpLocks/>
            </p:cNvGrpSpPr>
            <p:nvPr/>
          </p:nvGrpSpPr>
          <p:grpSpPr bwMode="auto">
            <a:xfrm>
              <a:off x="3416300" y="2771775"/>
              <a:ext cx="1981200" cy="0"/>
              <a:chOff x="1104" y="1920"/>
              <a:chExt cx="1248" cy="0"/>
            </a:xfrm>
          </p:grpSpPr>
          <p:sp>
            <p:nvSpPr>
              <p:cNvPr id="325" name="Line 71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326" name="Line 72"/>
              <p:cNvSpPr>
                <a:spLocks noChangeShapeType="1"/>
              </p:cNvSpPr>
              <p:nvPr/>
            </p:nvSpPr>
            <p:spPr bwMode="auto">
              <a:xfrm>
                <a:off x="1632" y="1920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327" name="Line 73"/>
              <p:cNvSpPr>
                <a:spLocks noChangeShapeType="1"/>
              </p:cNvSpPr>
              <p:nvPr/>
            </p:nvSpPr>
            <p:spPr bwMode="auto">
              <a:xfrm>
                <a:off x="2160" y="1920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</p:grpSp>
        <p:grpSp>
          <p:nvGrpSpPr>
            <p:cNvPr id="244" name="Group 97"/>
            <p:cNvGrpSpPr>
              <a:grpSpLocks/>
            </p:cNvGrpSpPr>
            <p:nvPr/>
          </p:nvGrpSpPr>
          <p:grpSpPr bwMode="auto">
            <a:xfrm>
              <a:off x="3416300" y="3000375"/>
              <a:ext cx="1981200" cy="0"/>
              <a:chOff x="1104" y="2064"/>
              <a:chExt cx="1248" cy="0"/>
            </a:xfrm>
          </p:grpSpPr>
          <p:sp>
            <p:nvSpPr>
              <p:cNvPr id="322" name="Line 74"/>
              <p:cNvSpPr>
                <a:spLocks noChangeShapeType="1"/>
              </p:cNvSpPr>
              <p:nvPr/>
            </p:nvSpPr>
            <p:spPr bwMode="auto">
              <a:xfrm>
                <a:off x="1104" y="2064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323" name="Line 75"/>
              <p:cNvSpPr>
                <a:spLocks noChangeShapeType="1"/>
              </p:cNvSpPr>
              <p:nvPr/>
            </p:nvSpPr>
            <p:spPr bwMode="auto">
              <a:xfrm>
                <a:off x="1632" y="2064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324" name="Line 76"/>
              <p:cNvSpPr>
                <a:spLocks noChangeShapeType="1"/>
              </p:cNvSpPr>
              <p:nvPr/>
            </p:nvSpPr>
            <p:spPr bwMode="auto">
              <a:xfrm>
                <a:off x="2160" y="2064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</p:grpSp>
        <p:grpSp>
          <p:nvGrpSpPr>
            <p:cNvPr id="245" name="Group 98"/>
            <p:cNvGrpSpPr>
              <a:grpSpLocks/>
            </p:cNvGrpSpPr>
            <p:nvPr/>
          </p:nvGrpSpPr>
          <p:grpSpPr bwMode="auto">
            <a:xfrm>
              <a:off x="3416300" y="3228975"/>
              <a:ext cx="1981200" cy="0"/>
              <a:chOff x="1104" y="2208"/>
              <a:chExt cx="1248" cy="0"/>
            </a:xfrm>
          </p:grpSpPr>
          <p:sp>
            <p:nvSpPr>
              <p:cNvPr id="319" name="Line 77"/>
              <p:cNvSpPr>
                <a:spLocks noChangeShapeType="1"/>
              </p:cNvSpPr>
              <p:nvPr/>
            </p:nvSpPr>
            <p:spPr bwMode="auto">
              <a:xfrm>
                <a:off x="1104" y="2208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320" name="Line 78"/>
              <p:cNvSpPr>
                <a:spLocks noChangeShapeType="1"/>
              </p:cNvSpPr>
              <p:nvPr/>
            </p:nvSpPr>
            <p:spPr bwMode="auto">
              <a:xfrm>
                <a:off x="1632" y="2208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321" name="Line 79"/>
              <p:cNvSpPr>
                <a:spLocks noChangeShapeType="1"/>
              </p:cNvSpPr>
              <p:nvPr/>
            </p:nvSpPr>
            <p:spPr bwMode="auto">
              <a:xfrm>
                <a:off x="2160" y="2208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</p:grpSp>
        <p:grpSp>
          <p:nvGrpSpPr>
            <p:cNvPr id="246" name="Group 99"/>
            <p:cNvGrpSpPr>
              <a:grpSpLocks/>
            </p:cNvGrpSpPr>
            <p:nvPr/>
          </p:nvGrpSpPr>
          <p:grpSpPr bwMode="auto">
            <a:xfrm>
              <a:off x="3416300" y="3457575"/>
              <a:ext cx="1981200" cy="0"/>
              <a:chOff x="1104" y="2352"/>
              <a:chExt cx="1248" cy="0"/>
            </a:xfrm>
          </p:grpSpPr>
          <p:sp>
            <p:nvSpPr>
              <p:cNvPr id="316" name="Line 80"/>
              <p:cNvSpPr>
                <a:spLocks noChangeShapeType="1"/>
              </p:cNvSpPr>
              <p:nvPr/>
            </p:nvSpPr>
            <p:spPr bwMode="auto">
              <a:xfrm>
                <a:off x="1104" y="2352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317" name="Line 81"/>
              <p:cNvSpPr>
                <a:spLocks noChangeShapeType="1"/>
              </p:cNvSpPr>
              <p:nvPr/>
            </p:nvSpPr>
            <p:spPr bwMode="auto">
              <a:xfrm>
                <a:off x="1632" y="2352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318" name="Line 82"/>
              <p:cNvSpPr>
                <a:spLocks noChangeShapeType="1"/>
              </p:cNvSpPr>
              <p:nvPr/>
            </p:nvSpPr>
            <p:spPr bwMode="auto">
              <a:xfrm>
                <a:off x="2160" y="2352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</p:grpSp>
        <p:grpSp>
          <p:nvGrpSpPr>
            <p:cNvPr id="247" name="Group 100"/>
            <p:cNvGrpSpPr>
              <a:grpSpLocks/>
            </p:cNvGrpSpPr>
            <p:nvPr/>
          </p:nvGrpSpPr>
          <p:grpSpPr bwMode="auto">
            <a:xfrm>
              <a:off x="3416300" y="3724275"/>
              <a:ext cx="1981200" cy="0"/>
              <a:chOff x="1104" y="2496"/>
              <a:chExt cx="1248" cy="0"/>
            </a:xfrm>
          </p:grpSpPr>
          <p:sp>
            <p:nvSpPr>
              <p:cNvPr id="313" name="Line 83"/>
              <p:cNvSpPr>
                <a:spLocks noChangeShapeType="1"/>
              </p:cNvSpPr>
              <p:nvPr/>
            </p:nvSpPr>
            <p:spPr bwMode="auto">
              <a:xfrm>
                <a:off x="1104" y="2496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314" name="Line 84"/>
              <p:cNvSpPr>
                <a:spLocks noChangeShapeType="1"/>
              </p:cNvSpPr>
              <p:nvPr/>
            </p:nvSpPr>
            <p:spPr bwMode="auto">
              <a:xfrm>
                <a:off x="1632" y="2496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315" name="Line 85"/>
              <p:cNvSpPr>
                <a:spLocks noChangeShapeType="1"/>
              </p:cNvSpPr>
              <p:nvPr/>
            </p:nvSpPr>
            <p:spPr bwMode="auto">
              <a:xfrm>
                <a:off x="2160" y="2496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</p:grpSp>
        <p:grpSp>
          <p:nvGrpSpPr>
            <p:cNvPr id="248" name="Group 101"/>
            <p:cNvGrpSpPr>
              <a:grpSpLocks/>
            </p:cNvGrpSpPr>
            <p:nvPr/>
          </p:nvGrpSpPr>
          <p:grpSpPr bwMode="auto">
            <a:xfrm>
              <a:off x="3416300" y="3978275"/>
              <a:ext cx="1981200" cy="0"/>
              <a:chOff x="1104" y="2688"/>
              <a:chExt cx="1248" cy="0"/>
            </a:xfrm>
          </p:grpSpPr>
          <p:sp>
            <p:nvSpPr>
              <p:cNvPr id="310" name="Line 86"/>
              <p:cNvSpPr>
                <a:spLocks noChangeShapeType="1"/>
              </p:cNvSpPr>
              <p:nvPr/>
            </p:nvSpPr>
            <p:spPr bwMode="auto">
              <a:xfrm>
                <a:off x="1104" y="2688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311" name="Line 87"/>
              <p:cNvSpPr>
                <a:spLocks noChangeShapeType="1"/>
              </p:cNvSpPr>
              <p:nvPr/>
            </p:nvSpPr>
            <p:spPr bwMode="auto">
              <a:xfrm>
                <a:off x="1632" y="2688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312" name="Line 88"/>
              <p:cNvSpPr>
                <a:spLocks noChangeShapeType="1"/>
              </p:cNvSpPr>
              <p:nvPr/>
            </p:nvSpPr>
            <p:spPr bwMode="auto">
              <a:xfrm>
                <a:off x="2160" y="2688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</p:grpSp>
        <p:grpSp>
          <p:nvGrpSpPr>
            <p:cNvPr id="249" name="Group 102"/>
            <p:cNvGrpSpPr>
              <a:grpSpLocks/>
            </p:cNvGrpSpPr>
            <p:nvPr/>
          </p:nvGrpSpPr>
          <p:grpSpPr bwMode="auto">
            <a:xfrm>
              <a:off x="3416300" y="4219575"/>
              <a:ext cx="1981200" cy="0"/>
              <a:chOff x="1104" y="2832"/>
              <a:chExt cx="1248" cy="0"/>
            </a:xfrm>
          </p:grpSpPr>
          <p:sp>
            <p:nvSpPr>
              <p:cNvPr id="307" name="Line 89"/>
              <p:cNvSpPr>
                <a:spLocks noChangeShapeType="1"/>
              </p:cNvSpPr>
              <p:nvPr/>
            </p:nvSpPr>
            <p:spPr bwMode="auto">
              <a:xfrm>
                <a:off x="1104" y="2832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308" name="Line 90"/>
              <p:cNvSpPr>
                <a:spLocks noChangeShapeType="1"/>
              </p:cNvSpPr>
              <p:nvPr/>
            </p:nvSpPr>
            <p:spPr bwMode="auto">
              <a:xfrm>
                <a:off x="1632" y="2832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309" name="Line 91"/>
              <p:cNvSpPr>
                <a:spLocks noChangeShapeType="1"/>
              </p:cNvSpPr>
              <p:nvPr/>
            </p:nvSpPr>
            <p:spPr bwMode="auto">
              <a:xfrm>
                <a:off x="2160" y="2832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</p:grpSp>
        <p:grpSp>
          <p:nvGrpSpPr>
            <p:cNvPr id="250" name="Group 103"/>
            <p:cNvGrpSpPr>
              <a:grpSpLocks/>
            </p:cNvGrpSpPr>
            <p:nvPr/>
          </p:nvGrpSpPr>
          <p:grpSpPr bwMode="auto">
            <a:xfrm>
              <a:off x="3416300" y="4460875"/>
              <a:ext cx="1981200" cy="0"/>
              <a:chOff x="1104" y="2976"/>
              <a:chExt cx="1248" cy="0"/>
            </a:xfrm>
          </p:grpSpPr>
          <p:sp>
            <p:nvSpPr>
              <p:cNvPr id="304" name="Line 92"/>
              <p:cNvSpPr>
                <a:spLocks noChangeShapeType="1"/>
              </p:cNvSpPr>
              <p:nvPr/>
            </p:nvSpPr>
            <p:spPr bwMode="auto">
              <a:xfrm>
                <a:off x="1104" y="2976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305" name="Line 93"/>
              <p:cNvSpPr>
                <a:spLocks noChangeShapeType="1"/>
              </p:cNvSpPr>
              <p:nvPr/>
            </p:nvSpPr>
            <p:spPr bwMode="auto">
              <a:xfrm>
                <a:off x="1632" y="2976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  <p:sp>
            <p:nvSpPr>
              <p:cNvPr id="306" name="Line 94"/>
              <p:cNvSpPr>
                <a:spLocks noChangeShapeType="1"/>
              </p:cNvSpPr>
              <p:nvPr/>
            </p:nvSpPr>
            <p:spPr bwMode="auto">
              <a:xfrm>
                <a:off x="2160" y="2976"/>
                <a:ext cx="192" cy="0"/>
              </a:xfrm>
              <a:prstGeom prst="line">
                <a:avLst/>
              </a:prstGeom>
              <a:noFill/>
              <a:ln w="19050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000">
                  <a:latin typeface="+mn-ea"/>
                </a:endParaRPr>
              </a:p>
            </p:txBody>
          </p:sp>
        </p:grpSp>
        <p:grpSp>
          <p:nvGrpSpPr>
            <p:cNvPr id="251" name="Group 4"/>
            <p:cNvGrpSpPr>
              <a:grpSpLocks/>
            </p:cNvGrpSpPr>
            <p:nvPr/>
          </p:nvGrpSpPr>
          <p:grpSpPr bwMode="auto">
            <a:xfrm>
              <a:off x="2882900" y="2619375"/>
              <a:ext cx="3048000" cy="1981200"/>
              <a:chOff x="1440" y="2304"/>
              <a:chExt cx="1920" cy="1152"/>
            </a:xfrm>
          </p:grpSpPr>
          <p:sp>
            <p:nvSpPr>
              <p:cNvPr id="252" name="Rectangle 5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0</a:t>
                </a:r>
              </a:p>
            </p:txBody>
          </p:sp>
          <p:sp>
            <p:nvSpPr>
              <p:cNvPr id="253" name="Rectangle 6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254" name="Rectangle 7"/>
              <p:cNvSpPr>
                <a:spLocks noChangeArrowheads="1"/>
              </p:cNvSpPr>
              <p:nvPr/>
            </p:nvSpPr>
            <p:spPr bwMode="auto">
              <a:xfrm>
                <a:off x="1440" y="259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255" name="Rectangle 8"/>
              <p:cNvSpPr>
                <a:spLocks noChangeArrowheads="1"/>
              </p:cNvSpPr>
              <p:nvPr/>
            </p:nvSpPr>
            <p:spPr bwMode="auto">
              <a:xfrm>
                <a:off x="1440" y="2736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256" name="Rectangle 9"/>
              <p:cNvSpPr>
                <a:spLocks noChangeArrowheads="1"/>
              </p:cNvSpPr>
              <p:nvPr/>
            </p:nvSpPr>
            <p:spPr bwMode="auto">
              <a:xfrm>
                <a:off x="1440" y="2880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257" name="Rectangle 10"/>
              <p:cNvSpPr>
                <a:spLocks noChangeArrowheads="1"/>
              </p:cNvSpPr>
              <p:nvPr/>
            </p:nvSpPr>
            <p:spPr bwMode="auto">
              <a:xfrm>
                <a:off x="1440" y="302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258" name="Rectangle 11"/>
              <p:cNvSpPr>
                <a:spLocks noChangeArrowheads="1"/>
              </p:cNvSpPr>
              <p:nvPr/>
            </p:nvSpPr>
            <p:spPr bwMode="auto">
              <a:xfrm>
                <a:off x="1440" y="316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24</a:t>
                </a:r>
              </a:p>
            </p:txBody>
          </p:sp>
          <p:sp>
            <p:nvSpPr>
              <p:cNvPr id="259" name="Rectangle 12"/>
              <p:cNvSpPr>
                <a:spLocks noChangeArrowheads="1"/>
              </p:cNvSpPr>
              <p:nvPr/>
            </p:nvSpPr>
            <p:spPr bwMode="auto">
              <a:xfrm>
                <a:off x="1440" y="331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28</a:t>
                </a:r>
              </a:p>
            </p:txBody>
          </p:sp>
          <p:sp>
            <p:nvSpPr>
              <p:cNvPr id="260" name="Rectangle 13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4</a:t>
                </a:r>
              </a:p>
            </p:txBody>
          </p:sp>
          <p:sp>
            <p:nvSpPr>
              <p:cNvPr id="261" name="Rectangle 14"/>
              <p:cNvSpPr>
                <a:spLocks noChangeArrowheads="1"/>
              </p:cNvSpPr>
              <p:nvPr/>
            </p:nvSpPr>
            <p:spPr bwMode="auto">
              <a:xfrm>
                <a:off x="1440" y="259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8</a:t>
                </a:r>
              </a:p>
            </p:txBody>
          </p:sp>
          <p:sp>
            <p:nvSpPr>
              <p:cNvPr id="262" name="Rectangle 15"/>
              <p:cNvSpPr>
                <a:spLocks noChangeArrowheads="1"/>
              </p:cNvSpPr>
              <p:nvPr/>
            </p:nvSpPr>
            <p:spPr bwMode="auto">
              <a:xfrm>
                <a:off x="1440" y="2736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12</a:t>
                </a:r>
              </a:p>
            </p:txBody>
          </p:sp>
          <p:sp>
            <p:nvSpPr>
              <p:cNvPr id="263" name="Rectangle 16"/>
              <p:cNvSpPr>
                <a:spLocks noChangeArrowheads="1"/>
              </p:cNvSpPr>
              <p:nvPr/>
            </p:nvSpPr>
            <p:spPr bwMode="auto">
              <a:xfrm>
                <a:off x="1440" y="2880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16</a:t>
                </a:r>
              </a:p>
            </p:txBody>
          </p:sp>
          <p:sp>
            <p:nvSpPr>
              <p:cNvPr id="264" name="Rectangle 17"/>
              <p:cNvSpPr>
                <a:spLocks noChangeArrowheads="1"/>
              </p:cNvSpPr>
              <p:nvPr/>
            </p:nvSpPr>
            <p:spPr bwMode="auto">
              <a:xfrm>
                <a:off x="1440" y="302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20</a:t>
                </a:r>
              </a:p>
            </p:txBody>
          </p:sp>
          <p:sp>
            <p:nvSpPr>
              <p:cNvPr id="265" name="Rectangle 18"/>
              <p:cNvSpPr>
                <a:spLocks noChangeArrowheads="1"/>
              </p:cNvSpPr>
              <p:nvPr/>
            </p:nvSpPr>
            <p:spPr bwMode="auto">
              <a:xfrm>
                <a:off x="1968" y="230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</a:t>
                </a:r>
              </a:p>
            </p:txBody>
          </p:sp>
          <p:sp>
            <p:nvSpPr>
              <p:cNvPr id="266" name="Rectangle 19"/>
              <p:cNvSpPr>
                <a:spLocks noChangeArrowheads="1"/>
              </p:cNvSpPr>
              <p:nvPr/>
            </p:nvSpPr>
            <p:spPr bwMode="auto">
              <a:xfrm>
                <a:off x="1968" y="244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267" name="Rectangle 20"/>
              <p:cNvSpPr>
                <a:spLocks noChangeArrowheads="1"/>
              </p:cNvSpPr>
              <p:nvPr/>
            </p:nvSpPr>
            <p:spPr bwMode="auto">
              <a:xfrm>
                <a:off x="1968" y="259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268" name="Rectangle 21"/>
              <p:cNvSpPr>
                <a:spLocks noChangeArrowheads="1"/>
              </p:cNvSpPr>
              <p:nvPr/>
            </p:nvSpPr>
            <p:spPr bwMode="auto">
              <a:xfrm>
                <a:off x="1968" y="2736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269" name="Rectangle 22"/>
              <p:cNvSpPr>
                <a:spLocks noChangeArrowheads="1"/>
              </p:cNvSpPr>
              <p:nvPr/>
            </p:nvSpPr>
            <p:spPr bwMode="auto">
              <a:xfrm>
                <a:off x="1968" y="2880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270" name="Rectangle 23"/>
              <p:cNvSpPr>
                <a:spLocks noChangeArrowheads="1"/>
              </p:cNvSpPr>
              <p:nvPr/>
            </p:nvSpPr>
            <p:spPr bwMode="auto">
              <a:xfrm>
                <a:off x="1968" y="302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271" name="Rectangle 24"/>
              <p:cNvSpPr>
                <a:spLocks noChangeArrowheads="1"/>
              </p:cNvSpPr>
              <p:nvPr/>
            </p:nvSpPr>
            <p:spPr bwMode="auto">
              <a:xfrm>
                <a:off x="1968" y="316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25</a:t>
                </a:r>
              </a:p>
            </p:txBody>
          </p:sp>
          <p:sp>
            <p:nvSpPr>
              <p:cNvPr id="272" name="Rectangle 25"/>
              <p:cNvSpPr>
                <a:spLocks noChangeArrowheads="1"/>
              </p:cNvSpPr>
              <p:nvPr/>
            </p:nvSpPr>
            <p:spPr bwMode="auto">
              <a:xfrm>
                <a:off x="1968" y="331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29</a:t>
                </a:r>
              </a:p>
            </p:txBody>
          </p:sp>
          <p:sp>
            <p:nvSpPr>
              <p:cNvPr id="273" name="Rectangle 26"/>
              <p:cNvSpPr>
                <a:spLocks noChangeArrowheads="1"/>
              </p:cNvSpPr>
              <p:nvPr/>
            </p:nvSpPr>
            <p:spPr bwMode="auto">
              <a:xfrm>
                <a:off x="1968" y="244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5</a:t>
                </a:r>
              </a:p>
            </p:txBody>
          </p:sp>
          <p:sp>
            <p:nvSpPr>
              <p:cNvPr id="274" name="Rectangle 27"/>
              <p:cNvSpPr>
                <a:spLocks noChangeArrowheads="1"/>
              </p:cNvSpPr>
              <p:nvPr/>
            </p:nvSpPr>
            <p:spPr bwMode="auto">
              <a:xfrm>
                <a:off x="1968" y="259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9</a:t>
                </a:r>
              </a:p>
            </p:txBody>
          </p:sp>
          <p:sp>
            <p:nvSpPr>
              <p:cNvPr id="275" name="Rectangle 28"/>
              <p:cNvSpPr>
                <a:spLocks noChangeArrowheads="1"/>
              </p:cNvSpPr>
              <p:nvPr/>
            </p:nvSpPr>
            <p:spPr bwMode="auto">
              <a:xfrm>
                <a:off x="1968" y="2736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13</a:t>
                </a:r>
              </a:p>
            </p:txBody>
          </p:sp>
          <p:sp>
            <p:nvSpPr>
              <p:cNvPr id="276" name="Rectangle 29"/>
              <p:cNvSpPr>
                <a:spLocks noChangeArrowheads="1"/>
              </p:cNvSpPr>
              <p:nvPr/>
            </p:nvSpPr>
            <p:spPr bwMode="auto">
              <a:xfrm>
                <a:off x="1968" y="2880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17</a:t>
                </a:r>
              </a:p>
            </p:txBody>
          </p:sp>
          <p:sp>
            <p:nvSpPr>
              <p:cNvPr id="277" name="Rectangle 30"/>
              <p:cNvSpPr>
                <a:spLocks noChangeArrowheads="1"/>
              </p:cNvSpPr>
              <p:nvPr/>
            </p:nvSpPr>
            <p:spPr bwMode="auto">
              <a:xfrm>
                <a:off x="1968" y="302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21</a:t>
                </a:r>
              </a:p>
            </p:txBody>
          </p:sp>
          <p:sp>
            <p:nvSpPr>
              <p:cNvPr id="278" name="Rectangle 31"/>
              <p:cNvSpPr>
                <a:spLocks noChangeArrowheads="1"/>
              </p:cNvSpPr>
              <p:nvPr/>
            </p:nvSpPr>
            <p:spPr bwMode="auto">
              <a:xfrm>
                <a:off x="2496" y="230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</a:t>
                </a:r>
              </a:p>
            </p:txBody>
          </p:sp>
          <p:sp>
            <p:nvSpPr>
              <p:cNvPr id="279" name="Rectangle 32"/>
              <p:cNvSpPr>
                <a:spLocks noChangeArrowheads="1"/>
              </p:cNvSpPr>
              <p:nvPr/>
            </p:nvSpPr>
            <p:spPr bwMode="auto">
              <a:xfrm>
                <a:off x="2496" y="244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280" name="Rectangle 33"/>
              <p:cNvSpPr>
                <a:spLocks noChangeArrowheads="1"/>
              </p:cNvSpPr>
              <p:nvPr/>
            </p:nvSpPr>
            <p:spPr bwMode="auto">
              <a:xfrm>
                <a:off x="2496" y="259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281" name="Rectangle 34"/>
              <p:cNvSpPr>
                <a:spLocks noChangeArrowheads="1"/>
              </p:cNvSpPr>
              <p:nvPr/>
            </p:nvSpPr>
            <p:spPr bwMode="auto">
              <a:xfrm>
                <a:off x="2496" y="2736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282" name="Rectangle 35"/>
              <p:cNvSpPr>
                <a:spLocks noChangeArrowheads="1"/>
              </p:cNvSpPr>
              <p:nvPr/>
            </p:nvSpPr>
            <p:spPr bwMode="auto">
              <a:xfrm>
                <a:off x="2496" y="2880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283" name="Rectangle 36"/>
              <p:cNvSpPr>
                <a:spLocks noChangeArrowheads="1"/>
              </p:cNvSpPr>
              <p:nvPr/>
            </p:nvSpPr>
            <p:spPr bwMode="auto">
              <a:xfrm>
                <a:off x="2496" y="302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284" name="Rectangle 37"/>
              <p:cNvSpPr>
                <a:spLocks noChangeArrowheads="1"/>
              </p:cNvSpPr>
              <p:nvPr/>
            </p:nvSpPr>
            <p:spPr bwMode="auto">
              <a:xfrm>
                <a:off x="2496" y="316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26</a:t>
                </a:r>
              </a:p>
            </p:txBody>
          </p:sp>
          <p:sp>
            <p:nvSpPr>
              <p:cNvPr id="285" name="Rectangle 38"/>
              <p:cNvSpPr>
                <a:spLocks noChangeArrowheads="1"/>
              </p:cNvSpPr>
              <p:nvPr/>
            </p:nvSpPr>
            <p:spPr bwMode="auto">
              <a:xfrm>
                <a:off x="2496" y="331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30</a:t>
                </a:r>
              </a:p>
            </p:txBody>
          </p:sp>
          <p:sp>
            <p:nvSpPr>
              <p:cNvPr id="286" name="Rectangle 39"/>
              <p:cNvSpPr>
                <a:spLocks noChangeArrowheads="1"/>
              </p:cNvSpPr>
              <p:nvPr/>
            </p:nvSpPr>
            <p:spPr bwMode="auto">
              <a:xfrm>
                <a:off x="2496" y="244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6</a:t>
                </a:r>
              </a:p>
            </p:txBody>
          </p:sp>
          <p:sp>
            <p:nvSpPr>
              <p:cNvPr id="287" name="Rectangle 40"/>
              <p:cNvSpPr>
                <a:spLocks noChangeArrowheads="1"/>
              </p:cNvSpPr>
              <p:nvPr/>
            </p:nvSpPr>
            <p:spPr bwMode="auto">
              <a:xfrm>
                <a:off x="2496" y="259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10</a:t>
                </a:r>
              </a:p>
            </p:txBody>
          </p:sp>
          <p:sp>
            <p:nvSpPr>
              <p:cNvPr id="288" name="Rectangle 41"/>
              <p:cNvSpPr>
                <a:spLocks noChangeArrowheads="1"/>
              </p:cNvSpPr>
              <p:nvPr/>
            </p:nvSpPr>
            <p:spPr bwMode="auto">
              <a:xfrm>
                <a:off x="2496" y="2736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14</a:t>
                </a:r>
              </a:p>
            </p:txBody>
          </p:sp>
          <p:sp>
            <p:nvSpPr>
              <p:cNvPr id="289" name="Rectangle 42"/>
              <p:cNvSpPr>
                <a:spLocks noChangeArrowheads="1"/>
              </p:cNvSpPr>
              <p:nvPr/>
            </p:nvSpPr>
            <p:spPr bwMode="auto">
              <a:xfrm>
                <a:off x="2496" y="2880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18</a:t>
                </a:r>
              </a:p>
            </p:txBody>
          </p:sp>
          <p:sp>
            <p:nvSpPr>
              <p:cNvPr id="290" name="Rectangle 43"/>
              <p:cNvSpPr>
                <a:spLocks noChangeArrowheads="1"/>
              </p:cNvSpPr>
              <p:nvPr/>
            </p:nvSpPr>
            <p:spPr bwMode="auto">
              <a:xfrm>
                <a:off x="2496" y="302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22</a:t>
                </a:r>
              </a:p>
            </p:txBody>
          </p:sp>
          <p:sp>
            <p:nvSpPr>
              <p:cNvPr id="291" name="Rectangle 44"/>
              <p:cNvSpPr>
                <a:spLocks noChangeArrowheads="1"/>
              </p:cNvSpPr>
              <p:nvPr/>
            </p:nvSpPr>
            <p:spPr bwMode="auto">
              <a:xfrm>
                <a:off x="3024" y="230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3</a:t>
                </a:r>
              </a:p>
            </p:txBody>
          </p:sp>
          <p:sp>
            <p:nvSpPr>
              <p:cNvPr id="292" name="Rectangle 45"/>
              <p:cNvSpPr>
                <a:spLocks noChangeArrowheads="1"/>
              </p:cNvSpPr>
              <p:nvPr/>
            </p:nvSpPr>
            <p:spPr bwMode="auto">
              <a:xfrm>
                <a:off x="3024" y="244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293" name="Rectangle 46"/>
              <p:cNvSpPr>
                <a:spLocks noChangeArrowheads="1"/>
              </p:cNvSpPr>
              <p:nvPr/>
            </p:nvSpPr>
            <p:spPr bwMode="auto">
              <a:xfrm>
                <a:off x="3024" y="259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294" name="Rectangle 47"/>
              <p:cNvSpPr>
                <a:spLocks noChangeArrowheads="1"/>
              </p:cNvSpPr>
              <p:nvPr/>
            </p:nvSpPr>
            <p:spPr bwMode="auto">
              <a:xfrm>
                <a:off x="3024" y="2736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295" name="Rectangle 48"/>
              <p:cNvSpPr>
                <a:spLocks noChangeArrowheads="1"/>
              </p:cNvSpPr>
              <p:nvPr/>
            </p:nvSpPr>
            <p:spPr bwMode="auto">
              <a:xfrm>
                <a:off x="3024" y="2880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296" name="Rectangle 49"/>
              <p:cNvSpPr>
                <a:spLocks noChangeArrowheads="1"/>
              </p:cNvSpPr>
              <p:nvPr/>
            </p:nvSpPr>
            <p:spPr bwMode="auto">
              <a:xfrm>
                <a:off x="3024" y="302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zh-CN" altLang="zh-CN" sz="1400" b="1">
                  <a:solidFill>
                    <a:srgbClr val="0066FF"/>
                  </a:solidFill>
                  <a:latin typeface="+mn-ea"/>
                </a:endParaRPr>
              </a:p>
            </p:txBody>
          </p:sp>
          <p:sp>
            <p:nvSpPr>
              <p:cNvPr id="297" name="Rectangle 50"/>
              <p:cNvSpPr>
                <a:spLocks noChangeArrowheads="1"/>
              </p:cNvSpPr>
              <p:nvPr/>
            </p:nvSpPr>
            <p:spPr bwMode="auto">
              <a:xfrm>
                <a:off x="3024" y="316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27</a:t>
                </a:r>
              </a:p>
            </p:txBody>
          </p:sp>
          <p:sp>
            <p:nvSpPr>
              <p:cNvPr id="298" name="Rectangle 51"/>
              <p:cNvSpPr>
                <a:spLocks noChangeArrowheads="1"/>
              </p:cNvSpPr>
              <p:nvPr/>
            </p:nvSpPr>
            <p:spPr bwMode="auto">
              <a:xfrm>
                <a:off x="3024" y="331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31</a:t>
                </a:r>
              </a:p>
            </p:txBody>
          </p:sp>
          <p:sp>
            <p:nvSpPr>
              <p:cNvPr id="299" name="Rectangle 52"/>
              <p:cNvSpPr>
                <a:spLocks noChangeArrowheads="1"/>
              </p:cNvSpPr>
              <p:nvPr/>
            </p:nvSpPr>
            <p:spPr bwMode="auto">
              <a:xfrm>
                <a:off x="3024" y="2448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7</a:t>
                </a:r>
              </a:p>
            </p:txBody>
          </p:sp>
          <p:sp>
            <p:nvSpPr>
              <p:cNvPr id="300" name="Rectangle 53"/>
              <p:cNvSpPr>
                <a:spLocks noChangeArrowheads="1"/>
              </p:cNvSpPr>
              <p:nvPr/>
            </p:nvSpPr>
            <p:spPr bwMode="auto">
              <a:xfrm>
                <a:off x="3024" y="2592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11</a:t>
                </a:r>
              </a:p>
            </p:txBody>
          </p:sp>
          <p:sp>
            <p:nvSpPr>
              <p:cNvPr id="301" name="Rectangle 54"/>
              <p:cNvSpPr>
                <a:spLocks noChangeArrowheads="1"/>
              </p:cNvSpPr>
              <p:nvPr/>
            </p:nvSpPr>
            <p:spPr bwMode="auto">
              <a:xfrm>
                <a:off x="3024" y="2736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15</a:t>
                </a:r>
              </a:p>
            </p:txBody>
          </p:sp>
          <p:sp>
            <p:nvSpPr>
              <p:cNvPr id="302" name="Rectangle 55"/>
              <p:cNvSpPr>
                <a:spLocks noChangeArrowheads="1"/>
              </p:cNvSpPr>
              <p:nvPr/>
            </p:nvSpPr>
            <p:spPr bwMode="auto">
              <a:xfrm>
                <a:off x="3024" y="2880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19</a:t>
                </a:r>
              </a:p>
            </p:txBody>
          </p:sp>
          <p:sp>
            <p:nvSpPr>
              <p:cNvPr id="303" name="Rectangle 56"/>
              <p:cNvSpPr>
                <a:spLocks noChangeArrowheads="1"/>
              </p:cNvSpPr>
              <p:nvPr/>
            </p:nvSpPr>
            <p:spPr bwMode="auto">
              <a:xfrm>
                <a:off x="3024" y="3024"/>
                <a:ext cx="336" cy="144"/>
              </a:xfrm>
              <a:prstGeom prst="rect">
                <a:avLst/>
              </a:prstGeom>
              <a:solidFill>
                <a:srgbClr val="FF9900"/>
              </a:solidFill>
              <a:ln w="127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 b="1">
                    <a:solidFill>
                      <a:srgbClr val="0066FF"/>
                    </a:solidFill>
                    <a:latin typeface="+mn-ea"/>
                  </a:rPr>
                  <a:t>23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7850954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A8A70753-6676-A55D-7CD3-DC429A4DC18E}"/>
              </a:ext>
            </a:extLst>
          </p:cNvPr>
          <p:cNvSpPr txBox="1"/>
          <p:nvPr/>
        </p:nvSpPr>
        <p:spPr>
          <a:xfrm>
            <a:off x="1942394" y="1866378"/>
            <a:ext cx="9126658" cy="2611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为提高顺序访问时各存储模块的并行性，低位交叉方式中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各存储模块均具有各自独立的地址寄存器，数据寄存器和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读写控制电路；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顺序访问时，各存储模块通常按照流水线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的方式轮流存储。</a:t>
            </a:r>
          </a:p>
        </p:txBody>
      </p:sp>
    </p:spTree>
    <p:extLst>
      <p:ext uri="{BB962C8B-B14F-4D97-AF65-F5344CB8AC3E}">
        <p14:creationId xmlns:p14="http://schemas.microsoft.com/office/powerpoint/2010/main" val="36257505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顺序访问时可按流水方式存取</a:t>
            </a:r>
          </a:p>
        </p:txBody>
      </p:sp>
      <p:sp>
        <p:nvSpPr>
          <p:cNvPr id="199682" name="Rectangle 3"/>
          <p:cNvSpPr>
            <a:spLocks noChangeArrowheads="1"/>
          </p:cNvSpPr>
          <p:nvPr/>
        </p:nvSpPr>
        <p:spPr bwMode="auto">
          <a:xfrm>
            <a:off x="2355286" y="3598244"/>
            <a:ext cx="1600200" cy="381000"/>
          </a:xfrm>
          <a:prstGeom prst="rect">
            <a:avLst/>
          </a:prstGeom>
          <a:solidFill>
            <a:srgbClr val="FF9900"/>
          </a:solidFill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zh-CN" sz="1400" b="1">
                <a:solidFill>
                  <a:schemeClr val="bg1"/>
                </a:solidFill>
                <a:latin typeface="Tahoma" pitchFamily="34" charset="0"/>
                <a:ea typeface="宋体" charset="-122"/>
              </a:rPr>
              <a:t>M</a:t>
            </a:r>
            <a:r>
              <a:rPr lang="en-US" altLang="zh-CN" sz="1400" b="1" baseline="-25000">
                <a:solidFill>
                  <a:schemeClr val="bg1"/>
                </a:solidFill>
                <a:latin typeface="Tahoma" pitchFamily="34" charset="0"/>
                <a:ea typeface="宋体" charset="-122"/>
              </a:rPr>
              <a:t>0</a:t>
            </a:r>
            <a:endParaRPr lang="en-US" altLang="zh-CN" sz="1200" b="1">
              <a:solidFill>
                <a:schemeClr val="bg1"/>
              </a:solidFill>
              <a:latin typeface="Tahoma" pitchFamily="34" charset="0"/>
              <a:ea typeface="宋体" charset="-122"/>
            </a:endParaRPr>
          </a:p>
        </p:txBody>
      </p:sp>
      <p:sp>
        <p:nvSpPr>
          <p:cNvPr id="199683" name="Text Box 4"/>
          <p:cNvSpPr txBox="1">
            <a:spLocks noChangeArrowheads="1"/>
          </p:cNvSpPr>
          <p:nvPr/>
        </p:nvSpPr>
        <p:spPr bwMode="auto">
          <a:xfrm>
            <a:off x="3041086" y="4512644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1400" b="1">
                <a:solidFill>
                  <a:schemeClr val="folHlink"/>
                </a:solidFill>
                <a:latin typeface="Tahoma" pitchFamily="34" charset="0"/>
                <a:ea typeface="宋体" charset="-122"/>
              </a:rPr>
              <a:t>T</a:t>
            </a:r>
            <a:endParaRPr lang="en-US" altLang="zh-CN" sz="1400" b="1" baseline="-25000">
              <a:solidFill>
                <a:schemeClr val="folHlink"/>
              </a:solidFill>
              <a:latin typeface="Tahoma" pitchFamily="34" charset="0"/>
              <a:ea typeface="宋体" charset="-122"/>
            </a:endParaRPr>
          </a:p>
        </p:txBody>
      </p:sp>
      <p:sp>
        <p:nvSpPr>
          <p:cNvPr id="199684" name="Rectangle 5"/>
          <p:cNvSpPr>
            <a:spLocks noChangeArrowheads="1"/>
          </p:cNvSpPr>
          <p:nvPr/>
        </p:nvSpPr>
        <p:spPr bwMode="auto">
          <a:xfrm>
            <a:off x="2812486" y="3217244"/>
            <a:ext cx="1600200" cy="381000"/>
          </a:xfrm>
          <a:prstGeom prst="rect">
            <a:avLst/>
          </a:prstGeom>
          <a:solidFill>
            <a:srgbClr val="FF6600"/>
          </a:solidFill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zh-CN" sz="1400" b="1" dirty="0">
                <a:solidFill>
                  <a:schemeClr val="bg1"/>
                </a:solidFill>
                <a:latin typeface="Tahoma" pitchFamily="34" charset="0"/>
                <a:ea typeface="宋体" charset="-122"/>
              </a:rPr>
              <a:t>M</a:t>
            </a:r>
            <a:r>
              <a:rPr lang="en-US" altLang="zh-CN" sz="1400" b="1" baseline="-25000" dirty="0">
                <a:solidFill>
                  <a:schemeClr val="bg1"/>
                </a:solidFill>
                <a:latin typeface="Tahoma" pitchFamily="34" charset="0"/>
                <a:ea typeface="宋体" charset="-122"/>
              </a:rPr>
              <a:t>1</a:t>
            </a:r>
            <a:endParaRPr lang="en-US" altLang="zh-CN" sz="1200" b="1" dirty="0">
              <a:solidFill>
                <a:schemeClr val="bg1"/>
              </a:solidFill>
              <a:latin typeface="Tahoma" pitchFamily="34" charset="0"/>
              <a:ea typeface="宋体" charset="-122"/>
            </a:endParaRPr>
          </a:p>
        </p:txBody>
      </p:sp>
      <p:sp>
        <p:nvSpPr>
          <p:cNvPr id="199685" name="Rectangle 6"/>
          <p:cNvSpPr>
            <a:spLocks noChangeArrowheads="1"/>
          </p:cNvSpPr>
          <p:nvPr/>
        </p:nvSpPr>
        <p:spPr bwMode="auto">
          <a:xfrm>
            <a:off x="3193486" y="2836244"/>
            <a:ext cx="1600200" cy="381000"/>
          </a:xfrm>
          <a:prstGeom prst="rect">
            <a:avLst/>
          </a:prstGeom>
          <a:solidFill>
            <a:srgbClr val="993300"/>
          </a:solidFill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zh-CN" sz="1400" b="1">
                <a:solidFill>
                  <a:schemeClr val="bg1"/>
                </a:solidFill>
                <a:latin typeface="Tahoma" pitchFamily="34" charset="0"/>
                <a:ea typeface="宋体" charset="-122"/>
              </a:rPr>
              <a:t>M</a:t>
            </a:r>
            <a:r>
              <a:rPr lang="en-US" altLang="zh-CN" sz="1400" b="1" baseline="-25000">
                <a:solidFill>
                  <a:schemeClr val="bg1"/>
                </a:solidFill>
                <a:latin typeface="Tahoma" pitchFamily="34" charset="0"/>
                <a:ea typeface="宋体" charset="-122"/>
              </a:rPr>
              <a:t>2</a:t>
            </a:r>
            <a:endParaRPr lang="en-US" altLang="zh-CN" sz="1200" b="1">
              <a:solidFill>
                <a:schemeClr val="bg1"/>
              </a:solidFill>
              <a:latin typeface="Tahoma" pitchFamily="34" charset="0"/>
              <a:ea typeface="宋体" charset="-122"/>
            </a:endParaRPr>
          </a:p>
        </p:txBody>
      </p:sp>
      <p:sp>
        <p:nvSpPr>
          <p:cNvPr id="199686" name="Rectangle 7"/>
          <p:cNvSpPr>
            <a:spLocks noChangeArrowheads="1"/>
          </p:cNvSpPr>
          <p:nvPr/>
        </p:nvSpPr>
        <p:spPr bwMode="auto">
          <a:xfrm>
            <a:off x="3574486" y="2455244"/>
            <a:ext cx="1600200" cy="381000"/>
          </a:xfrm>
          <a:prstGeom prst="rect">
            <a:avLst/>
          </a:prstGeom>
          <a:solidFill>
            <a:srgbClr val="FF00FF"/>
          </a:solidFill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zh-CN" sz="1400" b="1">
                <a:solidFill>
                  <a:schemeClr val="bg1"/>
                </a:solidFill>
                <a:latin typeface="Tahoma" pitchFamily="34" charset="0"/>
                <a:ea typeface="宋体" charset="-122"/>
              </a:rPr>
              <a:t>M</a:t>
            </a:r>
            <a:r>
              <a:rPr lang="en-US" altLang="zh-CN" sz="1400" b="1" baseline="-25000">
                <a:solidFill>
                  <a:schemeClr val="bg1"/>
                </a:solidFill>
                <a:latin typeface="Tahoma" pitchFamily="34" charset="0"/>
                <a:ea typeface="宋体" charset="-122"/>
              </a:rPr>
              <a:t>3</a:t>
            </a:r>
            <a:endParaRPr lang="en-US" altLang="zh-CN" sz="1200" b="1">
              <a:solidFill>
                <a:schemeClr val="bg1"/>
              </a:solidFill>
              <a:latin typeface="Tahoma" pitchFamily="34" charset="0"/>
              <a:ea typeface="宋体" charset="-122"/>
            </a:endParaRPr>
          </a:p>
        </p:txBody>
      </p:sp>
      <p:sp>
        <p:nvSpPr>
          <p:cNvPr id="199687" name="Rectangle 8"/>
          <p:cNvSpPr>
            <a:spLocks noChangeArrowheads="1"/>
          </p:cNvSpPr>
          <p:nvPr/>
        </p:nvSpPr>
        <p:spPr bwMode="auto">
          <a:xfrm>
            <a:off x="3955486" y="2074244"/>
            <a:ext cx="1600200" cy="381000"/>
          </a:xfrm>
          <a:prstGeom prst="rect">
            <a:avLst/>
          </a:prstGeom>
          <a:solidFill>
            <a:srgbClr val="FF9900"/>
          </a:solidFill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zh-CN" sz="1400" b="1">
                <a:solidFill>
                  <a:schemeClr val="bg1"/>
                </a:solidFill>
                <a:latin typeface="Tahoma" pitchFamily="34" charset="0"/>
                <a:ea typeface="宋体" charset="-122"/>
              </a:rPr>
              <a:t>M</a:t>
            </a:r>
            <a:r>
              <a:rPr lang="en-US" altLang="zh-CN" sz="1400" b="1" baseline="-25000">
                <a:solidFill>
                  <a:schemeClr val="bg1"/>
                </a:solidFill>
                <a:latin typeface="Tahoma" pitchFamily="34" charset="0"/>
                <a:ea typeface="宋体" charset="-122"/>
              </a:rPr>
              <a:t>0</a:t>
            </a:r>
            <a:endParaRPr lang="en-US" altLang="zh-CN" sz="1200" b="1">
              <a:solidFill>
                <a:schemeClr val="bg1"/>
              </a:solidFill>
              <a:latin typeface="Tahoma" pitchFamily="34" charset="0"/>
              <a:ea typeface="宋体" charset="-122"/>
            </a:endParaRPr>
          </a:p>
        </p:txBody>
      </p:sp>
      <p:sp>
        <p:nvSpPr>
          <p:cNvPr id="199688" name="Line 9"/>
          <p:cNvSpPr>
            <a:spLocks noChangeShapeType="1"/>
          </p:cNvSpPr>
          <p:nvPr/>
        </p:nvSpPr>
        <p:spPr bwMode="auto">
          <a:xfrm>
            <a:off x="1974286" y="4436444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9689" name="Line 10"/>
          <p:cNvSpPr>
            <a:spLocks noChangeShapeType="1"/>
          </p:cNvSpPr>
          <p:nvPr/>
        </p:nvSpPr>
        <p:spPr bwMode="auto">
          <a:xfrm flipV="1">
            <a:off x="1974286" y="1540844"/>
            <a:ext cx="0" cy="2895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9690" name="Line 11"/>
          <p:cNvSpPr>
            <a:spLocks noChangeShapeType="1"/>
          </p:cNvSpPr>
          <p:nvPr/>
        </p:nvSpPr>
        <p:spPr bwMode="auto">
          <a:xfrm>
            <a:off x="2355286" y="3979244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9691" name="Line 12"/>
          <p:cNvSpPr>
            <a:spLocks noChangeShapeType="1"/>
          </p:cNvSpPr>
          <p:nvPr/>
        </p:nvSpPr>
        <p:spPr bwMode="auto">
          <a:xfrm>
            <a:off x="3955486" y="3979244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9692" name="Line 13"/>
          <p:cNvSpPr>
            <a:spLocks noChangeShapeType="1"/>
          </p:cNvSpPr>
          <p:nvPr/>
        </p:nvSpPr>
        <p:spPr bwMode="auto">
          <a:xfrm>
            <a:off x="4412686" y="3598244"/>
            <a:ext cx="0" cy="99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9693" name="Line 14"/>
          <p:cNvSpPr>
            <a:spLocks noChangeShapeType="1"/>
          </p:cNvSpPr>
          <p:nvPr/>
        </p:nvSpPr>
        <p:spPr bwMode="auto">
          <a:xfrm>
            <a:off x="4793686" y="3217244"/>
            <a:ext cx="0" cy="1219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9694" name="Line 15"/>
          <p:cNvSpPr>
            <a:spLocks noChangeShapeType="1"/>
          </p:cNvSpPr>
          <p:nvPr/>
        </p:nvSpPr>
        <p:spPr bwMode="auto">
          <a:xfrm>
            <a:off x="5174686" y="2836244"/>
            <a:ext cx="0" cy="1600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9695" name="Line 16"/>
          <p:cNvSpPr>
            <a:spLocks noChangeShapeType="1"/>
          </p:cNvSpPr>
          <p:nvPr/>
        </p:nvSpPr>
        <p:spPr bwMode="auto">
          <a:xfrm>
            <a:off x="5555686" y="2455244"/>
            <a:ext cx="0" cy="1981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9696" name="Line 17"/>
          <p:cNvSpPr>
            <a:spLocks noChangeShapeType="1"/>
          </p:cNvSpPr>
          <p:nvPr/>
        </p:nvSpPr>
        <p:spPr bwMode="auto">
          <a:xfrm>
            <a:off x="2355286" y="4588844"/>
            <a:ext cx="6096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9697" name="Line 18"/>
          <p:cNvSpPr>
            <a:spLocks noChangeShapeType="1"/>
          </p:cNvSpPr>
          <p:nvPr/>
        </p:nvSpPr>
        <p:spPr bwMode="auto">
          <a:xfrm flipH="1">
            <a:off x="3345886" y="4588844"/>
            <a:ext cx="6096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4031686" y="4420569"/>
            <a:ext cx="457200" cy="369888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宋体" pitchFamily="2" charset="-122"/>
                <a:sym typeface="Symbol" pitchFamily="18" charset="2"/>
              </a:rPr>
              <a:t></a:t>
            </a:r>
          </a:p>
        </p:txBody>
      </p:sp>
      <p:sp>
        <p:nvSpPr>
          <p:cNvPr id="199699" name="Rectangle 20"/>
          <p:cNvSpPr txBox="1">
            <a:spLocks noChangeArrowheads="1"/>
          </p:cNvSpPr>
          <p:nvPr/>
        </p:nvSpPr>
        <p:spPr bwMode="auto">
          <a:xfrm>
            <a:off x="6645274" y="2133600"/>
            <a:ext cx="4654783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n"/>
            </a:pPr>
            <a:r>
              <a:rPr lang="en-US" altLang="zh-CN" sz="2400" dirty="0">
                <a:solidFill>
                  <a:schemeClr val="folHlink"/>
                </a:solidFill>
                <a:latin typeface="微软雅黑" charset="-122"/>
                <a:ea typeface="微软雅黑" charset="-122"/>
              </a:rPr>
              <a:t>T  = m</a:t>
            </a:r>
            <a:r>
              <a:rPr lang="en-US" altLang="zh-CN" sz="2400" dirty="0">
                <a:solidFill>
                  <a:schemeClr val="folHlink"/>
                </a:solidFill>
                <a:latin typeface="微软雅黑" charset="-122"/>
                <a:ea typeface="微软雅黑" charset="-122"/>
                <a:sym typeface="Symbol" pitchFamily="18" charset="2"/>
              </a:rPr>
              <a:t>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n"/>
            </a:pPr>
            <a:r>
              <a:rPr lang="en-US" altLang="zh-CN" sz="2400" dirty="0">
                <a:solidFill>
                  <a:schemeClr val="folHlink"/>
                </a:solidFill>
                <a:latin typeface="微软雅黑" charset="-122"/>
                <a:ea typeface="微软雅黑" charset="-122"/>
              </a:rPr>
              <a:t>m = T/</a:t>
            </a:r>
            <a:r>
              <a:rPr lang="en-US" altLang="zh-CN" sz="2400" dirty="0">
                <a:solidFill>
                  <a:schemeClr val="folHlink"/>
                </a:solidFill>
                <a:latin typeface="微软雅黑" charset="-122"/>
                <a:ea typeface="微软雅黑" charset="-122"/>
                <a:sym typeface="Symbol" pitchFamily="18" charset="2"/>
              </a:rPr>
              <a:t>  </a:t>
            </a:r>
            <a:r>
              <a:rPr lang="zh-CN" altLang="en-US" sz="2100" dirty="0">
                <a:solidFill>
                  <a:schemeClr val="folHlink"/>
                </a:solidFill>
                <a:latin typeface="微软雅黑" charset="-122"/>
                <a:ea typeface="微软雅黑" charset="-122"/>
                <a:sym typeface="Symbol" pitchFamily="18" charset="2"/>
              </a:rPr>
              <a:t>交叉存取度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n"/>
            </a:pPr>
            <a:endParaRPr lang="zh-CN" altLang="en-US" sz="2400" dirty="0">
              <a:solidFill>
                <a:srgbClr val="66FF33"/>
              </a:solidFill>
              <a:latin typeface="微软雅黑" charset="-122"/>
              <a:ea typeface="微软雅黑" charset="-122"/>
              <a:sym typeface="Symbol" pitchFamily="18" charset="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rgbClr val="FFC000"/>
              </a:buClr>
            </a:pPr>
            <a:r>
              <a:rPr lang="zh-CN" altLang="en-US" sz="2100" dirty="0">
                <a:solidFill>
                  <a:schemeClr val="accent2"/>
                </a:solidFill>
                <a:latin typeface="微软雅黑" charset="-122"/>
                <a:ea typeface="微软雅黑" charset="-122"/>
                <a:sym typeface="Symbol" pitchFamily="18" charset="2"/>
              </a:rPr>
              <a:t>连续读取</a:t>
            </a:r>
            <a:r>
              <a:rPr lang="en-US" altLang="zh-CN" sz="2100" dirty="0">
                <a:solidFill>
                  <a:schemeClr val="accent2"/>
                </a:solidFill>
                <a:latin typeface="微软雅黑" charset="-122"/>
                <a:ea typeface="微软雅黑" charset="-122"/>
                <a:sym typeface="Symbol" pitchFamily="18" charset="2"/>
              </a:rPr>
              <a:t>n</a:t>
            </a:r>
            <a:r>
              <a:rPr lang="zh-CN" altLang="en-US" sz="2100" dirty="0">
                <a:solidFill>
                  <a:schemeClr val="accent2"/>
                </a:solidFill>
                <a:latin typeface="微软雅黑" charset="-122"/>
                <a:ea typeface="微软雅黑" charset="-122"/>
                <a:sym typeface="Symbol" pitchFamily="18" charset="2"/>
              </a:rPr>
              <a:t>个字的时间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n"/>
            </a:pPr>
            <a:r>
              <a:rPr lang="en-US" altLang="zh-CN" sz="2400" dirty="0">
                <a:solidFill>
                  <a:schemeClr val="folHlink"/>
                </a:solidFill>
                <a:latin typeface="微软雅黑" charset="-122"/>
                <a:ea typeface="微软雅黑" charset="-122"/>
                <a:sym typeface="Symbol" pitchFamily="18" charset="2"/>
              </a:rPr>
              <a:t>t</a:t>
            </a:r>
            <a:r>
              <a:rPr lang="en-US" altLang="zh-CN" sz="2400" baseline="-25000" dirty="0">
                <a:solidFill>
                  <a:schemeClr val="folHlink"/>
                </a:solidFill>
                <a:latin typeface="微软雅黑" charset="-122"/>
                <a:ea typeface="微软雅黑" charset="-122"/>
                <a:sym typeface="Symbol" pitchFamily="18" charset="2"/>
              </a:rPr>
              <a:t>1</a:t>
            </a:r>
            <a:r>
              <a:rPr lang="en-US" altLang="zh-CN" sz="2400" dirty="0">
                <a:solidFill>
                  <a:schemeClr val="folHlink"/>
                </a:solidFill>
                <a:latin typeface="微软雅黑" charset="-122"/>
                <a:ea typeface="微软雅黑" charset="-122"/>
                <a:sym typeface="Symbol" pitchFamily="18" charset="2"/>
              </a:rPr>
              <a:t>=T+(n-1) 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n"/>
            </a:pPr>
            <a:r>
              <a:rPr lang="en-US" altLang="zh-CN" sz="2400" dirty="0">
                <a:solidFill>
                  <a:schemeClr val="folHlink"/>
                </a:solidFill>
                <a:latin typeface="微软雅黑" charset="-122"/>
                <a:ea typeface="微软雅黑" charset="-122"/>
                <a:sym typeface="Symbol" pitchFamily="18" charset="2"/>
              </a:rPr>
              <a:t>t</a:t>
            </a:r>
            <a:r>
              <a:rPr lang="en-US" altLang="zh-CN" sz="2400" baseline="-25000" dirty="0">
                <a:solidFill>
                  <a:schemeClr val="folHlink"/>
                </a:solidFill>
                <a:latin typeface="微软雅黑" charset="-122"/>
                <a:ea typeface="微软雅黑" charset="-122"/>
                <a:sym typeface="Symbol" pitchFamily="18" charset="2"/>
              </a:rPr>
              <a:t>2</a:t>
            </a:r>
            <a:r>
              <a:rPr lang="en-US" altLang="zh-CN" sz="2400" dirty="0">
                <a:solidFill>
                  <a:schemeClr val="folHlink"/>
                </a:solidFill>
                <a:latin typeface="微软雅黑" charset="-122"/>
                <a:ea typeface="微软雅黑" charset="-122"/>
                <a:sym typeface="Symbol" pitchFamily="18" charset="2"/>
              </a:rPr>
              <a:t>=</a:t>
            </a:r>
            <a:r>
              <a:rPr lang="en-US" altLang="zh-CN" sz="2400" dirty="0" err="1">
                <a:solidFill>
                  <a:schemeClr val="folHlink"/>
                </a:solidFill>
                <a:latin typeface="微软雅黑" charset="-122"/>
                <a:ea typeface="微软雅黑" charset="-122"/>
                <a:sym typeface="Symbol" pitchFamily="18" charset="2"/>
              </a:rPr>
              <a:t>nT</a:t>
            </a:r>
            <a:endParaRPr lang="en-US" altLang="zh-CN" sz="2400" dirty="0">
              <a:solidFill>
                <a:schemeClr val="folHlink"/>
              </a:solidFill>
              <a:latin typeface="微软雅黑" charset="-122"/>
              <a:ea typeface="微软雅黑" charset="-122"/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250386" y="4930774"/>
            <a:ext cx="5410200" cy="70802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2000" dirty="0">
                <a:solidFill>
                  <a:schemeClr val="accent2"/>
                </a:solidFill>
                <a:latin typeface="Arial" pitchFamily="34" charset="0"/>
              </a:rPr>
              <a:t>T:  </a:t>
            </a:r>
            <a:r>
              <a:rPr lang="zh-CN" altLang="en-US" sz="2000" dirty="0">
                <a:solidFill>
                  <a:schemeClr val="accent2"/>
                </a:solidFill>
                <a:latin typeface="Arial" pitchFamily="34" charset="0"/>
              </a:rPr>
              <a:t>模块存取周期</a:t>
            </a:r>
            <a:r>
              <a:rPr lang="zh-CN" altLang="en-US" sz="2000" b="1" dirty="0">
                <a:solidFill>
                  <a:schemeClr val="accent2"/>
                </a:solidFill>
                <a:latin typeface="Arial" pitchFamily="34" charset="0"/>
              </a:rPr>
              <a:t> </a:t>
            </a:r>
            <a:r>
              <a:rPr lang="zh-CN" alt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sym typeface="Symbol" pitchFamily="18" charset="2"/>
              </a:rPr>
              <a:t>：</a:t>
            </a:r>
            <a:r>
              <a:rPr lang="zh-CN" altLang="en-US" sz="2000" dirty="0">
                <a:solidFill>
                  <a:schemeClr val="accent2"/>
                </a:solidFill>
                <a:latin typeface="Arial" pitchFamily="34" charset="0"/>
              </a:rPr>
              <a:t>总线传输周期 </a:t>
            </a:r>
          </a:p>
          <a:p>
            <a:pPr algn="ctr">
              <a:defRPr/>
            </a:pPr>
            <a:r>
              <a:rPr lang="en-US" altLang="zh-CN" sz="2000" dirty="0">
                <a:solidFill>
                  <a:schemeClr val="accent2"/>
                </a:solidFill>
                <a:latin typeface="Arial" pitchFamily="34" charset="0"/>
              </a:rPr>
              <a:t>m: </a:t>
            </a:r>
            <a:r>
              <a:rPr lang="zh-CN" altLang="en-US" sz="2000" dirty="0">
                <a:solidFill>
                  <a:schemeClr val="accent2"/>
                </a:solidFill>
                <a:latin typeface="Arial" pitchFamily="34" charset="0"/>
              </a:rPr>
              <a:t>存储器交叉模块数</a:t>
            </a:r>
          </a:p>
        </p:txBody>
      </p:sp>
      <p:sp>
        <p:nvSpPr>
          <p:cNvPr id="199701" name="Text Box 22"/>
          <p:cNvSpPr txBox="1">
            <a:spLocks noChangeArrowheads="1"/>
          </p:cNvSpPr>
          <p:nvPr/>
        </p:nvSpPr>
        <p:spPr bwMode="auto">
          <a:xfrm>
            <a:off x="5631886" y="4436444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1400">
                <a:solidFill>
                  <a:schemeClr val="folHlink"/>
                </a:solidFill>
                <a:latin typeface="Tahoma" pitchFamily="34" charset="0"/>
                <a:ea typeface="宋体" charset="-122"/>
              </a:rPr>
              <a:t>时间</a:t>
            </a:r>
            <a:endParaRPr lang="zh-CN" altLang="en-US" sz="1400" baseline="-25000">
              <a:solidFill>
                <a:schemeClr val="folHlink"/>
              </a:solidFill>
              <a:latin typeface="Tahoma" pitchFamily="34" charset="0"/>
              <a:ea typeface="宋体" charset="-122"/>
            </a:endParaRPr>
          </a:p>
        </p:txBody>
      </p:sp>
      <p:sp>
        <p:nvSpPr>
          <p:cNvPr id="199702" name="Text Box 23"/>
          <p:cNvSpPr txBox="1">
            <a:spLocks noChangeArrowheads="1"/>
          </p:cNvSpPr>
          <p:nvPr/>
        </p:nvSpPr>
        <p:spPr bwMode="auto">
          <a:xfrm>
            <a:off x="1974286" y="1540844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1400" dirty="0">
                <a:solidFill>
                  <a:schemeClr val="folHlink"/>
                </a:solidFill>
                <a:latin typeface="Tahoma" pitchFamily="34" charset="0"/>
                <a:ea typeface="宋体" charset="-122"/>
              </a:rPr>
              <a:t>字</a:t>
            </a:r>
            <a:endParaRPr lang="zh-CN" altLang="en-US" sz="1400" baseline="-25000" dirty="0">
              <a:solidFill>
                <a:schemeClr val="folHlink"/>
              </a:solidFill>
              <a:latin typeface="Tahoma" pitchFamily="34" charset="0"/>
              <a:ea typeface="宋体" charset="-122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8520572" y="4686301"/>
            <a:ext cx="24828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zh-CN" sz="2600" dirty="0">
                <a:solidFill>
                  <a:schemeClr val="folHlink"/>
                </a:solidFill>
                <a:latin typeface="Verdana" pitchFamily="34" charset="0"/>
                <a:sym typeface="Symbol" pitchFamily="18" charset="2"/>
              </a:rPr>
              <a:t>t</a:t>
            </a:r>
            <a:r>
              <a:rPr lang="en-US" altLang="zh-CN" sz="2600" baseline="-25000" dirty="0">
                <a:solidFill>
                  <a:schemeClr val="folHlink"/>
                </a:solidFill>
                <a:latin typeface="Verdana" pitchFamily="34" charset="0"/>
                <a:sym typeface="Symbol" pitchFamily="18" charset="2"/>
              </a:rPr>
              <a:t>1</a:t>
            </a:r>
            <a:r>
              <a:rPr lang="en-US" altLang="zh-CN" sz="2600" dirty="0">
                <a:solidFill>
                  <a:schemeClr val="folHlink"/>
                </a:solidFill>
                <a:latin typeface="Verdana" pitchFamily="34" charset="0"/>
                <a:sym typeface="Symbol" pitchFamily="18" charset="2"/>
              </a:rPr>
              <a:t>&lt;t</a:t>
            </a:r>
            <a:r>
              <a:rPr lang="en-US" altLang="zh-CN" sz="2600" baseline="-25000" dirty="0">
                <a:solidFill>
                  <a:schemeClr val="folHlink"/>
                </a:solidFill>
                <a:latin typeface="Verdana" pitchFamily="34" charset="0"/>
                <a:sym typeface="Symbol" pitchFamily="18" charset="2"/>
              </a:rPr>
              <a:t>2</a:t>
            </a:r>
            <a:endParaRPr lang="en-US" altLang="zh-CN" sz="2600" dirty="0">
              <a:solidFill>
                <a:schemeClr val="folHlink"/>
              </a:solidFill>
              <a:latin typeface="Verdana" pitchFamily="34" charset="0"/>
            </a:endParaRPr>
          </a:p>
        </p:txBody>
      </p:sp>
      <p:grpSp>
        <p:nvGrpSpPr>
          <p:cNvPr id="199704" name="Group 25"/>
          <p:cNvGrpSpPr>
            <a:grpSpLocks/>
          </p:cNvGrpSpPr>
          <p:nvPr/>
        </p:nvGrpSpPr>
        <p:grpSpPr bwMode="auto">
          <a:xfrm>
            <a:off x="2812486" y="3979244"/>
            <a:ext cx="762000" cy="457200"/>
            <a:chOff x="960" y="2784"/>
            <a:chExt cx="480" cy="384"/>
          </a:xfrm>
        </p:grpSpPr>
        <p:sp>
          <p:nvSpPr>
            <p:cNvPr id="199706" name="Line 26"/>
            <p:cNvSpPr>
              <a:spLocks noChangeShapeType="1"/>
            </p:cNvSpPr>
            <p:nvPr/>
          </p:nvSpPr>
          <p:spPr bwMode="auto">
            <a:xfrm>
              <a:off x="960" y="2784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9707" name="Line 27"/>
            <p:cNvSpPr>
              <a:spLocks noChangeShapeType="1"/>
            </p:cNvSpPr>
            <p:nvPr/>
          </p:nvSpPr>
          <p:spPr bwMode="auto">
            <a:xfrm>
              <a:off x="1200" y="2784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9708" name="Line 28"/>
            <p:cNvSpPr>
              <a:spLocks noChangeShapeType="1"/>
            </p:cNvSpPr>
            <p:nvPr/>
          </p:nvSpPr>
          <p:spPr bwMode="auto">
            <a:xfrm>
              <a:off x="1440" y="2784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999563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>
            <a:extLst>
              <a:ext uri="{FF2B5EF4-FFF2-40B4-BE49-F238E27FC236}">
                <a16:creationId xmlns:a16="http://schemas.microsoft.com/office/drawing/2014/main" id="{115208B2-8ABA-4AA9-0C3A-B57E4AE55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302" y="1011353"/>
            <a:ext cx="10890913" cy="2236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设有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个模块组成的八体存储器结构，每个模块的存取周期为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400ns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，存储字长为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32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位。数据总线宽度为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32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位，总线传输周期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50ns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试求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顺序存储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（即一个存储体存工作完，再进行第二个存储体）和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交叉存储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（多个体存储体轮流交叉工作）的存储器带宽。</a:t>
            </a:r>
          </a:p>
        </p:txBody>
      </p:sp>
      <p:sp>
        <p:nvSpPr>
          <p:cNvPr id="24579" name="Text Box 4">
            <a:extLst>
              <a:ext uri="{FF2B5EF4-FFF2-40B4-BE49-F238E27FC236}">
                <a16:creationId xmlns:a16="http://schemas.microsoft.com/office/drawing/2014/main" id="{F463E9D2-3199-75FD-5AED-FE03CACD2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3738" y="3626346"/>
            <a:ext cx="9021169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解：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个存储体，每个体读一次，共读出：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 * 32 = 256 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顺序读出的总时间为：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 * 400ns = 3200 ns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         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带宽为：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256 / 3200 ns = 8 * 10</a:t>
            </a:r>
            <a:r>
              <a:rPr kumimoji="0" lang="en-US" altLang="zh-CN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bps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交叉读出的总时间为：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400ns + 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8-1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）*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50 ns = 750 ns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         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带宽为：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256 / 750 ns = 3.4 * 10</a:t>
            </a:r>
            <a:r>
              <a:rPr kumimoji="0" lang="en-US" altLang="zh-CN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bps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4580" name="Rectangle 5">
            <a:extLst>
              <a:ext uri="{FF2B5EF4-FFF2-40B4-BE49-F238E27FC236}">
                <a16:creationId xmlns:a16="http://schemas.microsoft.com/office/drawing/2014/main" id="{EABFB6B2-F6ED-3E79-055D-E5A9E4BA3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3836"/>
            <a:ext cx="579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多体交叉存储器（重点）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5800" y="118360"/>
            <a:ext cx="10515600" cy="1325563"/>
          </a:xfrm>
        </p:spPr>
        <p:txBody>
          <a:bodyPr/>
          <a:lstStyle/>
          <a:p>
            <a:r>
              <a:rPr lang="zh-CN" altLang="en-US" dirty="0"/>
              <a:t>主存与</a:t>
            </a:r>
            <a:r>
              <a:rPr lang="en-US" altLang="zh-CN" dirty="0"/>
              <a:t>cache</a:t>
            </a:r>
            <a:r>
              <a:rPr lang="zh-CN" altLang="en-US" dirty="0"/>
              <a:t>地址映射关系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利用某种方法或规则将</a:t>
            </a:r>
            <a:r>
              <a:rPr lang="zh-CN" altLang="en-US" b="1" dirty="0">
                <a:solidFill>
                  <a:srgbClr val="FF0000"/>
                </a:solidFill>
              </a:rPr>
              <a:t>主存块</a:t>
            </a:r>
            <a:r>
              <a:rPr lang="zh-CN" altLang="en-US" dirty="0"/>
              <a:t>定位到</a:t>
            </a:r>
            <a:r>
              <a:rPr lang="en-US" altLang="zh-CN" dirty="0"/>
              <a:t>cache</a:t>
            </a:r>
            <a:r>
              <a:rPr lang="zh-CN" altLang="en-US" dirty="0"/>
              <a:t>称为</a:t>
            </a:r>
            <a:r>
              <a:rPr lang="zh-CN" altLang="en-US" b="1" dirty="0">
                <a:solidFill>
                  <a:srgbClr val="0000FF"/>
                </a:solidFill>
              </a:rPr>
              <a:t>地址映射</a:t>
            </a:r>
          </a:p>
          <a:p>
            <a:pPr lvl="1"/>
            <a:r>
              <a:rPr lang="zh-CN" altLang="en-US" sz="2400" dirty="0"/>
              <a:t>全相联   </a:t>
            </a:r>
            <a:r>
              <a:rPr lang="en-US" altLang="zh-CN" sz="2400" dirty="0"/>
              <a:t>(fully-associated)</a:t>
            </a:r>
          </a:p>
          <a:p>
            <a:pPr lvl="1"/>
            <a:r>
              <a:rPr lang="zh-CN" altLang="en-US" sz="2400" dirty="0"/>
              <a:t>直接相联 </a:t>
            </a:r>
            <a:r>
              <a:rPr lang="en-US" altLang="zh-CN" sz="2400" dirty="0"/>
              <a:t>(direct mapped)</a:t>
            </a:r>
          </a:p>
          <a:p>
            <a:pPr lvl="1"/>
            <a:r>
              <a:rPr lang="zh-CN" altLang="en-US" sz="2400" dirty="0"/>
              <a:t>组相联   </a:t>
            </a:r>
            <a:r>
              <a:rPr lang="en-US" altLang="zh-CN" sz="2400" dirty="0"/>
              <a:t>(set-associated)</a:t>
            </a:r>
          </a:p>
          <a:p>
            <a:endParaRPr lang="en-US" altLang="zh-CN" i="1" dirty="0">
              <a:solidFill>
                <a:schemeClr val="accent2"/>
              </a:solidFill>
            </a:endParaRPr>
          </a:p>
          <a:p>
            <a:endParaRPr lang="zh-CN" alt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58300" y="2701838"/>
            <a:ext cx="1714500" cy="3665452"/>
          </a:xfrm>
          <a:prstGeom prst="rect">
            <a:avLst/>
          </a:prstGeom>
          <a:solidFill>
            <a:srgbClr val="FF0000"/>
          </a:solidFill>
          <a:ln w="381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zh-CN" altLang="en-US" sz="1600">
                <a:solidFill>
                  <a:srgbClr val="003300"/>
                </a:solidFill>
                <a:latin typeface="+mn-ea"/>
              </a:rPr>
              <a:t>第</a:t>
            </a:r>
            <a:r>
              <a:rPr lang="en-US" altLang="zh-CN" sz="1600">
                <a:solidFill>
                  <a:srgbClr val="003300"/>
                </a:solidFill>
                <a:latin typeface="+mn-ea"/>
              </a:rPr>
              <a:t>0</a:t>
            </a:r>
            <a:r>
              <a:rPr lang="zh-CN" altLang="en-US" sz="1600">
                <a:solidFill>
                  <a:srgbClr val="003300"/>
                </a:solidFill>
                <a:latin typeface="+mn-ea"/>
              </a:rPr>
              <a:t>块</a:t>
            </a: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V="1">
            <a:off x="7353300" y="2765338"/>
            <a:ext cx="1905000" cy="1219200"/>
          </a:xfrm>
          <a:prstGeom prst="line">
            <a:avLst/>
          </a:prstGeom>
          <a:noFill/>
          <a:ln w="3175">
            <a:solidFill>
              <a:srgbClr val="66FF33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CN" altLang="en-US">
              <a:latin typeface="+mn-ea"/>
            </a:endParaRPr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 flipV="1">
            <a:off x="7353300" y="2765338"/>
            <a:ext cx="1905000" cy="990600"/>
          </a:xfrm>
          <a:prstGeom prst="line">
            <a:avLst/>
          </a:prstGeom>
          <a:noFill/>
          <a:ln w="3175">
            <a:solidFill>
              <a:srgbClr val="00CCFF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CN" altLang="en-US">
              <a:latin typeface="+mn-ea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9258300" y="26891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zh-CN" altLang="en-US" sz="1600">
                <a:solidFill>
                  <a:srgbClr val="003300"/>
                </a:solidFill>
                <a:latin typeface="+mn-ea"/>
              </a:rPr>
              <a:t>第</a:t>
            </a:r>
            <a:r>
              <a:rPr lang="en-US" altLang="zh-CN" sz="1600">
                <a:solidFill>
                  <a:srgbClr val="003300"/>
                </a:solidFill>
                <a:latin typeface="+mn-ea"/>
              </a:rPr>
              <a:t>0</a:t>
            </a:r>
            <a:r>
              <a:rPr lang="zh-CN" altLang="en-US" sz="1600">
                <a:solidFill>
                  <a:srgbClr val="003300"/>
                </a:solidFill>
                <a:latin typeface="+mn-ea"/>
              </a:rPr>
              <a:t>块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9258300" y="29177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zh-CN" altLang="en-US" sz="1600">
                <a:solidFill>
                  <a:srgbClr val="003300"/>
                </a:solidFill>
                <a:latin typeface="+mn-ea"/>
              </a:rPr>
              <a:t>第</a:t>
            </a:r>
            <a:r>
              <a:rPr lang="en-US" altLang="zh-CN" sz="1600">
                <a:solidFill>
                  <a:srgbClr val="003300"/>
                </a:solidFill>
                <a:latin typeface="+mn-ea"/>
              </a:rPr>
              <a:t>1</a:t>
            </a:r>
            <a:r>
              <a:rPr lang="zh-CN" altLang="en-US" sz="1600">
                <a:solidFill>
                  <a:srgbClr val="003300"/>
                </a:solidFill>
                <a:latin typeface="+mn-ea"/>
              </a:rPr>
              <a:t>块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9258300" y="31463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zh-CN" sz="1600" b="1">
                <a:solidFill>
                  <a:srgbClr val="003300"/>
                </a:solidFill>
                <a:latin typeface="+mn-ea"/>
              </a:rPr>
              <a:t>…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9258300" y="33749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zh-CN" altLang="en-US" sz="1600">
                <a:solidFill>
                  <a:srgbClr val="003300"/>
                </a:solidFill>
                <a:latin typeface="+mn-ea"/>
              </a:rPr>
              <a:t>第</a:t>
            </a:r>
            <a:r>
              <a:rPr lang="en-US" altLang="zh-CN" sz="1600">
                <a:solidFill>
                  <a:srgbClr val="003300"/>
                </a:solidFill>
                <a:latin typeface="+mn-ea"/>
              </a:rPr>
              <a:t>n-1</a:t>
            </a:r>
            <a:r>
              <a:rPr lang="zh-CN" altLang="en-US" sz="1600">
                <a:solidFill>
                  <a:srgbClr val="003300"/>
                </a:solidFill>
                <a:latin typeface="+mn-ea"/>
              </a:rPr>
              <a:t>块</a:t>
            </a: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9258300" y="36035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zh-CN" altLang="zh-CN" sz="1600">
              <a:solidFill>
                <a:srgbClr val="003300"/>
              </a:solidFill>
              <a:latin typeface="+mn-ea"/>
            </a:endParaRP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9258300" y="38321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zh-CN" sz="1600" b="1">
                <a:solidFill>
                  <a:srgbClr val="003300"/>
                </a:solidFill>
                <a:latin typeface="+mn-ea"/>
              </a:rPr>
              <a:t>…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9258300" y="40607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zh-CN" altLang="zh-CN" sz="1600">
              <a:solidFill>
                <a:srgbClr val="003300"/>
              </a:solidFill>
              <a:latin typeface="+mn-ea"/>
            </a:endParaRP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9258300" y="42893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zh-CN" altLang="zh-CN" sz="1600">
              <a:solidFill>
                <a:srgbClr val="003300"/>
              </a:solidFill>
              <a:latin typeface="+mn-ea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9258300" y="45179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zh-CN" sz="1600" b="1">
                <a:solidFill>
                  <a:srgbClr val="003300"/>
                </a:solidFill>
                <a:latin typeface="+mn-ea"/>
              </a:rPr>
              <a:t>…</a:t>
            </a: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9258300" y="47465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zh-CN" sz="1600" b="1">
                <a:solidFill>
                  <a:srgbClr val="003300"/>
                </a:solidFill>
                <a:latin typeface="+mn-ea"/>
              </a:rPr>
              <a:t>…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9258300" y="49751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zh-CN" altLang="zh-CN" sz="1600">
              <a:solidFill>
                <a:srgbClr val="003300"/>
              </a:solidFill>
              <a:latin typeface="+mn-ea"/>
            </a:endParaRPr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9258300" y="5438602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zh-CN" altLang="zh-CN" sz="1600">
              <a:solidFill>
                <a:srgbClr val="003300"/>
              </a:solidFill>
              <a:latin typeface="+mn-ea"/>
            </a:endParaRPr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9258300" y="5667202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zh-CN" altLang="zh-CN" sz="1600">
              <a:solidFill>
                <a:srgbClr val="003300"/>
              </a:solidFill>
              <a:latin typeface="+mn-ea"/>
            </a:endParaRP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9258300" y="5895802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zh-CN" altLang="zh-CN" sz="1600">
              <a:solidFill>
                <a:srgbClr val="003300"/>
              </a:solidFill>
              <a:latin typeface="+mn-ea"/>
            </a:endParaRPr>
          </a:p>
        </p:txBody>
      </p:sp>
      <p:sp>
        <p:nvSpPr>
          <p:cNvPr id="27" name="Rectangle 22"/>
          <p:cNvSpPr>
            <a:spLocks noChangeArrowheads="1"/>
          </p:cNvSpPr>
          <p:nvPr/>
        </p:nvSpPr>
        <p:spPr bwMode="auto">
          <a:xfrm>
            <a:off x="9258300" y="6138690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zh-CN" altLang="en-US" sz="1600">
                <a:solidFill>
                  <a:srgbClr val="003300"/>
                </a:solidFill>
                <a:latin typeface="+mn-ea"/>
              </a:rPr>
              <a:t>第</a:t>
            </a:r>
            <a:r>
              <a:rPr lang="en-US" altLang="zh-CN" sz="1600">
                <a:solidFill>
                  <a:srgbClr val="003300"/>
                </a:solidFill>
                <a:latin typeface="+mn-ea"/>
              </a:rPr>
              <a:t>m-1</a:t>
            </a:r>
            <a:r>
              <a:rPr lang="zh-CN" altLang="en-US" sz="1600">
                <a:solidFill>
                  <a:srgbClr val="003300"/>
                </a:solidFill>
                <a:latin typeface="+mn-ea"/>
              </a:rPr>
              <a:t>块</a:t>
            </a:r>
          </a:p>
        </p:txBody>
      </p: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6096000" y="3603538"/>
            <a:ext cx="1257300" cy="228600"/>
          </a:xfrm>
          <a:prstGeom prst="rect">
            <a:avLst/>
          </a:prstGeom>
          <a:solidFill>
            <a:srgbClr val="FFCC99"/>
          </a:solidFill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zh-CN" altLang="zh-CN" sz="1600" b="1">
              <a:solidFill>
                <a:srgbClr val="003300"/>
              </a:solidFill>
              <a:latin typeface="+mn-ea"/>
            </a:endParaRPr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6096000" y="3832138"/>
            <a:ext cx="1257300" cy="228600"/>
          </a:xfrm>
          <a:prstGeom prst="rect">
            <a:avLst/>
          </a:prstGeom>
          <a:solidFill>
            <a:srgbClr val="FFCC99"/>
          </a:solidFill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zh-CN" altLang="zh-CN" sz="1600" b="1">
              <a:solidFill>
                <a:srgbClr val="003300"/>
              </a:solidFill>
              <a:latin typeface="+mn-ea"/>
            </a:endParaRP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6096000" y="4060738"/>
            <a:ext cx="1257300" cy="228600"/>
          </a:xfrm>
          <a:prstGeom prst="rect">
            <a:avLst/>
          </a:prstGeom>
          <a:solidFill>
            <a:srgbClr val="FFCC99"/>
          </a:solidFill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zh-CN" altLang="zh-CN" sz="1600" b="1">
              <a:solidFill>
                <a:srgbClr val="003300"/>
              </a:solidFill>
              <a:latin typeface="+mn-ea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6096000" y="4289338"/>
            <a:ext cx="1257300" cy="228600"/>
          </a:xfrm>
          <a:prstGeom prst="rect">
            <a:avLst/>
          </a:prstGeom>
          <a:solidFill>
            <a:srgbClr val="FFCC99"/>
          </a:solidFill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zh-CN" altLang="zh-CN" sz="1600" b="1">
              <a:solidFill>
                <a:srgbClr val="003300"/>
              </a:solidFill>
              <a:latin typeface="+mn-ea"/>
            </a:endParaRP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6267450" y="3190789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b="1" dirty="0">
                <a:latin typeface="+mn-ea"/>
              </a:rPr>
              <a:t>Cache</a:t>
            </a: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9677400" y="2308139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b="1" dirty="0">
                <a:latin typeface="+mn-ea"/>
              </a:rPr>
              <a:t>主存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9258300" y="5210002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zh-CN" sz="1600" b="1">
                <a:solidFill>
                  <a:srgbClr val="003300"/>
                </a:solidFill>
                <a:latin typeface="+mn-ea"/>
              </a:rPr>
              <a:t>…</a:t>
            </a:r>
          </a:p>
        </p:txBody>
      </p:sp>
      <p:sp>
        <p:nvSpPr>
          <p:cNvPr id="37" name="Line 36"/>
          <p:cNvSpPr>
            <a:spLocks noChangeShapeType="1"/>
          </p:cNvSpPr>
          <p:nvPr/>
        </p:nvSpPr>
        <p:spPr bwMode="auto">
          <a:xfrm flipV="1">
            <a:off x="7353300" y="2765338"/>
            <a:ext cx="1905000" cy="144780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CN" altLang="en-US">
              <a:latin typeface="+mn-ea"/>
            </a:endParaRPr>
          </a:p>
        </p:txBody>
      </p:sp>
      <p:sp>
        <p:nvSpPr>
          <p:cNvPr id="38" name="Line 37"/>
          <p:cNvSpPr>
            <a:spLocks noChangeShapeType="1"/>
          </p:cNvSpPr>
          <p:nvPr/>
        </p:nvSpPr>
        <p:spPr bwMode="auto">
          <a:xfrm flipV="1">
            <a:off x="7353300" y="2765338"/>
            <a:ext cx="1905000" cy="1676400"/>
          </a:xfrm>
          <a:prstGeom prst="line">
            <a:avLst/>
          </a:prstGeom>
          <a:noFill/>
          <a:ln w="3175">
            <a:solidFill>
              <a:srgbClr val="FF00FF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CN" altLang="en-US">
              <a:latin typeface="+mn-ea"/>
            </a:endParaRPr>
          </a:p>
        </p:txBody>
      </p:sp>
      <p:sp>
        <p:nvSpPr>
          <p:cNvPr id="39" name="AutoShape 38"/>
          <p:cNvSpPr>
            <a:spLocks noChangeArrowheads="1"/>
          </p:cNvSpPr>
          <p:nvPr/>
        </p:nvSpPr>
        <p:spPr bwMode="auto">
          <a:xfrm>
            <a:off x="3704529" y="5251006"/>
            <a:ext cx="4320540" cy="832392"/>
          </a:xfrm>
          <a:prstGeom prst="wedgeEllipseCallout">
            <a:avLst>
              <a:gd name="adj1" fmla="val 31639"/>
              <a:gd name="adj2" fmla="val -87146"/>
            </a:avLst>
          </a:prstGeom>
          <a:solidFill>
            <a:srgbClr val="66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/>
            <a:r>
              <a:rPr lang="en-US" altLang="zh-CN" sz="2000" dirty="0">
                <a:latin typeface="+mn-ea"/>
              </a:rPr>
              <a:t> </a:t>
            </a:r>
            <a:r>
              <a:rPr lang="zh-CN" altLang="en-US" sz="2400" b="1" dirty="0">
                <a:latin typeface="+mn-ea"/>
              </a:rPr>
              <a:t>如何进行地址映射</a:t>
            </a:r>
            <a:r>
              <a:rPr lang="en-US" altLang="zh-CN" sz="2400" b="1" dirty="0">
                <a:latin typeface="+mn-ea"/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27442150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>
            <a:extLst>
              <a:ext uri="{FF2B5EF4-FFF2-40B4-BE49-F238E27FC236}">
                <a16:creationId xmlns:a16="http://schemas.microsoft.com/office/drawing/2014/main" id="{9273EAB5-4FD4-05FC-8FCE-7E6DF849E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12192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4451" name="Rectangle 3">
            <a:extLst>
              <a:ext uri="{FF2B5EF4-FFF2-40B4-BE49-F238E27FC236}">
                <a16:creationId xmlns:a16="http://schemas.microsoft.com/office/drawing/2014/main" id="{824D5263-3C8F-3A54-52ED-63E20D92B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16764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4452" name="Rectangle 4">
            <a:extLst>
              <a:ext uri="{FF2B5EF4-FFF2-40B4-BE49-F238E27FC236}">
                <a16:creationId xmlns:a16="http://schemas.microsoft.com/office/drawing/2014/main" id="{AD627F28-225B-A52C-4906-94D98CF5F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5146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15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4453" name="Rectangle 5">
            <a:extLst>
              <a:ext uri="{FF2B5EF4-FFF2-40B4-BE49-F238E27FC236}">
                <a16:creationId xmlns:a16="http://schemas.microsoft.com/office/drawing/2014/main" id="{4CA702C4-2031-FFC4-D180-20C78917C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133600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…</a:t>
            </a:r>
          </a:p>
        </p:txBody>
      </p:sp>
      <p:sp>
        <p:nvSpPr>
          <p:cNvPr id="744454" name="Rectangle 6">
            <a:extLst>
              <a:ext uri="{FF2B5EF4-FFF2-40B4-BE49-F238E27FC236}">
                <a16:creationId xmlns:a16="http://schemas.microsoft.com/office/drawing/2014/main" id="{2AA9FA95-B040-EEB1-0793-E1E4274F9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12192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4455" name="Rectangle 7">
            <a:extLst>
              <a:ext uri="{FF2B5EF4-FFF2-40B4-BE49-F238E27FC236}">
                <a16:creationId xmlns:a16="http://schemas.microsoft.com/office/drawing/2014/main" id="{D78F30EC-DFAB-E25F-AF16-1174E74E3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16764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4456" name="Rectangle 8">
            <a:extLst>
              <a:ext uri="{FF2B5EF4-FFF2-40B4-BE49-F238E27FC236}">
                <a16:creationId xmlns:a16="http://schemas.microsoft.com/office/drawing/2014/main" id="{B42889F7-8670-6718-25C3-A370473DD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25146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15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4457" name="Rectangle 9">
            <a:extLst>
              <a:ext uri="{FF2B5EF4-FFF2-40B4-BE49-F238E27FC236}">
                <a16:creationId xmlns:a16="http://schemas.microsoft.com/office/drawing/2014/main" id="{B5A0AF4F-7D9E-C92F-EDF9-903FB069F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2133600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…</a:t>
            </a:r>
          </a:p>
        </p:txBody>
      </p:sp>
      <p:sp>
        <p:nvSpPr>
          <p:cNvPr id="744458" name="Rectangle 10">
            <a:extLst>
              <a:ext uri="{FF2B5EF4-FFF2-40B4-BE49-F238E27FC236}">
                <a16:creationId xmlns:a16="http://schemas.microsoft.com/office/drawing/2014/main" id="{CDCAE22D-F538-442C-F194-9F27015F3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2971800"/>
            <a:ext cx="838200" cy="3429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…</a:t>
            </a:r>
          </a:p>
        </p:txBody>
      </p:sp>
      <p:sp>
        <p:nvSpPr>
          <p:cNvPr id="744459" name="Rectangle 11">
            <a:extLst>
              <a:ext uri="{FF2B5EF4-FFF2-40B4-BE49-F238E27FC236}">
                <a16:creationId xmlns:a16="http://schemas.microsoft.com/office/drawing/2014/main" id="{3ECB8111-5B84-2265-671A-D3A96ECF7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64008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2047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4460" name="Rectangle 12">
            <a:extLst>
              <a:ext uri="{FF2B5EF4-FFF2-40B4-BE49-F238E27FC236}">
                <a16:creationId xmlns:a16="http://schemas.microsoft.com/office/drawing/2014/main" id="{218B6572-AB96-27C7-E56B-829E3AEAF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144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</a:p>
        </p:txBody>
      </p:sp>
      <p:sp>
        <p:nvSpPr>
          <p:cNvPr id="744461" name="Rectangle 13">
            <a:extLst>
              <a:ext uri="{FF2B5EF4-FFF2-40B4-BE49-F238E27FC236}">
                <a16:creationId xmlns:a16="http://schemas.microsoft.com/office/drawing/2014/main" id="{D2656AB1-06DF-F365-90F6-0631B4A8F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7800" y="9144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</a:t>
            </a:r>
          </a:p>
        </p:txBody>
      </p:sp>
      <p:sp>
        <p:nvSpPr>
          <p:cNvPr id="744462" name="Line 14">
            <a:extLst>
              <a:ext uri="{FF2B5EF4-FFF2-40B4-BE49-F238E27FC236}">
                <a16:creationId xmlns:a16="http://schemas.microsoft.com/office/drawing/2014/main" id="{6FE0572B-BF48-5BFE-4C85-93CF060BFAE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447800"/>
            <a:ext cx="1676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4463" name="Line 15">
            <a:extLst>
              <a:ext uri="{FF2B5EF4-FFF2-40B4-BE49-F238E27FC236}">
                <a16:creationId xmlns:a16="http://schemas.microsoft.com/office/drawing/2014/main" id="{6BF35C77-3B61-4B58-4A34-DA8655700E1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447800"/>
            <a:ext cx="1676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4464" name="Line 16">
            <a:extLst>
              <a:ext uri="{FF2B5EF4-FFF2-40B4-BE49-F238E27FC236}">
                <a16:creationId xmlns:a16="http://schemas.microsoft.com/office/drawing/2014/main" id="{A91A5C8C-E84C-4C6B-96C3-F5E4076DE2A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447800"/>
            <a:ext cx="1676400" cy="129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4465" name="Line 17">
            <a:extLst>
              <a:ext uri="{FF2B5EF4-FFF2-40B4-BE49-F238E27FC236}">
                <a16:creationId xmlns:a16="http://schemas.microsoft.com/office/drawing/2014/main" id="{23BE50C2-8693-1B44-22A4-B527041223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0" y="1447800"/>
            <a:ext cx="1676400" cy="4572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4466" name="Line 18">
            <a:extLst>
              <a:ext uri="{FF2B5EF4-FFF2-40B4-BE49-F238E27FC236}">
                <a16:creationId xmlns:a16="http://schemas.microsoft.com/office/drawing/2014/main" id="{A429F1E6-8ACC-B62E-3F04-F2246A84C6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905000"/>
            <a:ext cx="1676400" cy="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4467" name="Line 19">
            <a:extLst>
              <a:ext uri="{FF2B5EF4-FFF2-40B4-BE49-F238E27FC236}">
                <a16:creationId xmlns:a16="http://schemas.microsoft.com/office/drawing/2014/main" id="{04A9D752-EC34-FDA7-324D-C9B09B41C39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905000"/>
            <a:ext cx="1676400" cy="47244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4468" name="Line 20">
            <a:extLst>
              <a:ext uri="{FF2B5EF4-FFF2-40B4-BE49-F238E27FC236}">
                <a16:creationId xmlns:a16="http://schemas.microsoft.com/office/drawing/2014/main" id="{B54B0D19-3946-AD85-05CE-EEAD3D8763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0" y="1905000"/>
            <a:ext cx="1676400" cy="838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4469" name="Line 21">
            <a:extLst>
              <a:ext uri="{FF2B5EF4-FFF2-40B4-BE49-F238E27FC236}">
                <a16:creationId xmlns:a16="http://schemas.microsoft.com/office/drawing/2014/main" id="{014E9D92-295D-1F82-8400-A605B2EEDC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0" y="1447800"/>
            <a:ext cx="1676400" cy="1295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4470" name="Line 22">
            <a:extLst>
              <a:ext uri="{FF2B5EF4-FFF2-40B4-BE49-F238E27FC236}">
                <a16:creationId xmlns:a16="http://schemas.microsoft.com/office/drawing/2014/main" id="{51E7CF62-0826-209D-37AB-64B7E5AC5F0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743200"/>
            <a:ext cx="1676400" cy="3810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4471" name="Text Box 23">
            <a:extLst>
              <a:ext uri="{FF2B5EF4-FFF2-40B4-BE49-F238E27FC236}">
                <a16:creationId xmlns:a16="http://schemas.microsoft.com/office/drawing/2014/main" id="{388F64DF-5BB8-44F6-E968-79A101196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143001"/>
            <a:ext cx="3962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srgbClr val="FF0000"/>
                </a:solidFill>
                <a:latin typeface="等线" panose="020F0502020204030204"/>
                <a:ea typeface="等线" panose="02010600030101010101" pitchFamily="2" charset="-122"/>
              </a:rPr>
              <a:t>1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）全相联映射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主存中任一块都可以映射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到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中任一块上。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（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必须采用相联存储器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</a:t>
            </a:r>
          </a:p>
        </p:txBody>
      </p:sp>
      <p:sp>
        <p:nvSpPr>
          <p:cNvPr id="744472" name="Rectangle 24">
            <a:extLst>
              <a:ext uri="{FF2B5EF4-FFF2-40B4-BE49-F238E27FC236}">
                <a16:creationId xmlns:a16="http://schemas.microsoft.com/office/drawing/2014/main" id="{07C09A3E-8750-64EA-96E6-1E00F6E39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276600"/>
            <a:ext cx="1371600" cy="3048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块号</a:t>
            </a:r>
          </a:p>
        </p:txBody>
      </p:sp>
      <p:sp>
        <p:nvSpPr>
          <p:cNvPr id="744473" name="Rectangle 25">
            <a:extLst>
              <a:ext uri="{FF2B5EF4-FFF2-40B4-BE49-F238E27FC236}">
                <a16:creationId xmlns:a16="http://schemas.microsoft.com/office/drawing/2014/main" id="{7DB8DD31-AF8D-C6EA-7AA7-4380BF121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276600"/>
            <a:ext cx="1219200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块内地址</a:t>
            </a:r>
          </a:p>
        </p:txBody>
      </p:sp>
      <p:sp>
        <p:nvSpPr>
          <p:cNvPr id="744474" name="Rectangle 26">
            <a:extLst>
              <a:ext uri="{FF2B5EF4-FFF2-40B4-BE49-F238E27FC236}">
                <a16:creationId xmlns:a16="http://schemas.microsoft.com/office/drawing/2014/main" id="{235198CB-AA4E-F8AD-2D35-25EA6AEBE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267200"/>
            <a:ext cx="762000" cy="3048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块号</a:t>
            </a:r>
          </a:p>
        </p:txBody>
      </p:sp>
      <p:sp>
        <p:nvSpPr>
          <p:cNvPr id="744475" name="Rectangle 27">
            <a:extLst>
              <a:ext uri="{FF2B5EF4-FFF2-40B4-BE49-F238E27FC236}">
                <a16:creationId xmlns:a16="http://schemas.microsoft.com/office/drawing/2014/main" id="{7CA79D1C-ED6A-862E-57B1-A948252FC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267200"/>
            <a:ext cx="1219200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块内地址</a:t>
            </a:r>
          </a:p>
        </p:txBody>
      </p:sp>
      <p:sp>
        <p:nvSpPr>
          <p:cNvPr id="744476" name="Rectangle 28">
            <a:extLst>
              <a:ext uri="{FF2B5EF4-FFF2-40B4-BE49-F238E27FC236}">
                <a16:creationId xmlns:a16="http://schemas.microsoft.com/office/drawing/2014/main" id="{56F1B34E-D421-4EF2-D36D-8E03F5D4C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276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主存地址</a:t>
            </a:r>
          </a:p>
        </p:txBody>
      </p:sp>
      <p:sp>
        <p:nvSpPr>
          <p:cNvPr id="744477" name="Rectangle 29">
            <a:extLst>
              <a:ext uri="{FF2B5EF4-FFF2-40B4-BE49-F238E27FC236}">
                <a16:creationId xmlns:a16="http://schemas.microsoft.com/office/drawing/2014/main" id="{35244228-C82D-347A-377B-4B4BC696F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2672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地址</a:t>
            </a:r>
          </a:p>
        </p:txBody>
      </p:sp>
      <p:sp>
        <p:nvSpPr>
          <p:cNvPr id="744478" name="Rectangle 30">
            <a:extLst>
              <a:ext uri="{FF2B5EF4-FFF2-40B4-BE49-F238E27FC236}">
                <a16:creationId xmlns:a16="http://schemas.microsoft.com/office/drawing/2014/main" id="{DB3F5679-9641-3D93-FD02-916DDA56D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9718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11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744479" name="Rectangle 31">
            <a:extLst>
              <a:ext uri="{FF2B5EF4-FFF2-40B4-BE49-F238E27FC236}">
                <a16:creationId xmlns:a16="http://schemas.microsoft.com/office/drawing/2014/main" id="{34A80D9B-7ABE-54FE-9909-30E86C495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9718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9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744480" name="Line 32">
            <a:extLst>
              <a:ext uri="{FF2B5EF4-FFF2-40B4-BE49-F238E27FC236}">
                <a16:creationId xmlns:a16="http://schemas.microsoft.com/office/drawing/2014/main" id="{B65CF588-5ED8-7EAD-6180-D14AD26BEB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914400"/>
            <a:ext cx="0" cy="594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4481" name="Line 33">
            <a:extLst>
              <a:ext uri="{FF2B5EF4-FFF2-40B4-BE49-F238E27FC236}">
                <a16:creationId xmlns:a16="http://schemas.microsoft.com/office/drawing/2014/main" id="{B13527E1-5CBA-9CF7-5A3A-DF1901DFA5C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447800"/>
            <a:ext cx="1676400" cy="5181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4482" name="Line 34">
            <a:extLst>
              <a:ext uri="{FF2B5EF4-FFF2-40B4-BE49-F238E27FC236}">
                <a16:creationId xmlns:a16="http://schemas.microsoft.com/office/drawing/2014/main" id="{FD41BD07-D591-FD33-110E-BE1320AE65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905000"/>
            <a:ext cx="1676400" cy="8382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4483" name="Line 35">
            <a:extLst>
              <a:ext uri="{FF2B5EF4-FFF2-40B4-BE49-F238E27FC236}">
                <a16:creationId xmlns:a16="http://schemas.microsoft.com/office/drawing/2014/main" id="{EAD8B5A7-DB1C-628F-BD67-B68C14B4F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0" y="2743200"/>
            <a:ext cx="16764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4484" name="Rectangle 36">
            <a:extLst>
              <a:ext uri="{FF2B5EF4-FFF2-40B4-BE49-F238E27FC236}">
                <a16:creationId xmlns:a16="http://schemas.microsoft.com/office/drawing/2014/main" id="{D5DD4C5E-B91D-4EC5-20C3-17D79671C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9624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4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744485" name="Rectangle 37">
            <a:extLst>
              <a:ext uri="{FF2B5EF4-FFF2-40B4-BE49-F238E27FC236}">
                <a16:creationId xmlns:a16="http://schemas.microsoft.com/office/drawing/2014/main" id="{0E1805FA-5E38-407A-7B49-0431E44C0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9624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9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744486" name="Rectangle 38">
            <a:extLst>
              <a:ext uri="{FF2B5EF4-FFF2-40B4-BE49-F238E27FC236}">
                <a16:creationId xmlns:a16="http://schemas.microsoft.com/office/drawing/2014/main" id="{E84EAC83-9655-7381-A79A-D2E906662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219077"/>
            <a:ext cx="6019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地址映射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——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全相联映射</a:t>
            </a:r>
          </a:p>
        </p:txBody>
      </p:sp>
      <p:sp>
        <p:nvSpPr>
          <p:cNvPr id="744488" name="Rectangle 40">
            <a:extLst>
              <a:ext uri="{FF2B5EF4-FFF2-40B4-BE49-F238E27FC236}">
                <a16:creationId xmlns:a16="http://schemas.microsoft.com/office/drawing/2014/main" id="{DD073D64-45A9-2722-AC7E-D8565452D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119688"/>
            <a:ext cx="160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块表</a:t>
            </a:r>
          </a:p>
        </p:txBody>
      </p:sp>
      <p:sp>
        <p:nvSpPr>
          <p:cNvPr id="744489" name="Rectangle 41">
            <a:extLst>
              <a:ext uri="{FF2B5EF4-FFF2-40B4-BE49-F238E27FC236}">
                <a16:creationId xmlns:a16="http://schemas.microsoft.com/office/drawing/2014/main" id="{2743B89B-E3DD-ABE3-BCC4-CDBFDB224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5410200"/>
            <a:ext cx="15240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4490" name="Rectangle 42">
            <a:extLst>
              <a:ext uri="{FF2B5EF4-FFF2-40B4-BE49-F238E27FC236}">
                <a16:creationId xmlns:a16="http://schemas.microsoft.com/office/drawing/2014/main" id="{BA988F6A-F539-A74E-7212-8A235AE17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5715000"/>
            <a:ext cx="15240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4491" name="Rectangle 43">
            <a:extLst>
              <a:ext uri="{FF2B5EF4-FFF2-40B4-BE49-F238E27FC236}">
                <a16:creationId xmlns:a16="http://schemas.microsoft.com/office/drawing/2014/main" id="{02134446-D7CD-F3BD-FE9F-9FF32D16F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6019800"/>
            <a:ext cx="15240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4492" name="Rectangle 44">
            <a:extLst>
              <a:ext uri="{FF2B5EF4-FFF2-40B4-BE49-F238E27FC236}">
                <a16:creationId xmlns:a16="http://schemas.microsoft.com/office/drawing/2014/main" id="{A8BAB6D8-900A-071C-268E-4972359D0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6324600"/>
            <a:ext cx="15240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4493" name="Rectangle 45">
            <a:extLst>
              <a:ext uri="{FF2B5EF4-FFF2-40B4-BE49-F238E27FC236}">
                <a16:creationId xmlns:a16="http://schemas.microsoft.com/office/drawing/2014/main" id="{4E939C7B-AA05-9EF1-8ABD-2EE1D325A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5105400"/>
            <a:ext cx="15240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主存块号</a:t>
            </a:r>
          </a:p>
        </p:txBody>
      </p:sp>
      <p:sp>
        <p:nvSpPr>
          <p:cNvPr id="744494" name="Rectangle 46">
            <a:extLst>
              <a:ext uri="{FF2B5EF4-FFF2-40B4-BE49-F238E27FC236}">
                <a16:creationId xmlns:a16="http://schemas.microsoft.com/office/drawing/2014/main" id="{65A2EE9E-520A-7201-5E0A-DD224E9E86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0614" y="5410200"/>
            <a:ext cx="1246187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</a:p>
        </p:txBody>
      </p:sp>
      <p:sp>
        <p:nvSpPr>
          <p:cNvPr id="744495" name="Rectangle 47">
            <a:extLst>
              <a:ext uri="{FF2B5EF4-FFF2-40B4-BE49-F238E27FC236}">
                <a16:creationId xmlns:a16="http://schemas.microsoft.com/office/drawing/2014/main" id="{C8C29722-72D0-FF26-1198-6BD6129A1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0614" y="5715000"/>
            <a:ext cx="1246187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</a:p>
        </p:txBody>
      </p:sp>
      <p:sp>
        <p:nvSpPr>
          <p:cNvPr id="744496" name="Rectangle 48">
            <a:extLst>
              <a:ext uri="{FF2B5EF4-FFF2-40B4-BE49-F238E27FC236}">
                <a16:creationId xmlns:a16="http://schemas.microsoft.com/office/drawing/2014/main" id="{BD68681F-4CB8-09D0-6F79-24BE2CB94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0614" y="6019800"/>
            <a:ext cx="1246187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</a:t>
            </a:r>
          </a:p>
        </p:txBody>
      </p:sp>
      <p:sp>
        <p:nvSpPr>
          <p:cNvPr id="744497" name="Rectangle 49">
            <a:extLst>
              <a:ext uri="{FF2B5EF4-FFF2-40B4-BE49-F238E27FC236}">
                <a16:creationId xmlns:a16="http://schemas.microsoft.com/office/drawing/2014/main" id="{27612A7B-45C9-0DDF-C29D-9A65B46EB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0614" y="6324600"/>
            <a:ext cx="1246187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</a:t>
            </a:r>
          </a:p>
        </p:txBody>
      </p:sp>
      <p:sp>
        <p:nvSpPr>
          <p:cNvPr id="744498" name="Rectangle 50">
            <a:extLst>
              <a:ext uri="{FF2B5EF4-FFF2-40B4-BE49-F238E27FC236}">
                <a16:creationId xmlns:a16="http://schemas.microsoft.com/office/drawing/2014/main" id="{0D8A16F1-DF26-871E-834C-078B45F47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0614" y="5105400"/>
            <a:ext cx="1246187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44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4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44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4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44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44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44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44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4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44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44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>
            <a:extLst>
              <a:ext uri="{FF2B5EF4-FFF2-40B4-BE49-F238E27FC236}">
                <a16:creationId xmlns:a16="http://schemas.microsoft.com/office/drawing/2014/main" id="{6D89594C-8622-9280-5029-345265B0D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981200"/>
            <a:ext cx="3276600" cy="3048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主存块号</a:t>
            </a:r>
          </a:p>
        </p:txBody>
      </p:sp>
      <p:sp>
        <p:nvSpPr>
          <p:cNvPr id="745475" name="Rectangle 3">
            <a:extLst>
              <a:ext uri="{FF2B5EF4-FFF2-40B4-BE49-F238E27FC236}">
                <a16:creationId xmlns:a16="http://schemas.microsoft.com/office/drawing/2014/main" id="{5D857EA7-4BC4-CC11-EC59-EB7D8CA22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4413" y="1981200"/>
            <a:ext cx="12192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块内地址</a:t>
            </a:r>
          </a:p>
        </p:txBody>
      </p:sp>
      <p:sp>
        <p:nvSpPr>
          <p:cNvPr id="745476" name="Line 4">
            <a:extLst>
              <a:ext uri="{FF2B5EF4-FFF2-40B4-BE49-F238E27FC236}">
                <a16:creationId xmlns:a16="http://schemas.microsoft.com/office/drawing/2014/main" id="{9EEE7C96-7661-1711-0198-48111DBE28E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26013" y="2286000"/>
            <a:ext cx="0" cy="9906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5477" name="Rectangle 5">
            <a:extLst>
              <a:ext uri="{FF2B5EF4-FFF2-40B4-BE49-F238E27FC236}">
                <a16:creationId xmlns:a16="http://schemas.microsoft.com/office/drawing/2014/main" id="{11056B28-82C1-F17C-368D-BFA3251D1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19812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主存地址</a:t>
            </a:r>
          </a:p>
        </p:txBody>
      </p:sp>
      <p:sp>
        <p:nvSpPr>
          <p:cNvPr id="745478" name="Rectangle 6">
            <a:extLst>
              <a:ext uri="{FF2B5EF4-FFF2-40B4-BE49-F238E27FC236}">
                <a16:creationId xmlns:a16="http://schemas.microsoft.com/office/drawing/2014/main" id="{D0D839AA-2F4B-EC5C-E86D-297D15606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590800"/>
            <a:ext cx="1600200" cy="3048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块号</a:t>
            </a:r>
          </a:p>
        </p:txBody>
      </p:sp>
      <p:sp>
        <p:nvSpPr>
          <p:cNvPr id="745479" name="Rectangle 7">
            <a:extLst>
              <a:ext uri="{FF2B5EF4-FFF2-40B4-BE49-F238E27FC236}">
                <a16:creationId xmlns:a16="http://schemas.microsoft.com/office/drawing/2014/main" id="{E77E3B80-CAC7-32E5-9146-AF42FAA41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590800"/>
            <a:ext cx="12192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块内地址</a:t>
            </a:r>
          </a:p>
        </p:txBody>
      </p:sp>
      <p:sp>
        <p:nvSpPr>
          <p:cNvPr id="745480" name="AutoShape 8">
            <a:extLst>
              <a:ext uri="{FF2B5EF4-FFF2-40B4-BE49-F238E27FC236}">
                <a16:creationId xmlns:a16="http://schemas.microsoft.com/office/drawing/2014/main" id="{075AF149-63BE-F74A-276A-8BB38EAFE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7813" y="3276600"/>
            <a:ext cx="1600200" cy="5334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比较</a:t>
            </a:r>
          </a:p>
        </p:txBody>
      </p:sp>
      <p:sp>
        <p:nvSpPr>
          <p:cNvPr id="745481" name="Line 9">
            <a:extLst>
              <a:ext uri="{FF2B5EF4-FFF2-40B4-BE49-F238E27FC236}">
                <a16:creationId xmlns:a16="http://schemas.microsoft.com/office/drawing/2014/main" id="{5B278896-EDC8-44B2-16AC-D7C9A9C609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1" y="3581400"/>
            <a:ext cx="1116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5482" name="Text Box 10">
            <a:extLst>
              <a:ext uri="{FF2B5EF4-FFF2-40B4-BE49-F238E27FC236}">
                <a16:creationId xmlns:a16="http://schemas.microsoft.com/office/drawing/2014/main" id="{E6F4DDB8-D260-420E-41D7-056CF45C0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5664" y="3244850"/>
            <a:ext cx="6445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命中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5483" name="Line 11">
            <a:extLst>
              <a:ext uri="{FF2B5EF4-FFF2-40B4-BE49-F238E27FC236}">
                <a16:creationId xmlns:a16="http://schemas.microsoft.com/office/drawing/2014/main" id="{3E94036F-18D7-A787-D11B-F48BF2D9AF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8014" y="3581400"/>
            <a:ext cx="1398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5484" name="Text Box 12">
            <a:extLst>
              <a:ext uri="{FF2B5EF4-FFF2-40B4-BE49-F238E27FC236}">
                <a16:creationId xmlns:a16="http://schemas.microsoft.com/office/drawing/2014/main" id="{EABFFC35-9346-C4C6-0EA7-6F60D5111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100" y="3225800"/>
            <a:ext cx="1104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未命中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访问内存</a:t>
            </a:r>
          </a:p>
        </p:txBody>
      </p:sp>
      <p:sp>
        <p:nvSpPr>
          <p:cNvPr id="745485" name="Rectangle 13">
            <a:extLst>
              <a:ext uri="{FF2B5EF4-FFF2-40B4-BE49-F238E27FC236}">
                <a16:creationId xmlns:a16="http://schemas.microsoft.com/office/drawing/2014/main" id="{2DC684F7-5CA8-7130-6612-DF0A9BC31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175126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块表</a:t>
            </a:r>
          </a:p>
        </p:txBody>
      </p:sp>
      <p:sp>
        <p:nvSpPr>
          <p:cNvPr id="745486" name="Text Box 14">
            <a:extLst>
              <a:ext uri="{FF2B5EF4-FFF2-40B4-BE49-F238E27FC236}">
                <a16:creationId xmlns:a16="http://schemas.microsoft.com/office/drawing/2014/main" id="{FA875B0E-E4B2-3F90-D35A-2B25EB283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526" y="3590926"/>
            <a:ext cx="12538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访问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5487" name="Rectangle 15">
            <a:extLst>
              <a:ext uri="{FF2B5EF4-FFF2-40B4-BE49-F238E27FC236}">
                <a16:creationId xmlns:a16="http://schemas.microsoft.com/office/drawing/2014/main" id="{FF61F38A-15E8-64C5-8FC0-353AE2D54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1" y="4495800"/>
            <a:ext cx="1725613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5488" name="Rectangle 16">
            <a:extLst>
              <a:ext uri="{FF2B5EF4-FFF2-40B4-BE49-F238E27FC236}">
                <a16:creationId xmlns:a16="http://schemas.microsoft.com/office/drawing/2014/main" id="{8A1501FF-2E56-9551-0DB6-04D20CFEE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1" y="4800600"/>
            <a:ext cx="1725613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5489" name="Rectangle 17">
            <a:extLst>
              <a:ext uri="{FF2B5EF4-FFF2-40B4-BE49-F238E27FC236}">
                <a16:creationId xmlns:a16="http://schemas.microsoft.com/office/drawing/2014/main" id="{5541C6A4-7EA9-A225-66DC-FECBDFDCB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1" y="5105400"/>
            <a:ext cx="1725613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5490" name="Rectangle 18">
            <a:extLst>
              <a:ext uri="{FF2B5EF4-FFF2-40B4-BE49-F238E27FC236}">
                <a16:creationId xmlns:a16="http://schemas.microsoft.com/office/drawing/2014/main" id="{B9E6156B-2ADF-3C09-735C-B762BEF0D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1" y="5410200"/>
            <a:ext cx="1725613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5491" name="Rectangle 19">
            <a:extLst>
              <a:ext uri="{FF2B5EF4-FFF2-40B4-BE49-F238E27FC236}">
                <a16:creationId xmlns:a16="http://schemas.microsoft.com/office/drawing/2014/main" id="{84E6A2C4-A945-A670-6039-E4A1BD918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1" y="4191000"/>
            <a:ext cx="1725613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主存块号标记</a:t>
            </a:r>
          </a:p>
        </p:txBody>
      </p:sp>
      <p:sp>
        <p:nvSpPr>
          <p:cNvPr id="745492" name="Rectangle 20">
            <a:extLst>
              <a:ext uri="{FF2B5EF4-FFF2-40B4-BE49-F238E27FC236}">
                <a16:creationId xmlns:a16="http://schemas.microsoft.com/office/drawing/2014/main" id="{ECEAFB1E-FA97-1466-EE0C-15A6F9C3B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3214" y="4495800"/>
            <a:ext cx="1246187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5493" name="Rectangle 21">
            <a:extLst>
              <a:ext uri="{FF2B5EF4-FFF2-40B4-BE49-F238E27FC236}">
                <a16:creationId xmlns:a16="http://schemas.microsoft.com/office/drawing/2014/main" id="{46D42295-F7E9-D5DA-2DB2-C33E2760A5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3214" y="4800600"/>
            <a:ext cx="1246187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5494" name="Rectangle 22">
            <a:extLst>
              <a:ext uri="{FF2B5EF4-FFF2-40B4-BE49-F238E27FC236}">
                <a16:creationId xmlns:a16="http://schemas.microsoft.com/office/drawing/2014/main" id="{6764FB27-4E7E-FB1D-29E7-9FBD79F7C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3214" y="5105400"/>
            <a:ext cx="1246187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5495" name="Rectangle 23">
            <a:extLst>
              <a:ext uri="{FF2B5EF4-FFF2-40B4-BE49-F238E27FC236}">
                <a16:creationId xmlns:a16="http://schemas.microsoft.com/office/drawing/2014/main" id="{99CDDB89-34D1-3675-D15F-509721726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3214" y="5410200"/>
            <a:ext cx="1246187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5496" name="Rectangle 24">
            <a:extLst>
              <a:ext uri="{FF2B5EF4-FFF2-40B4-BE49-F238E27FC236}">
                <a16:creationId xmlns:a16="http://schemas.microsoft.com/office/drawing/2014/main" id="{766EEEC8-186D-5D2E-235C-B83438EE7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3214" y="4191000"/>
            <a:ext cx="1246187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块号</a:t>
            </a:r>
          </a:p>
        </p:txBody>
      </p:sp>
      <p:sp>
        <p:nvSpPr>
          <p:cNvPr id="745497" name="Rectangle 25">
            <a:extLst>
              <a:ext uri="{FF2B5EF4-FFF2-40B4-BE49-F238E27FC236}">
                <a16:creationId xmlns:a16="http://schemas.microsoft.com/office/drawing/2014/main" id="{48877D73-AFF5-E6D2-FC9F-61DE9846A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25908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地址</a:t>
            </a:r>
          </a:p>
        </p:txBody>
      </p:sp>
      <p:sp>
        <p:nvSpPr>
          <p:cNvPr id="745498" name="Line 26">
            <a:extLst>
              <a:ext uri="{FF2B5EF4-FFF2-40B4-BE49-F238E27FC236}">
                <a16:creationId xmlns:a16="http://schemas.microsoft.com/office/drawing/2014/main" id="{D0C43904-8DEC-A09B-DF79-8EE687A5F6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3810000"/>
            <a:ext cx="0" cy="381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5499" name="Line 27">
            <a:extLst>
              <a:ext uri="{FF2B5EF4-FFF2-40B4-BE49-F238E27FC236}">
                <a16:creationId xmlns:a16="http://schemas.microsoft.com/office/drawing/2014/main" id="{86CBFF59-B587-9324-7822-21428902E76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953000"/>
            <a:ext cx="533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5500" name="Line 28">
            <a:extLst>
              <a:ext uri="{FF2B5EF4-FFF2-40B4-BE49-F238E27FC236}">
                <a16:creationId xmlns:a16="http://schemas.microsoft.com/office/drawing/2014/main" id="{7CF53842-2F60-C9AF-D8E2-2335A2C681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2895600"/>
            <a:ext cx="0" cy="2057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5504" name="Text Box 32">
            <a:extLst>
              <a:ext uri="{FF2B5EF4-FFF2-40B4-BE49-F238E27FC236}">
                <a16:creationId xmlns:a16="http://schemas.microsoft.com/office/drawing/2014/main" id="{C1B0B985-6E08-0C7F-86D6-0EBF4722F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193800"/>
            <a:ext cx="7321235" cy="40011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查找速度比较慢，硬件实现成本高。 且必须采用相联存储器。</a:t>
            </a:r>
          </a:p>
        </p:txBody>
      </p:sp>
      <p:sp>
        <p:nvSpPr>
          <p:cNvPr id="745505" name="AutoShape 33">
            <a:extLst>
              <a:ext uri="{FF2B5EF4-FFF2-40B4-BE49-F238E27FC236}">
                <a16:creationId xmlns:a16="http://schemas.microsoft.com/office/drawing/2014/main" id="{CDEEB32B-3293-938E-AC9D-C29EBAA9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2286000"/>
            <a:ext cx="228600" cy="3048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5507" name="Text Box 35">
            <a:extLst>
              <a:ext uri="{FF2B5EF4-FFF2-40B4-BE49-F238E27FC236}">
                <a16:creationId xmlns:a16="http://schemas.microsoft.com/office/drawing/2014/main" id="{3996052F-AB1B-DE2C-92E8-4D73B8759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1" y="5889626"/>
            <a:ext cx="3406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每次查询，需要从头遍历块表。</a:t>
            </a:r>
          </a:p>
        </p:txBody>
      </p:sp>
      <p:sp>
        <p:nvSpPr>
          <p:cNvPr id="2" name="Rectangle 38">
            <a:extLst>
              <a:ext uri="{FF2B5EF4-FFF2-40B4-BE49-F238E27FC236}">
                <a16:creationId xmlns:a16="http://schemas.microsoft.com/office/drawing/2014/main" id="{002BCB22-6EE4-FE1F-5275-5574306A4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335757"/>
            <a:ext cx="6019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地址映射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——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全相联映射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523" name="Line 27">
            <a:extLst>
              <a:ext uri="{FF2B5EF4-FFF2-40B4-BE49-F238E27FC236}">
                <a16:creationId xmlns:a16="http://schemas.microsoft.com/office/drawing/2014/main" id="{4FEEB3DF-9324-C06A-2E13-B07667A20B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5410200"/>
            <a:ext cx="533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6498" name="Rectangle 2">
            <a:extLst>
              <a:ext uri="{FF2B5EF4-FFF2-40B4-BE49-F238E27FC236}">
                <a16:creationId xmlns:a16="http://schemas.microsoft.com/office/drawing/2014/main" id="{BE2F6F19-9F82-BD7D-795A-16805F244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438400"/>
            <a:ext cx="3276600" cy="3048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主存块号</a:t>
            </a:r>
          </a:p>
        </p:txBody>
      </p:sp>
      <p:sp>
        <p:nvSpPr>
          <p:cNvPr id="746499" name="Rectangle 3">
            <a:extLst>
              <a:ext uri="{FF2B5EF4-FFF2-40B4-BE49-F238E27FC236}">
                <a16:creationId xmlns:a16="http://schemas.microsoft.com/office/drawing/2014/main" id="{54632C42-9096-513A-0E03-0D492D706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4413" y="2438400"/>
            <a:ext cx="1219200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块内地址</a:t>
            </a:r>
          </a:p>
        </p:txBody>
      </p:sp>
      <p:sp>
        <p:nvSpPr>
          <p:cNvPr id="746500" name="Line 4">
            <a:extLst>
              <a:ext uri="{FF2B5EF4-FFF2-40B4-BE49-F238E27FC236}">
                <a16:creationId xmlns:a16="http://schemas.microsoft.com/office/drawing/2014/main" id="{68E3476A-47E7-0DDD-8DC3-53762A55F2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926013" y="2743200"/>
            <a:ext cx="0" cy="9906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6501" name="Rectangle 5">
            <a:extLst>
              <a:ext uri="{FF2B5EF4-FFF2-40B4-BE49-F238E27FC236}">
                <a16:creationId xmlns:a16="http://schemas.microsoft.com/office/drawing/2014/main" id="{1CC813A3-5749-51F8-7937-4E442D3E8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24384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主存地址</a:t>
            </a:r>
          </a:p>
        </p:txBody>
      </p:sp>
      <p:sp>
        <p:nvSpPr>
          <p:cNvPr id="746502" name="Rectangle 6">
            <a:extLst>
              <a:ext uri="{FF2B5EF4-FFF2-40B4-BE49-F238E27FC236}">
                <a16:creationId xmlns:a16="http://schemas.microsoft.com/office/drawing/2014/main" id="{4B1A89FA-73F9-EAC4-A4BC-0A3E817D8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048000"/>
            <a:ext cx="1600200" cy="3048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块号</a:t>
            </a:r>
          </a:p>
        </p:txBody>
      </p:sp>
      <p:sp>
        <p:nvSpPr>
          <p:cNvPr id="746503" name="Rectangle 7">
            <a:extLst>
              <a:ext uri="{FF2B5EF4-FFF2-40B4-BE49-F238E27FC236}">
                <a16:creationId xmlns:a16="http://schemas.microsoft.com/office/drawing/2014/main" id="{5CB1FD62-6ADE-829B-2038-423867ED6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3048000"/>
            <a:ext cx="1219200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块内地址</a:t>
            </a:r>
          </a:p>
        </p:txBody>
      </p:sp>
      <p:sp>
        <p:nvSpPr>
          <p:cNvPr id="746504" name="AutoShape 8">
            <a:extLst>
              <a:ext uri="{FF2B5EF4-FFF2-40B4-BE49-F238E27FC236}">
                <a16:creationId xmlns:a16="http://schemas.microsoft.com/office/drawing/2014/main" id="{A574F4F7-5A99-8934-57BE-9D5DFDC42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7813" y="3733800"/>
            <a:ext cx="1600200" cy="5334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比较</a:t>
            </a:r>
          </a:p>
        </p:txBody>
      </p:sp>
      <p:sp>
        <p:nvSpPr>
          <p:cNvPr id="746506" name="Text Box 10">
            <a:extLst>
              <a:ext uri="{FF2B5EF4-FFF2-40B4-BE49-F238E27FC236}">
                <a16:creationId xmlns:a16="http://schemas.microsoft.com/office/drawing/2014/main" id="{3255B7BA-F8BD-C10F-4031-2F740C168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5664" y="3702050"/>
            <a:ext cx="6445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命中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6507" name="Line 11">
            <a:extLst>
              <a:ext uri="{FF2B5EF4-FFF2-40B4-BE49-F238E27FC236}">
                <a16:creationId xmlns:a16="http://schemas.microsoft.com/office/drawing/2014/main" id="{DA9DEF5A-A283-B174-3E05-C658849F2FB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8014" y="4038600"/>
            <a:ext cx="1398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6509" name="Rectangle 13">
            <a:extLst>
              <a:ext uri="{FF2B5EF4-FFF2-40B4-BE49-F238E27FC236}">
                <a16:creationId xmlns:a16="http://schemas.microsoft.com/office/drawing/2014/main" id="{630E7AE0-30E6-E22A-FDCB-B4B8AE3B0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648201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块表</a:t>
            </a:r>
          </a:p>
        </p:txBody>
      </p:sp>
      <p:sp>
        <p:nvSpPr>
          <p:cNvPr id="746510" name="Text Box 14">
            <a:extLst>
              <a:ext uri="{FF2B5EF4-FFF2-40B4-BE49-F238E27FC236}">
                <a16:creationId xmlns:a16="http://schemas.microsoft.com/office/drawing/2014/main" id="{A8CA1F9F-569A-2AE3-4B8C-FAFC7B642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526" y="4048126"/>
            <a:ext cx="12538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访问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6511" name="Rectangle 15">
            <a:extLst>
              <a:ext uri="{FF2B5EF4-FFF2-40B4-BE49-F238E27FC236}">
                <a16:creationId xmlns:a16="http://schemas.microsoft.com/office/drawing/2014/main" id="{766828B9-EB67-82A6-39DC-9D9F2A868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1" y="4953000"/>
            <a:ext cx="1801813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6512" name="Rectangle 16">
            <a:extLst>
              <a:ext uri="{FF2B5EF4-FFF2-40B4-BE49-F238E27FC236}">
                <a16:creationId xmlns:a16="http://schemas.microsoft.com/office/drawing/2014/main" id="{92717D93-4E72-F648-A6C4-842179E42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1" y="5257800"/>
            <a:ext cx="1801813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01101001</a:t>
            </a:r>
          </a:p>
        </p:txBody>
      </p:sp>
      <p:sp>
        <p:nvSpPr>
          <p:cNvPr id="746513" name="Rectangle 17">
            <a:extLst>
              <a:ext uri="{FF2B5EF4-FFF2-40B4-BE49-F238E27FC236}">
                <a16:creationId xmlns:a16="http://schemas.microsoft.com/office/drawing/2014/main" id="{7F579509-845B-1930-3B16-3CBA7141D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1" y="5562600"/>
            <a:ext cx="1801813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6514" name="Rectangle 18">
            <a:extLst>
              <a:ext uri="{FF2B5EF4-FFF2-40B4-BE49-F238E27FC236}">
                <a16:creationId xmlns:a16="http://schemas.microsoft.com/office/drawing/2014/main" id="{8C7383F9-3263-D2A5-7811-777D4B2EE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1" y="5867400"/>
            <a:ext cx="1801813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6515" name="Rectangle 19">
            <a:extLst>
              <a:ext uri="{FF2B5EF4-FFF2-40B4-BE49-F238E27FC236}">
                <a16:creationId xmlns:a16="http://schemas.microsoft.com/office/drawing/2014/main" id="{CB58C713-7178-97ED-3FBD-E4C0AFB48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1" y="4648200"/>
            <a:ext cx="1801813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主存块号标记</a:t>
            </a:r>
          </a:p>
        </p:txBody>
      </p:sp>
      <p:sp>
        <p:nvSpPr>
          <p:cNvPr id="746516" name="Rectangle 20">
            <a:extLst>
              <a:ext uri="{FF2B5EF4-FFF2-40B4-BE49-F238E27FC236}">
                <a16:creationId xmlns:a16="http://schemas.microsoft.com/office/drawing/2014/main" id="{89990E95-8DD1-97E5-DC6B-BB25C672B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3214" y="4953000"/>
            <a:ext cx="1398587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6517" name="Rectangle 21">
            <a:extLst>
              <a:ext uri="{FF2B5EF4-FFF2-40B4-BE49-F238E27FC236}">
                <a16:creationId xmlns:a16="http://schemas.microsoft.com/office/drawing/2014/main" id="{6083A389-571B-FDF6-263A-9AB1DCF44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3214" y="5257800"/>
            <a:ext cx="1398587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101</a:t>
            </a:r>
          </a:p>
        </p:txBody>
      </p:sp>
      <p:sp>
        <p:nvSpPr>
          <p:cNvPr id="746518" name="Rectangle 22">
            <a:extLst>
              <a:ext uri="{FF2B5EF4-FFF2-40B4-BE49-F238E27FC236}">
                <a16:creationId xmlns:a16="http://schemas.microsoft.com/office/drawing/2014/main" id="{0D431794-9386-FA52-DAB1-933142178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3214" y="5562600"/>
            <a:ext cx="1398587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6519" name="Rectangle 23">
            <a:extLst>
              <a:ext uri="{FF2B5EF4-FFF2-40B4-BE49-F238E27FC236}">
                <a16:creationId xmlns:a16="http://schemas.microsoft.com/office/drawing/2014/main" id="{A10FCFFA-299E-5E3F-02DF-6F31BE0E2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3214" y="5867400"/>
            <a:ext cx="1398587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6520" name="Rectangle 24">
            <a:extLst>
              <a:ext uri="{FF2B5EF4-FFF2-40B4-BE49-F238E27FC236}">
                <a16:creationId xmlns:a16="http://schemas.microsoft.com/office/drawing/2014/main" id="{4AB65025-68B7-3660-2E28-1ED23BB84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3214" y="4648200"/>
            <a:ext cx="1398587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块号</a:t>
            </a:r>
          </a:p>
        </p:txBody>
      </p:sp>
      <p:sp>
        <p:nvSpPr>
          <p:cNvPr id="746521" name="Rectangle 25">
            <a:extLst>
              <a:ext uri="{FF2B5EF4-FFF2-40B4-BE49-F238E27FC236}">
                <a16:creationId xmlns:a16="http://schemas.microsoft.com/office/drawing/2014/main" id="{BB596DEA-9C2A-9965-279D-B31E7246C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0" y="3048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地址</a:t>
            </a:r>
          </a:p>
        </p:txBody>
      </p:sp>
      <p:sp>
        <p:nvSpPr>
          <p:cNvPr id="746522" name="Line 26">
            <a:extLst>
              <a:ext uri="{FF2B5EF4-FFF2-40B4-BE49-F238E27FC236}">
                <a16:creationId xmlns:a16="http://schemas.microsoft.com/office/drawing/2014/main" id="{B94D9F47-B7DC-41E6-33DE-00BEF1DF69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4267200"/>
            <a:ext cx="0" cy="381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6524" name="Line 28">
            <a:extLst>
              <a:ext uri="{FF2B5EF4-FFF2-40B4-BE49-F238E27FC236}">
                <a16:creationId xmlns:a16="http://schemas.microsoft.com/office/drawing/2014/main" id="{8C618879-08BD-B99C-881C-D2703B23CA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3352800"/>
            <a:ext cx="0" cy="2057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6527" name="Text Box 31">
            <a:extLst>
              <a:ext uri="{FF2B5EF4-FFF2-40B4-BE49-F238E27FC236}">
                <a16:creationId xmlns:a16="http://schemas.microsoft.com/office/drawing/2014/main" id="{4D37E179-26C6-C945-CE3E-F664EAAA3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203326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例：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设全相联映射下，访问主存进行读操作的块地址为：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01101001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块表如下，求访问时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的块号。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6528" name="Rectangle 32">
            <a:extLst>
              <a:ext uri="{FF2B5EF4-FFF2-40B4-BE49-F238E27FC236}">
                <a16:creationId xmlns:a16="http://schemas.microsoft.com/office/drawing/2014/main" id="{1BF6854D-9E92-54F9-8533-C08FE4293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1" y="3429000"/>
            <a:ext cx="5501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101</a:t>
            </a:r>
          </a:p>
        </p:txBody>
      </p:sp>
      <p:sp>
        <p:nvSpPr>
          <p:cNvPr id="746530" name="AutoShape 34">
            <a:extLst>
              <a:ext uri="{FF2B5EF4-FFF2-40B4-BE49-F238E27FC236}">
                <a16:creationId xmlns:a16="http://schemas.microsoft.com/office/drawing/2014/main" id="{2708DE4A-5E95-809C-84B3-C27B398BB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2743200"/>
            <a:ext cx="228600" cy="3048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" name="Rectangle 38">
            <a:extLst>
              <a:ext uri="{FF2B5EF4-FFF2-40B4-BE49-F238E27FC236}">
                <a16:creationId xmlns:a16="http://schemas.microsoft.com/office/drawing/2014/main" id="{B430DC2D-F9CA-508A-3F16-941426147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335757"/>
            <a:ext cx="6019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地址映射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——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全相联映射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>
            <a:extLst>
              <a:ext uri="{FF2B5EF4-FFF2-40B4-BE49-F238E27FC236}">
                <a16:creationId xmlns:a16="http://schemas.microsoft.com/office/drawing/2014/main" id="{18AF9092-3FD1-684F-2C3C-8D4E4A978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9359" y="1826750"/>
            <a:ext cx="73914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、位扩展（数据线扩充）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、字扩展（地址线扩充）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、位字扩展（先位后字）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aphicFrame>
        <p:nvGraphicFramePr>
          <p:cNvPr id="646151" name="Group 7">
            <a:extLst>
              <a:ext uri="{FF2B5EF4-FFF2-40B4-BE49-F238E27FC236}">
                <a16:creationId xmlns:a16="http://schemas.microsoft.com/office/drawing/2014/main" id="{418355C1-0121-DCDA-EDDD-B26A8345AA99}"/>
              </a:ext>
            </a:extLst>
          </p:cNvPr>
          <p:cNvGraphicFramePr>
            <a:graphicFrameLocks noGrp="1"/>
          </p:cNvGraphicFramePr>
          <p:nvPr/>
        </p:nvGraphicFramePr>
        <p:xfrm>
          <a:off x="5446776" y="4844815"/>
          <a:ext cx="1095375" cy="993776"/>
        </p:xfrm>
        <a:graphic>
          <a:graphicData uri="http://schemas.openxmlformats.org/drawingml/2006/table">
            <a:tbl>
              <a:tblPr/>
              <a:tblGrid>
                <a:gridCol w="274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46178" name="Group 34">
            <a:extLst>
              <a:ext uri="{FF2B5EF4-FFF2-40B4-BE49-F238E27FC236}">
                <a16:creationId xmlns:a16="http://schemas.microsoft.com/office/drawing/2014/main" id="{97A0505E-5B56-3DBB-76E1-BB218DB96730}"/>
              </a:ext>
            </a:extLst>
          </p:cNvPr>
          <p:cNvGraphicFramePr>
            <a:graphicFrameLocks noGrp="1"/>
          </p:cNvGraphicFramePr>
          <p:nvPr/>
        </p:nvGraphicFramePr>
        <p:xfrm>
          <a:off x="6589776" y="4844815"/>
          <a:ext cx="1095375" cy="993776"/>
        </p:xfrm>
        <a:graphic>
          <a:graphicData uri="http://schemas.openxmlformats.org/drawingml/2006/table">
            <a:tbl>
              <a:tblPr/>
              <a:tblGrid>
                <a:gridCol w="274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275" name="AutoShape 62">
            <a:extLst>
              <a:ext uri="{FF2B5EF4-FFF2-40B4-BE49-F238E27FC236}">
                <a16:creationId xmlns:a16="http://schemas.microsoft.com/office/drawing/2014/main" id="{0855897D-9C4A-A37C-6A94-1D91A1D12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3851" y="4692415"/>
            <a:ext cx="1800225" cy="533400"/>
          </a:xfrm>
          <a:prstGeom prst="rightArrow">
            <a:avLst>
              <a:gd name="adj1" fmla="val 50000"/>
              <a:gd name="adj2" fmla="val 8437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位方向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3447A47-7148-D15F-4084-4026D9FDACC4}"/>
              </a:ext>
            </a:extLst>
          </p:cNvPr>
          <p:cNvSpPr txBox="1"/>
          <p:nvPr/>
        </p:nvSpPr>
        <p:spPr>
          <a:xfrm>
            <a:off x="306862" y="362957"/>
            <a:ext cx="60950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主存储器扩展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F9A0412-F2CC-593C-3B77-67A223B06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985" y="661802"/>
            <a:ext cx="4519170" cy="3387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45922" y="18212"/>
            <a:ext cx="10515600" cy="1325563"/>
          </a:xfrm>
        </p:spPr>
        <p:txBody>
          <a:bodyPr/>
          <a:lstStyle/>
          <a:p>
            <a:r>
              <a:rPr lang="zh-CN" altLang="en-US" dirty="0"/>
              <a:t>主存与</a:t>
            </a:r>
            <a:r>
              <a:rPr lang="en-US" altLang="zh-CN" dirty="0"/>
              <a:t>cache</a:t>
            </a:r>
            <a:r>
              <a:rPr lang="zh-CN" altLang="en-US" dirty="0"/>
              <a:t>地址映射关系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利用某种方法或规则将</a:t>
            </a:r>
            <a:r>
              <a:rPr lang="zh-CN" altLang="en-US" b="1" dirty="0">
                <a:solidFill>
                  <a:srgbClr val="FF0000"/>
                </a:solidFill>
              </a:rPr>
              <a:t>主存块</a:t>
            </a:r>
            <a:r>
              <a:rPr lang="zh-CN" altLang="en-US" dirty="0"/>
              <a:t>定位到</a:t>
            </a:r>
            <a:r>
              <a:rPr lang="en-US" altLang="zh-CN" dirty="0"/>
              <a:t>cache</a:t>
            </a:r>
            <a:r>
              <a:rPr lang="zh-CN" altLang="en-US" dirty="0"/>
              <a:t>称为</a:t>
            </a:r>
            <a:r>
              <a:rPr lang="zh-CN" altLang="en-US" b="1" dirty="0">
                <a:solidFill>
                  <a:srgbClr val="0000FF"/>
                </a:solidFill>
              </a:rPr>
              <a:t>地址映射</a:t>
            </a:r>
          </a:p>
          <a:p>
            <a:pPr lvl="1"/>
            <a:r>
              <a:rPr lang="zh-CN" altLang="en-US" sz="2400" dirty="0"/>
              <a:t>全相联   </a:t>
            </a:r>
            <a:r>
              <a:rPr lang="en-US" altLang="zh-CN" sz="2400" dirty="0"/>
              <a:t>(fully-associated)</a:t>
            </a:r>
          </a:p>
          <a:p>
            <a:pPr lvl="1"/>
            <a:r>
              <a:rPr lang="zh-CN" altLang="en-US" sz="2400" b="1" dirty="0"/>
              <a:t>直接相联 </a:t>
            </a:r>
            <a:r>
              <a:rPr lang="en-US" altLang="zh-CN" sz="2400" b="1" dirty="0"/>
              <a:t>(direct mapped)</a:t>
            </a:r>
          </a:p>
          <a:p>
            <a:pPr lvl="1"/>
            <a:r>
              <a:rPr lang="zh-CN" altLang="en-US" sz="2400" dirty="0"/>
              <a:t>组相联   </a:t>
            </a:r>
            <a:r>
              <a:rPr lang="en-US" altLang="zh-CN" sz="2400" dirty="0"/>
              <a:t>(set-associated)</a:t>
            </a:r>
          </a:p>
          <a:p>
            <a:endParaRPr lang="en-US" altLang="zh-CN" i="1" dirty="0">
              <a:solidFill>
                <a:schemeClr val="accent2"/>
              </a:solidFill>
            </a:endParaRPr>
          </a:p>
          <a:p>
            <a:endParaRPr lang="zh-CN" alt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58300" y="2701838"/>
            <a:ext cx="1714500" cy="3665452"/>
          </a:xfrm>
          <a:prstGeom prst="rect">
            <a:avLst/>
          </a:prstGeom>
          <a:solidFill>
            <a:srgbClr val="FF0000"/>
          </a:solidFill>
          <a:ln w="381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第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0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块</a:t>
            </a: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V="1">
            <a:off x="7353300" y="2765338"/>
            <a:ext cx="1905000" cy="1219200"/>
          </a:xfrm>
          <a:prstGeom prst="line">
            <a:avLst/>
          </a:prstGeom>
          <a:noFill/>
          <a:ln w="3175">
            <a:solidFill>
              <a:srgbClr val="66FF33"/>
            </a:solidFill>
            <a:round/>
            <a:headEnd type="triangle" w="med" len="med"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 flipV="1">
            <a:off x="7353300" y="2765338"/>
            <a:ext cx="1905000" cy="990600"/>
          </a:xfrm>
          <a:prstGeom prst="line">
            <a:avLst/>
          </a:prstGeom>
          <a:noFill/>
          <a:ln w="3175">
            <a:solidFill>
              <a:srgbClr val="00CCFF"/>
            </a:solidFill>
            <a:round/>
            <a:headEnd type="triangle" w="med" len="med"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9258300" y="26891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第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0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块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9258300" y="29177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第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1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块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9258300" y="31463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…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9258300" y="33749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第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n-1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块</a:t>
            </a: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9258300" y="36035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9258300" y="38321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…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9258300" y="40607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9258300" y="42893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9258300" y="45179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…</a:t>
            </a: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9258300" y="47465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…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9258300" y="49751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9258300" y="5438602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9258300" y="5667202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9258300" y="5895802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27" name="Rectangle 22"/>
          <p:cNvSpPr>
            <a:spLocks noChangeArrowheads="1"/>
          </p:cNvSpPr>
          <p:nvPr/>
        </p:nvSpPr>
        <p:spPr bwMode="auto">
          <a:xfrm>
            <a:off x="9258300" y="6138690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第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m-1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块</a:t>
            </a:r>
          </a:p>
        </p:txBody>
      </p: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6096000" y="3603538"/>
            <a:ext cx="1257300" cy="228600"/>
          </a:xfrm>
          <a:prstGeom prst="rect">
            <a:avLst/>
          </a:prstGeom>
          <a:solidFill>
            <a:srgbClr val="FFCC99"/>
          </a:solidFill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1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6096000" y="3832138"/>
            <a:ext cx="1257300" cy="228600"/>
          </a:xfrm>
          <a:prstGeom prst="rect">
            <a:avLst/>
          </a:prstGeom>
          <a:solidFill>
            <a:srgbClr val="FFCC99"/>
          </a:solidFill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1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6096000" y="4060738"/>
            <a:ext cx="1257300" cy="228600"/>
          </a:xfrm>
          <a:prstGeom prst="rect">
            <a:avLst/>
          </a:prstGeom>
          <a:solidFill>
            <a:srgbClr val="FFCC99"/>
          </a:solidFill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1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6096000" y="4289338"/>
            <a:ext cx="1257300" cy="228600"/>
          </a:xfrm>
          <a:prstGeom prst="rect">
            <a:avLst/>
          </a:prstGeom>
          <a:solidFill>
            <a:srgbClr val="FFCC99"/>
          </a:solidFill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1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6267450" y="3190789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Cache</a:t>
            </a: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9677400" y="2308139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主存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9258300" y="5210002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…</a:t>
            </a:r>
          </a:p>
        </p:txBody>
      </p:sp>
      <p:sp>
        <p:nvSpPr>
          <p:cNvPr id="37" name="Line 36"/>
          <p:cNvSpPr>
            <a:spLocks noChangeShapeType="1"/>
          </p:cNvSpPr>
          <p:nvPr/>
        </p:nvSpPr>
        <p:spPr bwMode="auto">
          <a:xfrm flipV="1">
            <a:off x="7353300" y="2765338"/>
            <a:ext cx="1905000" cy="144780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38" name="Line 37"/>
          <p:cNvSpPr>
            <a:spLocks noChangeShapeType="1"/>
          </p:cNvSpPr>
          <p:nvPr/>
        </p:nvSpPr>
        <p:spPr bwMode="auto">
          <a:xfrm flipV="1">
            <a:off x="7353300" y="2765338"/>
            <a:ext cx="1905000" cy="1676400"/>
          </a:xfrm>
          <a:prstGeom prst="line">
            <a:avLst/>
          </a:prstGeom>
          <a:noFill/>
          <a:ln w="3175">
            <a:solidFill>
              <a:srgbClr val="FF00FF"/>
            </a:solidFill>
            <a:round/>
            <a:headEnd type="triangle" w="med" len="med"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39" name="AutoShape 38"/>
          <p:cNvSpPr>
            <a:spLocks noChangeArrowheads="1"/>
          </p:cNvSpPr>
          <p:nvPr/>
        </p:nvSpPr>
        <p:spPr bwMode="auto">
          <a:xfrm>
            <a:off x="3704529" y="5251006"/>
            <a:ext cx="4320540" cy="832392"/>
          </a:xfrm>
          <a:prstGeom prst="wedgeEllipseCallout">
            <a:avLst>
              <a:gd name="adj1" fmla="val 31639"/>
              <a:gd name="adj2" fmla="val -87146"/>
            </a:avLst>
          </a:prstGeom>
          <a:solidFill>
            <a:srgbClr val="66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 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如何进行地址映射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41147917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9" name="Rectangle 5">
            <a:extLst>
              <a:ext uri="{FF2B5EF4-FFF2-40B4-BE49-F238E27FC236}">
                <a16:creationId xmlns:a16="http://schemas.microsoft.com/office/drawing/2014/main" id="{0A166AE1-E048-5DF1-B247-A4CBF77BA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12192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635911" name="Rectangle 7">
            <a:extLst>
              <a:ext uri="{FF2B5EF4-FFF2-40B4-BE49-F238E27FC236}">
                <a16:creationId xmlns:a16="http://schemas.microsoft.com/office/drawing/2014/main" id="{380ED5A2-16E4-56D2-46EC-F526EC98C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16764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635913" name="Rectangle 9">
            <a:extLst>
              <a:ext uri="{FF2B5EF4-FFF2-40B4-BE49-F238E27FC236}">
                <a16:creationId xmlns:a16="http://schemas.microsoft.com/office/drawing/2014/main" id="{52B38A66-1C89-9485-3979-6AE1977AA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5146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15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635914" name="Rectangle 10">
            <a:extLst>
              <a:ext uri="{FF2B5EF4-FFF2-40B4-BE49-F238E27FC236}">
                <a16:creationId xmlns:a16="http://schemas.microsoft.com/office/drawing/2014/main" id="{4B319597-79DF-E050-5E2E-C21CAA70C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133600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…</a:t>
            </a:r>
          </a:p>
        </p:txBody>
      </p:sp>
      <p:grpSp>
        <p:nvGrpSpPr>
          <p:cNvPr id="635972" name="Group 68">
            <a:extLst>
              <a:ext uri="{FF2B5EF4-FFF2-40B4-BE49-F238E27FC236}">
                <a16:creationId xmlns:a16="http://schemas.microsoft.com/office/drawing/2014/main" id="{D46F868C-EE87-8BAF-D92C-65D11260BD10}"/>
              </a:ext>
            </a:extLst>
          </p:cNvPr>
          <p:cNvGrpSpPr>
            <a:grpSpLocks/>
          </p:cNvGrpSpPr>
          <p:nvPr/>
        </p:nvGrpSpPr>
        <p:grpSpPr bwMode="auto">
          <a:xfrm>
            <a:off x="8610600" y="1219200"/>
            <a:ext cx="609600" cy="5638800"/>
            <a:chOff x="4512" y="768"/>
            <a:chExt cx="528" cy="3552"/>
          </a:xfrm>
        </p:grpSpPr>
        <p:sp>
          <p:nvSpPr>
            <p:cNvPr id="635915" name="Rectangle 11">
              <a:extLst>
                <a:ext uri="{FF2B5EF4-FFF2-40B4-BE49-F238E27FC236}">
                  <a16:creationId xmlns:a16="http://schemas.microsoft.com/office/drawing/2014/main" id="{73EEC573-C5C3-23C5-B68A-88853D351C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768"/>
              <a:ext cx="52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0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块</a:t>
              </a:r>
            </a:p>
          </p:txBody>
        </p:sp>
        <p:sp>
          <p:nvSpPr>
            <p:cNvPr id="635916" name="Rectangle 12">
              <a:extLst>
                <a:ext uri="{FF2B5EF4-FFF2-40B4-BE49-F238E27FC236}">
                  <a16:creationId xmlns:a16="http://schemas.microsoft.com/office/drawing/2014/main" id="{CE261BB2-9B09-1109-D059-94DC3B695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1056"/>
              <a:ext cx="52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1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块</a:t>
              </a:r>
            </a:p>
          </p:txBody>
        </p:sp>
        <p:sp>
          <p:nvSpPr>
            <p:cNvPr id="635917" name="Rectangle 13">
              <a:extLst>
                <a:ext uri="{FF2B5EF4-FFF2-40B4-BE49-F238E27FC236}">
                  <a16:creationId xmlns:a16="http://schemas.microsoft.com/office/drawing/2014/main" id="{49A8002F-300E-A9D1-A81D-54E98A7DF9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1584"/>
              <a:ext cx="52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15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块</a:t>
              </a:r>
            </a:p>
          </p:txBody>
        </p:sp>
        <p:sp>
          <p:nvSpPr>
            <p:cNvPr id="635918" name="Rectangle 14">
              <a:extLst>
                <a:ext uri="{FF2B5EF4-FFF2-40B4-BE49-F238E27FC236}">
                  <a16:creationId xmlns:a16="http://schemas.microsoft.com/office/drawing/2014/main" id="{D30C39CB-40A1-EDA8-A96B-BB91E889ED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1344"/>
              <a:ext cx="52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…</a:t>
              </a:r>
            </a:p>
          </p:txBody>
        </p:sp>
        <p:sp>
          <p:nvSpPr>
            <p:cNvPr id="635919" name="Rectangle 15">
              <a:extLst>
                <a:ext uri="{FF2B5EF4-FFF2-40B4-BE49-F238E27FC236}">
                  <a16:creationId xmlns:a16="http://schemas.microsoft.com/office/drawing/2014/main" id="{ABEEFAC8-2463-3BCF-8241-5BA70423E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1872"/>
              <a:ext cx="52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0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块</a:t>
              </a:r>
            </a:p>
          </p:txBody>
        </p:sp>
        <p:sp>
          <p:nvSpPr>
            <p:cNvPr id="635920" name="Rectangle 16">
              <a:extLst>
                <a:ext uri="{FF2B5EF4-FFF2-40B4-BE49-F238E27FC236}">
                  <a16:creationId xmlns:a16="http://schemas.microsoft.com/office/drawing/2014/main" id="{39D581E5-B39C-12EF-A3CE-0EECCF1E1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160"/>
              <a:ext cx="52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1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块</a:t>
              </a:r>
            </a:p>
          </p:txBody>
        </p:sp>
        <p:sp>
          <p:nvSpPr>
            <p:cNvPr id="635921" name="Rectangle 17">
              <a:extLst>
                <a:ext uri="{FF2B5EF4-FFF2-40B4-BE49-F238E27FC236}">
                  <a16:creationId xmlns:a16="http://schemas.microsoft.com/office/drawing/2014/main" id="{A6E177F0-772F-4825-519A-C7058C6372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688"/>
              <a:ext cx="52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15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块</a:t>
              </a:r>
            </a:p>
          </p:txBody>
        </p:sp>
        <p:sp>
          <p:nvSpPr>
            <p:cNvPr id="635922" name="Rectangle 18">
              <a:extLst>
                <a:ext uri="{FF2B5EF4-FFF2-40B4-BE49-F238E27FC236}">
                  <a16:creationId xmlns:a16="http://schemas.microsoft.com/office/drawing/2014/main" id="{9F731266-852B-8C08-5D70-33A829EBA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448"/>
              <a:ext cx="52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…</a:t>
              </a:r>
            </a:p>
          </p:txBody>
        </p:sp>
        <p:sp>
          <p:nvSpPr>
            <p:cNvPr id="635923" name="Rectangle 19">
              <a:extLst>
                <a:ext uri="{FF2B5EF4-FFF2-40B4-BE49-F238E27FC236}">
                  <a16:creationId xmlns:a16="http://schemas.microsoft.com/office/drawing/2014/main" id="{94197327-9ADD-1881-24EA-E96C3ECA46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3216"/>
              <a:ext cx="52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0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块</a:t>
              </a:r>
            </a:p>
          </p:txBody>
        </p:sp>
        <p:sp>
          <p:nvSpPr>
            <p:cNvPr id="635924" name="Rectangle 20">
              <a:extLst>
                <a:ext uri="{FF2B5EF4-FFF2-40B4-BE49-F238E27FC236}">
                  <a16:creationId xmlns:a16="http://schemas.microsoft.com/office/drawing/2014/main" id="{0BD6D9A2-C6B2-42BD-0C94-232D925595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3504"/>
              <a:ext cx="52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1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块</a:t>
              </a:r>
            </a:p>
          </p:txBody>
        </p:sp>
        <p:sp>
          <p:nvSpPr>
            <p:cNvPr id="635925" name="Rectangle 21">
              <a:extLst>
                <a:ext uri="{FF2B5EF4-FFF2-40B4-BE49-F238E27FC236}">
                  <a16:creationId xmlns:a16="http://schemas.microsoft.com/office/drawing/2014/main" id="{811FE76F-8D2C-7A65-A12B-96608139CE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4032"/>
              <a:ext cx="52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15</a:t>
              </a:r>
              <a:r>
                <a: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块</a:t>
              </a:r>
            </a:p>
          </p:txBody>
        </p:sp>
        <p:sp>
          <p:nvSpPr>
            <p:cNvPr id="635926" name="Rectangle 22">
              <a:extLst>
                <a:ext uri="{FF2B5EF4-FFF2-40B4-BE49-F238E27FC236}">
                  <a16:creationId xmlns:a16="http://schemas.microsoft.com/office/drawing/2014/main" id="{66016661-5191-9380-2AB6-5FA877EDD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2976"/>
              <a:ext cx="528" cy="24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…</a:t>
              </a:r>
            </a:p>
          </p:txBody>
        </p:sp>
        <p:sp>
          <p:nvSpPr>
            <p:cNvPr id="635927" name="Rectangle 23">
              <a:extLst>
                <a:ext uri="{FF2B5EF4-FFF2-40B4-BE49-F238E27FC236}">
                  <a16:creationId xmlns:a16="http://schemas.microsoft.com/office/drawing/2014/main" id="{BDB172B9-D313-169B-D001-6BD54521D6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3792"/>
              <a:ext cx="52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rPr>
                <a:t>…</a:t>
              </a:r>
            </a:p>
          </p:txBody>
        </p:sp>
      </p:grpSp>
      <p:sp>
        <p:nvSpPr>
          <p:cNvPr id="635928" name="Rectangle 24">
            <a:extLst>
              <a:ext uri="{FF2B5EF4-FFF2-40B4-BE49-F238E27FC236}">
                <a16:creationId xmlns:a16="http://schemas.microsoft.com/office/drawing/2014/main" id="{90D85CB8-25F8-1C74-C346-2F8CA6570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19050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区</a:t>
            </a:r>
          </a:p>
        </p:txBody>
      </p:sp>
      <p:sp>
        <p:nvSpPr>
          <p:cNvPr id="635929" name="Rectangle 25">
            <a:extLst>
              <a:ext uri="{FF2B5EF4-FFF2-40B4-BE49-F238E27FC236}">
                <a16:creationId xmlns:a16="http://schemas.microsoft.com/office/drawing/2014/main" id="{CF4F5B7A-8A0D-8A4B-8882-C83C3974F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36576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区</a:t>
            </a:r>
          </a:p>
        </p:txBody>
      </p:sp>
      <p:sp>
        <p:nvSpPr>
          <p:cNvPr id="635930" name="Rectangle 26">
            <a:extLst>
              <a:ext uri="{FF2B5EF4-FFF2-40B4-BE49-F238E27FC236}">
                <a16:creationId xmlns:a16="http://schemas.microsoft.com/office/drawing/2014/main" id="{9C4322B7-C407-17B3-0869-4E2682765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0200" y="57912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255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区</a:t>
            </a:r>
          </a:p>
        </p:txBody>
      </p:sp>
      <p:sp>
        <p:nvSpPr>
          <p:cNvPr id="635931" name="Line 27">
            <a:extLst>
              <a:ext uri="{FF2B5EF4-FFF2-40B4-BE49-F238E27FC236}">
                <a16:creationId xmlns:a16="http://schemas.microsoft.com/office/drawing/2014/main" id="{C19204E2-39FD-3D54-7713-F80597D51C11}"/>
              </a:ext>
            </a:extLst>
          </p:cNvPr>
          <p:cNvSpPr>
            <a:spLocks noChangeShapeType="1"/>
          </p:cNvSpPr>
          <p:nvPr/>
        </p:nvSpPr>
        <p:spPr bwMode="auto">
          <a:xfrm>
            <a:off x="8610600" y="12192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32" name="Line 28">
            <a:extLst>
              <a:ext uri="{FF2B5EF4-FFF2-40B4-BE49-F238E27FC236}">
                <a16:creationId xmlns:a16="http://schemas.microsoft.com/office/drawing/2014/main" id="{A72DA647-1D33-1A1B-D661-ABED1BA31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8610600" y="29718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33" name="Line 29">
            <a:extLst>
              <a:ext uri="{FF2B5EF4-FFF2-40B4-BE49-F238E27FC236}">
                <a16:creationId xmlns:a16="http://schemas.microsoft.com/office/drawing/2014/main" id="{D7E65A01-8226-6D2B-29A6-52F7F782F5D8}"/>
              </a:ext>
            </a:extLst>
          </p:cNvPr>
          <p:cNvSpPr>
            <a:spLocks noChangeShapeType="1"/>
          </p:cNvSpPr>
          <p:nvPr/>
        </p:nvSpPr>
        <p:spPr bwMode="auto">
          <a:xfrm>
            <a:off x="8610600" y="47244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34" name="Line 30">
            <a:extLst>
              <a:ext uri="{FF2B5EF4-FFF2-40B4-BE49-F238E27FC236}">
                <a16:creationId xmlns:a16="http://schemas.microsoft.com/office/drawing/2014/main" id="{C36CA1A4-3D11-4A7C-14A7-45F05FFC29C1}"/>
              </a:ext>
            </a:extLst>
          </p:cNvPr>
          <p:cNvSpPr>
            <a:spLocks noChangeShapeType="1"/>
          </p:cNvSpPr>
          <p:nvPr/>
        </p:nvSpPr>
        <p:spPr bwMode="auto">
          <a:xfrm>
            <a:off x="8610600" y="51054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35" name="Line 31">
            <a:extLst>
              <a:ext uri="{FF2B5EF4-FFF2-40B4-BE49-F238E27FC236}">
                <a16:creationId xmlns:a16="http://schemas.microsoft.com/office/drawing/2014/main" id="{2268330E-253E-E53E-1352-0200E2A18C15}"/>
              </a:ext>
            </a:extLst>
          </p:cNvPr>
          <p:cNvSpPr>
            <a:spLocks noChangeShapeType="1"/>
          </p:cNvSpPr>
          <p:nvPr/>
        </p:nvSpPr>
        <p:spPr bwMode="auto">
          <a:xfrm>
            <a:off x="8610600" y="68580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36" name="Line 32">
            <a:extLst>
              <a:ext uri="{FF2B5EF4-FFF2-40B4-BE49-F238E27FC236}">
                <a16:creationId xmlns:a16="http://schemas.microsoft.com/office/drawing/2014/main" id="{FA1C0AE5-1A13-F5B3-E242-F644178F84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48800" y="121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37" name="Line 33">
            <a:extLst>
              <a:ext uri="{FF2B5EF4-FFF2-40B4-BE49-F238E27FC236}">
                <a16:creationId xmlns:a16="http://schemas.microsoft.com/office/drawing/2014/main" id="{E6645B90-1AC3-8D1A-B52F-76F1899358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448800" y="2286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38" name="Line 34">
            <a:extLst>
              <a:ext uri="{FF2B5EF4-FFF2-40B4-BE49-F238E27FC236}">
                <a16:creationId xmlns:a16="http://schemas.microsoft.com/office/drawing/2014/main" id="{B4F4FED6-C271-67CC-6440-8AF167BB1A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48800" y="3048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39" name="Line 35">
            <a:extLst>
              <a:ext uri="{FF2B5EF4-FFF2-40B4-BE49-F238E27FC236}">
                <a16:creationId xmlns:a16="http://schemas.microsoft.com/office/drawing/2014/main" id="{63B7CAEA-69E6-E20E-4DA9-0719B6DC1535}"/>
              </a:ext>
            </a:extLst>
          </p:cNvPr>
          <p:cNvSpPr>
            <a:spLocks noChangeShapeType="1"/>
          </p:cNvSpPr>
          <p:nvPr/>
        </p:nvSpPr>
        <p:spPr bwMode="auto">
          <a:xfrm>
            <a:off x="9448800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40" name="Line 36">
            <a:extLst>
              <a:ext uri="{FF2B5EF4-FFF2-40B4-BE49-F238E27FC236}">
                <a16:creationId xmlns:a16="http://schemas.microsoft.com/office/drawing/2014/main" id="{9109A3A2-E09F-C2CB-5A7C-57417DC64A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48800" y="5105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41" name="Line 37">
            <a:extLst>
              <a:ext uri="{FF2B5EF4-FFF2-40B4-BE49-F238E27FC236}">
                <a16:creationId xmlns:a16="http://schemas.microsoft.com/office/drawing/2014/main" id="{B87DC8D6-73E2-A2F1-BFCB-180FE00932AF}"/>
              </a:ext>
            </a:extLst>
          </p:cNvPr>
          <p:cNvSpPr>
            <a:spLocks noChangeShapeType="1"/>
          </p:cNvSpPr>
          <p:nvPr/>
        </p:nvSpPr>
        <p:spPr bwMode="auto">
          <a:xfrm>
            <a:off x="9448800" y="6172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42" name="Rectangle 38">
            <a:extLst>
              <a:ext uri="{FF2B5EF4-FFF2-40B4-BE49-F238E27FC236}">
                <a16:creationId xmlns:a16="http://schemas.microsoft.com/office/drawing/2014/main" id="{BC43C8A5-5C62-353D-C9E7-C6F0A945D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9144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</a:p>
        </p:txBody>
      </p:sp>
      <p:sp>
        <p:nvSpPr>
          <p:cNvPr id="635943" name="Rectangle 39">
            <a:extLst>
              <a:ext uri="{FF2B5EF4-FFF2-40B4-BE49-F238E27FC236}">
                <a16:creationId xmlns:a16="http://schemas.microsoft.com/office/drawing/2014/main" id="{1DEDBB48-5AFA-27A0-3573-D941F47A9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9144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</a:t>
            </a:r>
          </a:p>
        </p:txBody>
      </p:sp>
      <p:sp>
        <p:nvSpPr>
          <p:cNvPr id="635945" name="Line 41">
            <a:extLst>
              <a:ext uri="{FF2B5EF4-FFF2-40B4-BE49-F238E27FC236}">
                <a16:creationId xmlns:a16="http://schemas.microsoft.com/office/drawing/2014/main" id="{8F3B9611-93F8-E072-298B-535473D1081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1447800"/>
            <a:ext cx="762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46" name="Line 42">
            <a:extLst>
              <a:ext uri="{FF2B5EF4-FFF2-40B4-BE49-F238E27FC236}">
                <a16:creationId xmlns:a16="http://schemas.microsoft.com/office/drawing/2014/main" id="{E70BC794-56A8-F994-B4C5-7658B766B7A3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1905000"/>
            <a:ext cx="762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47" name="Line 43">
            <a:extLst>
              <a:ext uri="{FF2B5EF4-FFF2-40B4-BE49-F238E27FC236}">
                <a16:creationId xmlns:a16="http://schemas.microsoft.com/office/drawing/2014/main" id="{DC102F2F-042F-F5A9-F755-B2E2301B5C36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743200"/>
            <a:ext cx="762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48" name="Line 44">
            <a:extLst>
              <a:ext uri="{FF2B5EF4-FFF2-40B4-BE49-F238E27FC236}">
                <a16:creationId xmlns:a16="http://schemas.microsoft.com/office/drawing/2014/main" id="{FD7B08D2-1E2C-5487-EB35-464AB44D5047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1447800"/>
            <a:ext cx="762000" cy="1752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49" name="Line 45">
            <a:extLst>
              <a:ext uri="{FF2B5EF4-FFF2-40B4-BE49-F238E27FC236}">
                <a16:creationId xmlns:a16="http://schemas.microsoft.com/office/drawing/2014/main" id="{F67D1EC8-7300-6D52-A2CE-2D1D79C72E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1905000"/>
            <a:ext cx="762000" cy="1752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50" name="Line 46">
            <a:extLst>
              <a:ext uri="{FF2B5EF4-FFF2-40B4-BE49-F238E27FC236}">
                <a16:creationId xmlns:a16="http://schemas.microsoft.com/office/drawing/2014/main" id="{17A4B504-43B6-EDA5-2630-7CB2A77595F4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743200"/>
            <a:ext cx="762000" cy="1752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51" name="Line 47">
            <a:extLst>
              <a:ext uri="{FF2B5EF4-FFF2-40B4-BE49-F238E27FC236}">
                <a16:creationId xmlns:a16="http://schemas.microsoft.com/office/drawing/2014/main" id="{7D665E8A-D752-3F13-4EC3-9CFF14069ECD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1447800"/>
            <a:ext cx="762000" cy="3962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52" name="Line 48">
            <a:extLst>
              <a:ext uri="{FF2B5EF4-FFF2-40B4-BE49-F238E27FC236}">
                <a16:creationId xmlns:a16="http://schemas.microsoft.com/office/drawing/2014/main" id="{E1F0C9DB-9C9A-9105-54AA-90943901FB28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1905000"/>
            <a:ext cx="762000" cy="3962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53" name="Line 49">
            <a:extLst>
              <a:ext uri="{FF2B5EF4-FFF2-40B4-BE49-F238E27FC236}">
                <a16:creationId xmlns:a16="http://schemas.microsoft.com/office/drawing/2014/main" id="{AC6989FE-F3B0-7534-1E76-5044DC3971F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743200"/>
            <a:ext cx="762000" cy="3962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55" name="Rectangle 51">
            <a:extLst>
              <a:ext uri="{FF2B5EF4-FFF2-40B4-BE49-F238E27FC236}">
                <a16:creationId xmlns:a16="http://schemas.microsoft.com/office/drawing/2014/main" id="{B0649296-D8B9-C056-55F2-E3D8BB91F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438400"/>
            <a:ext cx="1752600" cy="3048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区号</a:t>
            </a:r>
          </a:p>
        </p:txBody>
      </p:sp>
      <p:sp>
        <p:nvSpPr>
          <p:cNvPr id="635956" name="Rectangle 52">
            <a:extLst>
              <a:ext uri="{FF2B5EF4-FFF2-40B4-BE49-F238E27FC236}">
                <a16:creationId xmlns:a16="http://schemas.microsoft.com/office/drawing/2014/main" id="{2FD9E057-96EC-1877-798B-E77451733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438400"/>
            <a:ext cx="1600200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块号</a:t>
            </a:r>
          </a:p>
        </p:txBody>
      </p:sp>
      <p:sp>
        <p:nvSpPr>
          <p:cNvPr id="635957" name="Rectangle 53">
            <a:extLst>
              <a:ext uri="{FF2B5EF4-FFF2-40B4-BE49-F238E27FC236}">
                <a16:creationId xmlns:a16="http://schemas.microsoft.com/office/drawing/2014/main" id="{3C42C5C3-F649-1593-416A-8361412A7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438400"/>
            <a:ext cx="1219200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块内地址</a:t>
            </a:r>
          </a:p>
        </p:txBody>
      </p:sp>
      <p:sp>
        <p:nvSpPr>
          <p:cNvPr id="635958" name="Rectangle 54">
            <a:extLst>
              <a:ext uri="{FF2B5EF4-FFF2-40B4-BE49-F238E27FC236}">
                <a16:creationId xmlns:a16="http://schemas.microsoft.com/office/drawing/2014/main" id="{7E81E9CC-4705-7C07-9BF6-3AF20543E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505200"/>
            <a:ext cx="1600200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块号</a:t>
            </a:r>
          </a:p>
        </p:txBody>
      </p:sp>
      <p:sp>
        <p:nvSpPr>
          <p:cNvPr id="635959" name="Rectangle 55">
            <a:extLst>
              <a:ext uri="{FF2B5EF4-FFF2-40B4-BE49-F238E27FC236}">
                <a16:creationId xmlns:a16="http://schemas.microsoft.com/office/drawing/2014/main" id="{73034279-338E-717D-6CD1-6D0CF679B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505200"/>
            <a:ext cx="1219200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块内地址</a:t>
            </a:r>
          </a:p>
        </p:txBody>
      </p:sp>
      <p:sp>
        <p:nvSpPr>
          <p:cNvPr id="635961" name="Rectangle 57">
            <a:extLst>
              <a:ext uri="{FF2B5EF4-FFF2-40B4-BE49-F238E27FC236}">
                <a16:creationId xmlns:a16="http://schemas.microsoft.com/office/drawing/2014/main" id="{FAAC1D3C-14F9-3EB6-4997-6DF3D05B4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524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主存地址</a:t>
            </a:r>
          </a:p>
        </p:txBody>
      </p:sp>
      <p:sp>
        <p:nvSpPr>
          <p:cNvPr id="635962" name="Rectangle 58">
            <a:extLst>
              <a:ext uri="{FF2B5EF4-FFF2-40B4-BE49-F238E27FC236}">
                <a16:creationId xmlns:a16="http://schemas.microsoft.com/office/drawing/2014/main" id="{24964D00-A946-8FC2-E84B-89679E80A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5052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地址</a:t>
            </a:r>
          </a:p>
        </p:txBody>
      </p:sp>
      <p:sp>
        <p:nvSpPr>
          <p:cNvPr id="635965" name="Rectangle 61">
            <a:extLst>
              <a:ext uri="{FF2B5EF4-FFF2-40B4-BE49-F238E27FC236}">
                <a16:creationId xmlns:a16="http://schemas.microsoft.com/office/drawing/2014/main" id="{B2DF8AFB-61E1-E6EA-A9CC-6DB70F4D2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133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7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635966" name="Rectangle 62">
            <a:extLst>
              <a:ext uri="{FF2B5EF4-FFF2-40B4-BE49-F238E27FC236}">
                <a16:creationId xmlns:a16="http://schemas.microsoft.com/office/drawing/2014/main" id="{00C5DF4A-8E12-F219-C28A-A83B2B041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1336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4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635967" name="Rectangle 63">
            <a:extLst>
              <a:ext uri="{FF2B5EF4-FFF2-40B4-BE49-F238E27FC236}">
                <a16:creationId xmlns:a16="http://schemas.microsoft.com/office/drawing/2014/main" id="{7CB8FF92-D5DC-A34C-264A-CFF0A353F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133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9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635968" name="Line 64">
            <a:extLst>
              <a:ext uri="{FF2B5EF4-FFF2-40B4-BE49-F238E27FC236}">
                <a16:creationId xmlns:a16="http://schemas.microsoft.com/office/drawing/2014/main" id="{CFFDFF62-8AC9-B2C8-E9B6-DB2F1138CFD2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914400"/>
            <a:ext cx="0" cy="594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69" name="Rectangle 65">
            <a:extLst>
              <a:ext uri="{FF2B5EF4-FFF2-40B4-BE49-F238E27FC236}">
                <a16:creationId xmlns:a16="http://schemas.microsoft.com/office/drawing/2014/main" id="{983A49A7-03C6-B112-D359-07B85A915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2004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4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635970" name="Rectangle 66">
            <a:extLst>
              <a:ext uri="{FF2B5EF4-FFF2-40B4-BE49-F238E27FC236}">
                <a16:creationId xmlns:a16="http://schemas.microsoft.com/office/drawing/2014/main" id="{E3447D84-909A-395C-96D7-86BA34919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2004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9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635971" name="Rectangle 67">
            <a:extLst>
              <a:ext uri="{FF2B5EF4-FFF2-40B4-BE49-F238E27FC236}">
                <a16:creationId xmlns:a16="http://schemas.microsoft.com/office/drawing/2014/main" id="{55BFA082-0EE5-DD72-B0F8-F268A23EA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" y="319088"/>
            <a:ext cx="6019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地址映射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——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直接映射</a:t>
            </a:r>
          </a:p>
        </p:txBody>
      </p:sp>
      <p:sp>
        <p:nvSpPr>
          <p:cNvPr id="635973" name="Text Box 69">
            <a:extLst>
              <a:ext uri="{FF2B5EF4-FFF2-40B4-BE49-F238E27FC236}">
                <a16:creationId xmlns:a16="http://schemas.microsoft.com/office/drawing/2014/main" id="{44A8EAA6-6BB5-77DE-AB68-42A503686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1" y="1255713"/>
            <a:ext cx="790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第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635974" name="Text Box 70">
            <a:extLst>
              <a:ext uri="{FF2B5EF4-FFF2-40B4-BE49-F238E27FC236}">
                <a16:creationId xmlns:a16="http://schemas.microsoft.com/office/drawing/2014/main" id="{8FC5A7A3-3D4C-ACC5-7DC3-600865394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1" y="1766888"/>
            <a:ext cx="790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第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635975" name="Text Box 71">
            <a:extLst>
              <a:ext uri="{FF2B5EF4-FFF2-40B4-BE49-F238E27FC236}">
                <a16:creationId xmlns:a16="http://schemas.microsoft.com/office/drawing/2014/main" id="{9AF6A4AA-D207-A014-E378-DD75B90C4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1201" y="2590800"/>
            <a:ext cx="8899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第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15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635976" name="Text Box 72">
            <a:extLst>
              <a:ext uri="{FF2B5EF4-FFF2-40B4-BE49-F238E27FC236}">
                <a16:creationId xmlns:a16="http://schemas.microsoft.com/office/drawing/2014/main" id="{C1438CF2-04A1-B44C-883A-F11DB55BD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1201" y="3062288"/>
            <a:ext cx="8899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第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16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635977" name="Text Box 73">
            <a:extLst>
              <a:ext uri="{FF2B5EF4-FFF2-40B4-BE49-F238E27FC236}">
                <a16:creationId xmlns:a16="http://schemas.microsoft.com/office/drawing/2014/main" id="{303FD547-F75F-B5D9-9168-2EDBB9BC1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1201" y="3443288"/>
            <a:ext cx="8899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第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17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635978" name="Text Box 74">
            <a:extLst>
              <a:ext uri="{FF2B5EF4-FFF2-40B4-BE49-F238E27FC236}">
                <a16:creationId xmlns:a16="http://schemas.microsoft.com/office/drawing/2014/main" id="{B13A62EC-A9C9-1B79-C260-E93A1A118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1201" y="4357688"/>
            <a:ext cx="8899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第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31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635979" name="Text Box 75">
            <a:extLst>
              <a:ext uri="{FF2B5EF4-FFF2-40B4-BE49-F238E27FC236}">
                <a16:creationId xmlns:a16="http://schemas.microsoft.com/office/drawing/2014/main" id="{D4EF0842-2AC2-7FF7-B619-AA7E92D67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0" y="5119688"/>
            <a:ext cx="11336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第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2032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635980" name="Text Box 76">
            <a:extLst>
              <a:ext uri="{FF2B5EF4-FFF2-40B4-BE49-F238E27FC236}">
                <a16:creationId xmlns:a16="http://schemas.microsoft.com/office/drawing/2014/main" id="{84BC1C7B-161B-9766-EA4E-135E769E3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0" y="5486400"/>
            <a:ext cx="11336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第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2033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635981" name="Text Box 77">
            <a:extLst>
              <a:ext uri="{FF2B5EF4-FFF2-40B4-BE49-F238E27FC236}">
                <a16:creationId xmlns:a16="http://schemas.microsoft.com/office/drawing/2014/main" id="{5EC5EFC9-05EF-5E17-325A-1A69569D8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0" y="6477000"/>
            <a:ext cx="11336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第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2047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635984" name="Rectangle 80">
            <a:extLst>
              <a:ext uri="{FF2B5EF4-FFF2-40B4-BE49-F238E27FC236}">
                <a16:creationId xmlns:a16="http://schemas.microsoft.com/office/drawing/2014/main" id="{F83B8AAA-4750-A662-09F9-0EF69F948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562600"/>
            <a:ext cx="1246188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</a:p>
        </p:txBody>
      </p:sp>
      <p:sp>
        <p:nvSpPr>
          <p:cNvPr id="635985" name="Rectangle 81">
            <a:extLst>
              <a:ext uri="{FF2B5EF4-FFF2-40B4-BE49-F238E27FC236}">
                <a16:creationId xmlns:a16="http://schemas.microsoft.com/office/drawing/2014/main" id="{0E93B1CE-2BD6-1673-AA9A-D5A307CEF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867400"/>
            <a:ext cx="1246188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</a:p>
        </p:txBody>
      </p:sp>
      <p:sp>
        <p:nvSpPr>
          <p:cNvPr id="635986" name="Rectangle 82">
            <a:extLst>
              <a:ext uri="{FF2B5EF4-FFF2-40B4-BE49-F238E27FC236}">
                <a16:creationId xmlns:a16="http://schemas.microsoft.com/office/drawing/2014/main" id="{A172DCF9-E48D-D9B1-EDA3-D9B5D4124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6172200"/>
            <a:ext cx="1246188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</a:t>
            </a:r>
          </a:p>
        </p:txBody>
      </p:sp>
      <p:sp>
        <p:nvSpPr>
          <p:cNvPr id="635987" name="Rectangle 83">
            <a:extLst>
              <a:ext uri="{FF2B5EF4-FFF2-40B4-BE49-F238E27FC236}">
                <a16:creationId xmlns:a16="http://schemas.microsoft.com/office/drawing/2014/main" id="{5F244A1F-B6CD-5BB6-2F05-D2E5E4543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6477000"/>
            <a:ext cx="1246188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</a:t>
            </a:r>
          </a:p>
        </p:txBody>
      </p:sp>
      <p:sp>
        <p:nvSpPr>
          <p:cNvPr id="635988" name="Rectangle 84">
            <a:extLst>
              <a:ext uri="{FF2B5EF4-FFF2-40B4-BE49-F238E27FC236}">
                <a16:creationId xmlns:a16="http://schemas.microsoft.com/office/drawing/2014/main" id="{C721E5C2-37BD-976D-D6F8-E037939F8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257800"/>
            <a:ext cx="1246188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块号</a:t>
            </a:r>
          </a:p>
        </p:txBody>
      </p:sp>
      <p:sp>
        <p:nvSpPr>
          <p:cNvPr id="635989" name="Rectangle 85">
            <a:extLst>
              <a:ext uri="{FF2B5EF4-FFF2-40B4-BE49-F238E27FC236}">
                <a16:creationId xmlns:a16="http://schemas.microsoft.com/office/drawing/2014/main" id="{CF7CC5F6-3661-257B-BEE5-285EF515E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5589" y="5562600"/>
            <a:ext cx="1246187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90" name="Rectangle 86">
            <a:extLst>
              <a:ext uri="{FF2B5EF4-FFF2-40B4-BE49-F238E27FC236}">
                <a16:creationId xmlns:a16="http://schemas.microsoft.com/office/drawing/2014/main" id="{0B2A3A58-FA17-CA7F-C2F5-50FE46042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5589" y="5867400"/>
            <a:ext cx="1246187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91" name="Rectangle 87">
            <a:extLst>
              <a:ext uri="{FF2B5EF4-FFF2-40B4-BE49-F238E27FC236}">
                <a16:creationId xmlns:a16="http://schemas.microsoft.com/office/drawing/2014/main" id="{96B0B100-BE6A-3115-A75A-2E7FFD0D2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5589" y="6172200"/>
            <a:ext cx="1246187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92" name="Rectangle 88">
            <a:extLst>
              <a:ext uri="{FF2B5EF4-FFF2-40B4-BE49-F238E27FC236}">
                <a16:creationId xmlns:a16="http://schemas.microsoft.com/office/drawing/2014/main" id="{B9DE2928-376E-806B-B5AA-BEED986A3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5589" y="6477000"/>
            <a:ext cx="1246187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5993" name="Rectangle 89">
            <a:extLst>
              <a:ext uri="{FF2B5EF4-FFF2-40B4-BE49-F238E27FC236}">
                <a16:creationId xmlns:a16="http://schemas.microsoft.com/office/drawing/2014/main" id="{BED6C936-68CF-AFF6-7626-3873D0EA4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257800"/>
            <a:ext cx="1246188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主存区号</a:t>
            </a:r>
          </a:p>
        </p:txBody>
      </p:sp>
      <p:sp>
        <p:nvSpPr>
          <p:cNvPr id="635994" name="Text Box 90">
            <a:extLst>
              <a:ext uri="{FF2B5EF4-FFF2-40B4-BE49-F238E27FC236}">
                <a16:creationId xmlns:a16="http://schemas.microsoft.com/office/drawing/2014/main" id="{F296DC4D-8ED5-5FD3-F4BD-9B87368E6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1" y="5257801"/>
            <a:ext cx="644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块表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Text Box 2">
            <a:extLst>
              <a:ext uri="{FF2B5EF4-FFF2-40B4-BE49-F238E27FC236}">
                <a16:creationId xmlns:a16="http://schemas.microsoft.com/office/drawing/2014/main" id="{1D3FBB1F-7A1C-91C3-3E78-59DF6CF28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127125"/>
            <a:ext cx="8229600" cy="1016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CPU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先送出一个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主存地址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，用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主存地址中的区号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与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块表中区号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比较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若命中：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访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（主存地址的块号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+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块内地址）读出一字送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CPU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；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若未命中：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访内存（主存地址的区号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+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块号）读出一块送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。</a:t>
            </a:r>
          </a:p>
        </p:txBody>
      </p:sp>
      <p:sp>
        <p:nvSpPr>
          <p:cNvPr id="637955" name="Rectangle 3">
            <a:extLst>
              <a:ext uri="{FF2B5EF4-FFF2-40B4-BE49-F238E27FC236}">
                <a16:creationId xmlns:a16="http://schemas.microsoft.com/office/drawing/2014/main" id="{A1CFC006-A6B6-FC9A-4A0E-6308D6FCD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8813" y="2819400"/>
            <a:ext cx="1828800" cy="3048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区号</a:t>
            </a:r>
          </a:p>
        </p:txBody>
      </p:sp>
      <p:sp>
        <p:nvSpPr>
          <p:cNvPr id="637956" name="Rectangle 4">
            <a:extLst>
              <a:ext uri="{FF2B5EF4-FFF2-40B4-BE49-F238E27FC236}">
                <a16:creationId xmlns:a16="http://schemas.microsoft.com/office/drawing/2014/main" id="{CCFF26B1-DFC1-58CA-6C18-85DF2E5A4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7613" y="2819400"/>
            <a:ext cx="1600200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块号</a:t>
            </a:r>
          </a:p>
        </p:txBody>
      </p:sp>
      <p:sp>
        <p:nvSpPr>
          <p:cNvPr id="637957" name="Rectangle 5">
            <a:extLst>
              <a:ext uri="{FF2B5EF4-FFF2-40B4-BE49-F238E27FC236}">
                <a16:creationId xmlns:a16="http://schemas.microsoft.com/office/drawing/2014/main" id="{543899F3-7051-8321-ECF0-BB38A38D4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7813" y="2819400"/>
            <a:ext cx="12192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块内地址</a:t>
            </a:r>
          </a:p>
        </p:txBody>
      </p:sp>
      <p:sp>
        <p:nvSpPr>
          <p:cNvPr id="637958" name="Line 6">
            <a:extLst>
              <a:ext uri="{FF2B5EF4-FFF2-40B4-BE49-F238E27FC236}">
                <a16:creationId xmlns:a16="http://schemas.microsoft.com/office/drawing/2014/main" id="{6CBB22BD-DD81-AA28-89D3-0D57DB2318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3124200"/>
            <a:ext cx="0" cy="685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7959" name="Rectangle 7">
            <a:extLst>
              <a:ext uri="{FF2B5EF4-FFF2-40B4-BE49-F238E27FC236}">
                <a16:creationId xmlns:a16="http://schemas.microsoft.com/office/drawing/2014/main" id="{F92A40B8-F3D2-7ABB-4781-D8E8921FA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429000"/>
            <a:ext cx="1600200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块号</a:t>
            </a:r>
          </a:p>
        </p:txBody>
      </p:sp>
      <p:sp>
        <p:nvSpPr>
          <p:cNvPr id="637960" name="Rectangle 8">
            <a:extLst>
              <a:ext uri="{FF2B5EF4-FFF2-40B4-BE49-F238E27FC236}">
                <a16:creationId xmlns:a16="http://schemas.microsoft.com/office/drawing/2014/main" id="{23FBEC85-62B1-6391-363E-7DDB1B310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429000"/>
            <a:ext cx="12192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块内地址</a:t>
            </a:r>
          </a:p>
        </p:txBody>
      </p:sp>
      <p:sp>
        <p:nvSpPr>
          <p:cNvPr id="637961" name="AutoShape 9">
            <a:extLst>
              <a:ext uri="{FF2B5EF4-FFF2-40B4-BE49-F238E27FC236}">
                <a16:creationId xmlns:a16="http://schemas.microsoft.com/office/drawing/2014/main" id="{BD96B6E0-5902-D953-F8AC-B02968A82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1213" y="3810000"/>
            <a:ext cx="1600200" cy="5334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比较</a:t>
            </a:r>
          </a:p>
        </p:txBody>
      </p:sp>
      <p:sp>
        <p:nvSpPr>
          <p:cNvPr id="637962" name="Line 10">
            <a:extLst>
              <a:ext uri="{FF2B5EF4-FFF2-40B4-BE49-F238E27FC236}">
                <a16:creationId xmlns:a16="http://schemas.microsoft.com/office/drawing/2014/main" id="{F7D20252-9492-478C-7ADF-1D851B4975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25813" y="4114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7963" name="Text Box 11">
            <a:extLst>
              <a:ext uri="{FF2B5EF4-FFF2-40B4-BE49-F238E27FC236}">
                <a16:creationId xmlns:a16="http://schemas.microsoft.com/office/drawing/2014/main" id="{E17D110C-8211-7FCE-ED2A-19967FF05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1" y="3819525"/>
            <a:ext cx="6445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命中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7964" name="Line 12">
            <a:extLst>
              <a:ext uri="{FF2B5EF4-FFF2-40B4-BE49-F238E27FC236}">
                <a16:creationId xmlns:a16="http://schemas.microsoft.com/office/drawing/2014/main" id="{C501DE94-C121-E150-7AF8-17E4629F058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1414" y="4114800"/>
            <a:ext cx="1398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7965" name="Text Box 13">
            <a:extLst>
              <a:ext uri="{FF2B5EF4-FFF2-40B4-BE49-F238E27FC236}">
                <a16:creationId xmlns:a16="http://schemas.microsoft.com/office/drawing/2014/main" id="{F8E232B5-C031-5680-3371-8822D017D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3819525"/>
            <a:ext cx="1104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未命中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访问内存</a:t>
            </a:r>
          </a:p>
        </p:txBody>
      </p:sp>
      <p:sp>
        <p:nvSpPr>
          <p:cNvPr id="637966" name="Text Box 14">
            <a:extLst>
              <a:ext uri="{FF2B5EF4-FFF2-40B4-BE49-F238E27FC236}">
                <a16:creationId xmlns:a16="http://schemas.microsoft.com/office/drawing/2014/main" id="{5F4680B9-E8AE-06F9-8B38-F0ED31B18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1" y="4124326"/>
            <a:ext cx="12538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访问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7977" name="Rectangle 25">
            <a:extLst>
              <a:ext uri="{FF2B5EF4-FFF2-40B4-BE49-F238E27FC236}">
                <a16:creationId xmlns:a16="http://schemas.microsoft.com/office/drawing/2014/main" id="{5C14B839-A58A-673D-CB96-5436A42E4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103814"/>
            <a:ext cx="17526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按块号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查找块表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7978" name="Line 26">
            <a:extLst>
              <a:ext uri="{FF2B5EF4-FFF2-40B4-BE49-F238E27FC236}">
                <a16:creationId xmlns:a16="http://schemas.microsoft.com/office/drawing/2014/main" id="{39B472FB-8177-5D42-29C6-CD638EB7E7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4343400"/>
            <a:ext cx="0" cy="381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7979" name="Line 27">
            <a:extLst>
              <a:ext uri="{FF2B5EF4-FFF2-40B4-BE49-F238E27FC236}">
                <a16:creationId xmlns:a16="http://schemas.microsoft.com/office/drawing/2014/main" id="{2C770762-E368-EE56-E99F-6782A8DB4F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3276600"/>
            <a:ext cx="4267200" cy="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7980" name="Line 28">
            <a:extLst>
              <a:ext uri="{FF2B5EF4-FFF2-40B4-BE49-F238E27FC236}">
                <a16:creationId xmlns:a16="http://schemas.microsoft.com/office/drawing/2014/main" id="{3C6B7AA7-4BBF-3966-D730-BC62EFE68EE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276600"/>
            <a:ext cx="0" cy="2514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7981" name="Line 29">
            <a:extLst>
              <a:ext uri="{FF2B5EF4-FFF2-40B4-BE49-F238E27FC236}">
                <a16:creationId xmlns:a16="http://schemas.microsoft.com/office/drawing/2014/main" id="{A2E69525-9384-DD14-7498-69FB2DEB76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791200"/>
            <a:ext cx="1066800" cy="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7983" name="Text Box 31">
            <a:extLst>
              <a:ext uri="{FF2B5EF4-FFF2-40B4-BE49-F238E27FC236}">
                <a16:creationId xmlns:a16="http://schemas.microsoft.com/office/drawing/2014/main" id="{3A28F6AD-0294-8A36-8389-1308193B6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25" y="2768601"/>
            <a:ext cx="1104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主存地址</a:t>
            </a:r>
          </a:p>
        </p:txBody>
      </p:sp>
      <p:sp>
        <p:nvSpPr>
          <p:cNvPr id="637984" name="Text Box 32">
            <a:extLst>
              <a:ext uri="{FF2B5EF4-FFF2-40B4-BE49-F238E27FC236}">
                <a16:creationId xmlns:a16="http://schemas.microsoft.com/office/drawing/2014/main" id="{86B77133-F31C-5FF4-A470-D0C31E921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1" y="3452813"/>
            <a:ext cx="12538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地址</a:t>
            </a:r>
          </a:p>
        </p:txBody>
      </p:sp>
      <p:sp>
        <p:nvSpPr>
          <p:cNvPr id="637993" name="Line 41">
            <a:extLst>
              <a:ext uri="{FF2B5EF4-FFF2-40B4-BE49-F238E27FC236}">
                <a16:creationId xmlns:a16="http://schemas.microsoft.com/office/drawing/2014/main" id="{15065EA4-0896-D0D7-FBA0-B616206470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3124200"/>
            <a:ext cx="0" cy="152400"/>
          </a:xfrm>
          <a:prstGeom prst="lin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7995" name="Rectangle 43">
            <a:extLst>
              <a:ext uri="{FF2B5EF4-FFF2-40B4-BE49-F238E27FC236}">
                <a16:creationId xmlns:a16="http://schemas.microsoft.com/office/drawing/2014/main" id="{913740C2-E75B-1ECC-29C9-771E46683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029200"/>
            <a:ext cx="1246188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000</a:t>
            </a:r>
          </a:p>
        </p:txBody>
      </p:sp>
      <p:sp>
        <p:nvSpPr>
          <p:cNvPr id="637996" name="Rectangle 44">
            <a:extLst>
              <a:ext uri="{FF2B5EF4-FFF2-40B4-BE49-F238E27FC236}">
                <a16:creationId xmlns:a16="http://schemas.microsoft.com/office/drawing/2014/main" id="{C277FF3A-9850-F184-12FE-4D9415973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334000"/>
            <a:ext cx="1246188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001</a:t>
            </a:r>
          </a:p>
        </p:txBody>
      </p:sp>
      <p:sp>
        <p:nvSpPr>
          <p:cNvPr id="637997" name="Rectangle 45">
            <a:extLst>
              <a:ext uri="{FF2B5EF4-FFF2-40B4-BE49-F238E27FC236}">
                <a16:creationId xmlns:a16="http://schemas.microsoft.com/office/drawing/2014/main" id="{C9227D68-DFF0-333F-AB53-CC536D087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246188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010</a:t>
            </a:r>
          </a:p>
        </p:txBody>
      </p:sp>
      <p:sp>
        <p:nvSpPr>
          <p:cNvPr id="637998" name="Rectangle 46">
            <a:extLst>
              <a:ext uri="{FF2B5EF4-FFF2-40B4-BE49-F238E27FC236}">
                <a16:creationId xmlns:a16="http://schemas.microsoft.com/office/drawing/2014/main" id="{17CD887B-7B16-1E94-4AB8-0AFD8D38B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943600"/>
            <a:ext cx="1246188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011</a:t>
            </a:r>
          </a:p>
        </p:txBody>
      </p:sp>
      <p:sp>
        <p:nvSpPr>
          <p:cNvPr id="637999" name="Rectangle 47">
            <a:extLst>
              <a:ext uri="{FF2B5EF4-FFF2-40B4-BE49-F238E27FC236}">
                <a16:creationId xmlns:a16="http://schemas.microsoft.com/office/drawing/2014/main" id="{73941E12-FB8C-4F47-2A8B-3BEA67594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724400"/>
            <a:ext cx="1246188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块号</a:t>
            </a:r>
          </a:p>
        </p:txBody>
      </p:sp>
      <p:sp>
        <p:nvSpPr>
          <p:cNvPr id="638000" name="Rectangle 48">
            <a:extLst>
              <a:ext uri="{FF2B5EF4-FFF2-40B4-BE49-F238E27FC236}">
                <a16:creationId xmlns:a16="http://schemas.microsoft.com/office/drawing/2014/main" id="{A814CED3-64EC-2949-C380-CDF833485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7589" y="5029200"/>
            <a:ext cx="1246187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8001" name="Rectangle 49">
            <a:extLst>
              <a:ext uri="{FF2B5EF4-FFF2-40B4-BE49-F238E27FC236}">
                <a16:creationId xmlns:a16="http://schemas.microsoft.com/office/drawing/2014/main" id="{705ACCED-12EE-EDB7-5FC9-F5BA450DA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7589" y="5334000"/>
            <a:ext cx="1246187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8002" name="Rectangle 50">
            <a:extLst>
              <a:ext uri="{FF2B5EF4-FFF2-40B4-BE49-F238E27FC236}">
                <a16:creationId xmlns:a16="http://schemas.microsoft.com/office/drawing/2014/main" id="{42E38202-C15C-90DB-29EC-5FDFE24FF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7589" y="5638800"/>
            <a:ext cx="1246187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8003" name="Rectangle 51">
            <a:extLst>
              <a:ext uri="{FF2B5EF4-FFF2-40B4-BE49-F238E27FC236}">
                <a16:creationId xmlns:a16="http://schemas.microsoft.com/office/drawing/2014/main" id="{EEE6238D-941A-DF42-8C66-3CE0DE893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7589" y="5943600"/>
            <a:ext cx="1246187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8004" name="Rectangle 52">
            <a:extLst>
              <a:ext uri="{FF2B5EF4-FFF2-40B4-BE49-F238E27FC236}">
                <a16:creationId xmlns:a16="http://schemas.microsoft.com/office/drawing/2014/main" id="{494ABEC3-5993-A254-5815-5983B8109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724400"/>
            <a:ext cx="1246188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区号标记</a:t>
            </a:r>
          </a:p>
        </p:txBody>
      </p:sp>
      <p:sp>
        <p:nvSpPr>
          <p:cNvPr id="638005" name="AutoShape 53">
            <a:extLst>
              <a:ext uri="{FF2B5EF4-FFF2-40B4-BE49-F238E27FC236}">
                <a16:creationId xmlns:a16="http://schemas.microsoft.com/office/drawing/2014/main" id="{2720946B-6695-5426-A7E2-20BAECB11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124200"/>
            <a:ext cx="228600" cy="3048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38006" name="AutoShape 54">
            <a:extLst>
              <a:ext uri="{FF2B5EF4-FFF2-40B4-BE49-F238E27FC236}">
                <a16:creationId xmlns:a16="http://schemas.microsoft.com/office/drawing/2014/main" id="{89BBDD0A-D4F6-CED4-B996-9820348E9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3124200"/>
            <a:ext cx="228600" cy="3048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" name="Rectangle 67">
            <a:extLst>
              <a:ext uri="{FF2B5EF4-FFF2-40B4-BE49-F238E27FC236}">
                <a16:creationId xmlns:a16="http://schemas.microsoft.com/office/drawing/2014/main" id="{21E96C27-765C-6645-09C8-4C355A28E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276101"/>
            <a:ext cx="6019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地址映射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——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直接映射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7">
            <a:extLst>
              <a:ext uri="{FF2B5EF4-FFF2-40B4-BE49-F238E27FC236}">
                <a16:creationId xmlns:a16="http://schemas.microsoft.com/office/drawing/2014/main" id="{BDAEB685-F56C-5EE5-FE73-BCC7AACD0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12" y="412667"/>
            <a:ext cx="6019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地址映射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——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直接映射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D8237D4-0C7D-0B7F-7006-34A83F55DA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5392" y="2041118"/>
            <a:ext cx="9581215" cy="324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2234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Text Box 2">
            <a:extLst>
              <a:ext uri="{FF2B5EF4-FFF2-40B4-BE49-F238E27FC236}">
                <a16:creationId xmlns:a16="http://schemas.microsoft.com/office/drawing/2014/main" id="{7DA92332-6306-7401-DD3E-7C6801750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143001"/>
            <a:ext cx="85344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例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设有一个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的容量为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2KB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，每块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16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个字（设一字一字节）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求：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）该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可容纳多少个块？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2KB = 2048B  </a:t>
            </a:r>
            <a:r>
              <a:rPr kumimoji="0" lang="en-US" altLang="zh-CN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2048B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/ 16B = 128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）如果主存容量为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256KB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，则有多少块？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256 KB = 256 * 1024 B = 262144 B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262144B / 16B = 16384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）主存地址有多少位？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 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地址有多少位？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主存有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18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有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4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）在直接映象方式下，主存中第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135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块映象到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中哪块？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K= I mod M = 135 mod 128 = 7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5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）进行地址映射时，主存地址分成哪几段？各段分别有多少位？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主存地址分为三段：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主存区号位数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 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主存地址位数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– Cache 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地址位数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=18 -11 = 7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块号位数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 7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</a:t>
            </a:r>
            <a:r>
              <a:rPr kumimoji="0" lang="en-US" altLang="zh-CN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7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=128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块内地址位数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 4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</a:t>
            </a:r>
            <a:r>
              <a:rPr kumimoji="0" lang="en-US" altLang="zh-CN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4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=16      </a:t>
            </a:r>
          </a:p>
        </p:txBody>
      </p:sp>
      <p:sp>
        <p:nvSpPr>
          <p:cNvPr id="642051" name="Rectangle 3">
            <a:extLst>
              <a:ext uri="{FF2B5EF4-FFF2-40B4-BE49-F238E27FC236}">
                <a16:creationId xmlns:a16="http://schemas.microsoft.com/office/drawing/2014/main" id="{B6239B0B-3151-9C85-AEC3-6B73C510E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6324600"/>
            <a:ext cx="2057400" cy="3048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主存区号 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7</a:t>
            </a:r>
          </a:p>
        </p:txBody>
      </p:sp>
      <p:sp>
        <p:nvSpPr>
          <p:cNvPr id="642052" name="Rectangle 4">
            <a:extLst>
              <a:ext uri="{FF2B5EF4-FFF2-40B4-BE49-F238E27FC236}">
                <a16:creationId xmlns:a16="http://schemas.microsoft.com/office/drawing/2014/main" id="{10EFB0D2-C2CD-D451-E54E-DCDEFD6D4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1" y="6324600"/>
            <a:ext cx="1800225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区内块号 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7</a:t>
            </a:r>
          </a:p>
        </p:txBody>
      </p:sp>
      <p:sp>
        <p:nvSpPr>
          <p:cNvPr id="642053" name="Rectangle 5">
            <a:extLst>
              <a:ext uri="{FF2B5EF4-FFF2-40B4-BE49-F238E27FC236}">
                <a16:creationId xmlns:a16="http://schemas.microsoft.com/office/drawing/2014/main" id="{B1ED6EFF-CF02-1735-99EE-AC35B1F20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6324600"/>
            <a:ext cx="13716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块内地址 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4</a:t>
            </a:r>
          </a:p>
        </p:txBody>
      </p:sp>
      <p:sp>
        <p:nvSpPr>
          <p:cNvPr id="2" name="Rectangle 67">
            <a:extLst>
              <a:ext uri="{FF2B5EF4-FFF2-40B4-BE49-F238E27FC236}">
                <a16:creationId xmlns:a16="http://schemas.microsoft.com/office/drawing/2014/main" id="{07773963-6755-ECDF-577F-E917C009C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276101"/>
            <a:ext cx="6019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地址映射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——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直接映射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200" y="80962"/>
            <a:ext cx="10515600" cy="1325563"/>
          </a:xfrm>
        </p:spPr>
        <p:txBody>
          <a:bodyPr/>
          <a:lstStyle/>
          <a:p>
            <a:r>
              <a:rPr lang="zh-CN" altLang="en-US" dirty="0"/>
              <a:t>主存与</a:t>
            </a:r>
            <a:r>
              <a:rPr lang="en-US" altLang="zh-CN" dirty="0"/>
              <a:t>cache</a:t>
            </a:r>
            <a:r>
              <a:rPr lang="zh-CN" altLang="en-US" dirty="0"/>
              <a:t>地址映射关系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利用某种方法或规则将</a:t>
            </a:r>
            <a:r>
              <a:rPr lang="zh-CN" altLang="en-US" b="1" dirty="0">
                <a:solidFill>
                  <a:srgbClr val="FF0000"/>
                </a:solidFill>
              </a:rPr>
              <a:t>主存块</a:t>
            </a:r>
            <a:r>
              <a:rPr lang="zh-CN" altLang="en-US" dirty="0"/>
              <a:t>定位到</a:t>
            </a:r>
            <a:r>
              <a:rPr lang="en-US" altLang="zh-CN" dirty="0"/>
              <a:t>cache</a:t>
            </a:r>
            <a:r>
              <a:rPr lang="zh-CN" altLang="en-US" dirty="0"/>
              <a:t>称为</a:t>
            </a:r>
            <a:r>
              <a:rPr lang="zh-CN" altLang="en-US" b="1" dirty="0">
                <a:solidFill>
                  <a:srgbClr val="0000FF"/>
                </a:solidFill>
              </a:rPr>
              <a:t>地址映射</a:t>
            </a:r>
          </a:p>
          <a:p>
            <a:pPr lvl="1"/>
            <a:r>
              <a:rPr lang="zh-CN" altLang="en-US" sz="2400" dirty="0"/>
              <a:t>全相联   </a:t>
            </a:r>
            <a:r>
              <a:rPr lang="en-US" altLang="zh-CN" sz="2400" dirty="0"/>
              <a:t>(fully-associated)</a:t>
            </a:r>
          </a:p>
          <a:p>
            <a:pPr lvl="1"/>
            <a:r>
              <a:rPr lang="zh-CN" altLang="en-US" sz="2400" dirty="0"/>
              <a:t>直接相联 </a:t>
            </a:r>
            <a:r>
              <a:rPr lang="en-US" altLang="zh-CN" sz="2400" dirty="0"/>
              <a:t>(direct mapped)</a:t>
            </a:r>
          </a:p>
          <a:p>
            <a:pPr lvl="1"/>
            <a:r>
              <a:rPr lang="zh-CN" altLang="en-US" sz="2400" b="1" dirty="0"/>
              <a:t>组相联   </a:t>
            </a:r>
            <a:r>
              <a:rPr lang="en-US" altLang="zh-CN" sz="2400" b="1" dirty="0"/>
              <a:t>(set-associated)</a:t>
            </a:r>
          </a:p>
          <a:p>
            <a:endParaRPr lang="en-US" altLang="zh-CN" i="1" dirty="0">
              <a:solidFill>
                <a:schemeClr val="accent2"/>
              </a:solidFill>
            </a:endParaRPr>
          </a:p>
          <a:p>
            <a:endParaRPr lang="zh-CN" alt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58300" y="2701838"/>
            <a:ext cx="1714500" cy="3665452"/>
          </a:xfrm>
          <a:prstGeom prst="rect">
            <a:avLst/>
          </a:prstGeom>
          <a:solidFill>
            <a:srgbClr val="FF0000"/>
          </a:solidFill>
          <a:ln w="381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第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0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块</a:t>
            </a: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V="1">
            <a:off x="7353300" y="2765338"/>
            <a:ext cx="1905000" cy="1219200"/>
          </a:xfrm>
          <a:prstGeom prst="line">
            <a:avLst/>
          </a:prstGeom>
          <a:noFill/>
          <a:ln w="3175">
            <a:solidFill>
              <a:srgbClr val="66FF33"/>
            </a:solidFill>
            <a:round/>
            <a:headEnd type="triangle" w="med" len="med"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 flipV="1">
            <a:off x="7353300" y="2765338"/>
            <a:ext cx="1905000" cy="990600"/>
          </a:xfrm>
          <a:prstGeom prst="line">
            <a:avLst/>
          </a:prstGeom>
          <a:noFill/>
          <a:ln w="3175">
            <a:solidFill>
              <a:srgbClr val="00CCFF"/>
            </a:solidFill>
            <a:round/>
            <a:headEnd type="triangle" w="med" len="med"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9258300" y="26891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第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0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块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9258300" y="29177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第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1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块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9258300" y="31463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…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9258300" y="33749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第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n-1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块</a:t>
            </a: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9258300" y="36035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9258300" y="38321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…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9258300" y="40607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9258300" y="42893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9258300" y="45179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…</a:t>
            </a: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9258300" y="47465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…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9258300" y="4975138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9258300" y="5438602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9258300" y="5667202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9258300" y="5895802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27" name="Rectangle 22"/>
          <p:cNvSpPr>
            <a:spLocks noChangeArrowheads="1"/>
          </p:cNvSpPr>
          <p:nvPr/>
        </p:nvSpPr>
        <p:spPr bwMode="auto">
          <a:xfrm>
            <a:off x="9258300" y="6138690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第</a:t>
            </a:r>
            <a:r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m-1</a:t>
            </a: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块</a:t>
            </a:r>
          </a:p>
        </p:txBody>
      </p: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6096000" y="3603538"/>
            <a:ext cx="1257300" cy="228600"/>
          </a:xfrm>
          <a:prstGeom prst="rect">
            <a:avLst/>
          </a:prstGeom>
          <a:solidFill>
            <a:srgbClr val="FFCC99"/>
          </a:solidFill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1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6096000" y="3832138"/>
            <a:ext cx="1257300" cy="228600"/>
          </a:xfrm>
          <a:prstGeom prst="rect">
            <a:avLst/>
          </a:prstGeom>
          <a:solidFill>
            <a:srgbClr val="FFCC99"/>
          </a:solidFill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1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6096000" y="4060738"/>
            <a:ext cx="1257300" cy="228600"/>
          </a:xfrm>
          <a:prstGeom prst="rect">
            <a:avLst/>
          </a:prstGeom>
          <a:solidFill>
            <a:srgbClr val="FFCC99"/>
          </a:solidFill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1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6096000" y="4289338"/>
            <a:ext cx="1257300" cy="228600"/>
          </a:xfrm>
          <a:prstGeom prst="rect">
            <a:avLst/>
          </a:prstGeom>
          <a:solidFill>
            <a:srgbClr val="FFCC99"/>
          </a:solidFill>
          <a:ln w="19050" algn="ctr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1600" b="1" i="0" u="none" strike="noStrike" kern="120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6267450" y="3190789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Cache</a:t>
            </a: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9677400" y="2308139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主存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9258300" y="5210002"/>
            <a:ext cx="1714500" cy="228600"/>
          </a:xfrm>
          <a:prstGeom prst="rect">
            <a:avLst/>
          </a:prstGeom>
          <a:solidFill>
            <a:srgbClr val="CCFFFF"/>
          </a:solidFill>
          <a:ln w="12700" algn="ctr">
            <a:solidFill>
              <a:srgbClr val="FF66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…</a:t>
            </a:r>
          </a:p>
        </p:txBody>
      </p:sp>
      <p:sp>
        <p:nvSpPr>
          <p:cNvPr id="37" name="Line 36"/>
          <p:cNvSpPr>
            <a:spLocks noChangeShapeType="1"/>
          </p:cNvSpPr>
          <p:nvPr/>
        </p:nvSpPr>
        <p:spPr bwMode="auto">
          <a:xfrm flipV="1">
            <a:off x="7353300" y="2765338"/>
            <a:ext cx="1905000" cy="144780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38" name="Line 37"/>
          <p:cNvSpPr>
            <a:spLocks noChangeShapeType="1"/>
          </p:cNvSpPr>
          <p:nvPr/>
        </p:nvSpPr>
        <p:spPr bwMode="auto">
          <a:xfrm flipV="1">
            <a:off x="7353300" y="2765338"/>
            <a:ext cx="1905000" cy="1676400"/>
          </a:xfrm>
          <a:prstGeom prst="line">
            <a:avLst/>
          </a:prstGeom>
          <a:noFill/>
          <a:ln w="3175">
            <a:solidFill>
              <a:srgbClr val="FF00FF"/>
            </a:solidFill>
            <a:round/>
            <a:headEnd type="triangle" w="med" len="med"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/>
              <a:ea typeface="微软雅黑"/>
              <a:cs typeface="+mn-cs"/>
            </a:endParaRPr>
          </a:p>
        </p:txBody>
      </p:sp>
      <p:sp>
        <p:nvSpPr>
          <p:cNvPr id="39" name="AutoShape 38"/>
          <p:cNvSpPr>
            <a:spLocks noChangeArrowheads="1"/>
          </p:cNvSpPr>
          <p:nvPr/>
        </p:nvSpPr>
        <p:spPr bwMode="auto">
          <a:xfrm>
            <a:off x="3704529" y="5251006"/>
            <a:ext cx="4320540" cy="832392"/>
          </a:xfrm>
          <a:prstGeom prst="wedgeEllipseCallout">
            <a:avLst>
              <a:gd name="adj1" fmla="val 31639"/>
              <a:gd name="adj2" fmla="val -87146"/>
            </a:avLst>
          </a:prstGeom>
          <a:solidFill>
            <a:srgbClr val="66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 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如何进行地址映射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11399165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2" name="Text Box 2">
            <a:extLst>
              <a:ext uri="{FF2B5EF4-FFF2-40B4-BE49-F238E27FC236}">
                <a16:creationId xmlns:a16="http://schemas.microsoft.com/office/drawing/2014/main" id="{7269E7C8-4DA0-CCA2-1D00-E4986CCD9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143001"/>
            <a:ext cx="83820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组相联映射（普遍采用）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前两种映射的折中方案：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组与组之间直接映射，组内全相联映射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将主存分成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U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组，每组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V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块，将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也分成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u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组，每组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v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V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u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主存一组内块数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  Cache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组数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主存块放到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哪个组是固定的，但存放到该组哪个块是灵活的。</a:t>
            </a:r>
          </a:p>
        </p:txBody>
      </p:sp>
      <p:sp>
        <p:nvSpPr>
          <p:cNvPr id="747523" name="Rectangle 3">
            <a:extLst>
              <a:ext uri="{FF2B5EF4-FFF2-40B4-BE49-F238E27FC236}">
                <a16:creationId xmlns:a16="http://schemas.microsoft.com/office/drawing/2014/main" id="{0215D242-A5EA-F9FF-4247-1CFE4E182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089400"/>
            <a:ext cx="2133600" cy="3048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主存组号</a:t>
            </a:r>
          </a:p>
        </p:txBody>
      </p:sp>
      <p:sp>
        <p:nvSpPr>
          <p:cNvPr id="747524" name="Rectangle 4">
            <a:extLst>
              <a:ext uri="{FF2B5EF4-FFF2-40B4-BE49-F238E27FC236}">
                <a16:creationId xmlns:a16="http://schemas.microsoft.com/office/drawing/2014/main" id="{D40E8965-5A55-392C-A32F-59837F610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089400"/>
            <a:ext cx="1295400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块号</a:t>
            </a:r>
          </a:p>
        </p:txBody>
      </p:sp>
      <p:sp>
        <p:nvSpPr>
          <p:cNvPr id="747525" name="Rectangle 5">
            <a:extLst>
              <a:ext uri="{FF2B5EF4-FFF2-40B4-BE49-F238E27FC236}">
                <a16:creationId xmlns:a16="http://schemas.microsoft.com/office/drawing/2014/main" id="{6E3205F4-95E5-8DE7-635C-23A66CCF3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0894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主存地址</a:t>
            </a:r>
          </a:p>
        </p:txBody>
      </p:sp>
      <p:sp>
        <p:nvSpPr>
          <p:cNvPr id="747526" name="Rectangle 6">
            <a:extLst>
              <a:ext uri="{FF2B5EF4-FFF2-40B4-BE49-F238E27FC236}">
                <a16:creationId xmlns:a16="http://schemas.microsoft.com/office/drawing/2014/main" id="{A34EF389-6672-1921-F466-8D7F53998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8514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地址</a:t>
            </a:r>
          </a:p>
        </p:txBody>
      </p:sp>
      <p:sp>
        <p:nvSpPr>
          <p:cNvPr id="747527" name="Rectangle 7">
            <a:extLst>
              <a:ext uri="{FF2B5EF4-FFF2-40B4-BE49-F238E27FC236}">
                <a16:creationId xmlns:a16="http://schemas.microsoft.com/office/drawing/2014/main" id="{B65837B4-F081-A863-2F93-A0CB020DB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784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7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747528" name="Rectangle 8">
            <a:extLst>
              <a:ext uri="{FF2B5EF4-FFF2-40B4-BE49-F238E27FC236}">
                <a16:creationId xmlns:a16="http://schemas.microsoft.com/office/drawing/2014/main" id="{771B08B8-6013-4CEF-37B1-CE13B5639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089400"/>
            <a:ext cx="26670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块内地址</a:t>
            </a:r>
          </a:p>
        </p:txBody>
      </p:sp>
      <p:sp>
        <p:nvSpPr>
          <p:cNvPr id="747529" name="Rectangle 9">
            <a:extLst>
              <a:ext uri="{FF2B5EF4-FFF2-40B4-BE49-F238E27FC236}">
                <a16:creationId xmlns:a16="http://schemas.microsoft.com/office/drawing/2014/main" id="{91B0DD83-A3C9-B17C-5548-D9F9F294B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3784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747530" name="Rectangle 10">
            <a:extLst>
              <a:ext uri="{FF2B5EF4-FFF2-40B4-BE49-F238E27FC236}">
                <a16:creationId xmlns:a16="http://schemas.microsoft.com/office/drawing/2014/main" id="{6CCC6E89-B170-436E-7447-1D28A4C18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851400"/>
            <a:ext cx="1295400" cy="3048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组号</a:t>
            </a:r>
          </a:p>
        </p:txBody>
      </p:sp>
      <p:sp>
        <p:nvSpPr>
          <p:cNvPr id="747531" name="Rectangle 11">
            <a:extLst>
              <a:ext uri="{FF2B5EF4-FFF2-40B4-BE49-F238E27FC236}">
                <a16:creationId xmlns:a16="http://schemas.microsoft.com/office/drawing/2014/main" id="{C5E4E715-C3AE-E3AD-59CB-7E6E642B0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546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747532" name="Rectangle 12">
            <a:extLst>
              <a:ext uri="{FF2B5EF4-FFF2-40B4-BE49-F238E27FC236}">
                <a16:creationId xmlns:a16="http://schemas.microsoft.com/office/drawing/2014/main" id="{821344D3-D3A6-2B9D-6B1A-A92DB2975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851400"/>
            <a:ext cx="1219200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块号</a:t>
            </a:r>
          </a:p>
        </p:txBody>
      </p:sp>
      <p:sp>
        <p:nvSpPr>
          <p:cNvPr id="747533" name="Rectangle 13">
            <a:extLst>
              <a:ext uri="{FF2B5EF4-FFF2-40B4-BE49-F238E27FC236}">
                <a16:creationId xmlns:a16="http://schemas.microsoft.com/office/drawing/2014/main" id="{54C1B71E-5D5B-0CE7-E14F-9C26A10A2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51400"/>
            <a:ext cx="26670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块内地址</a:t>
            </a:r>
          </a:p>
        </p:txBody>
      </p:sp>
      <p:sp>
        <p:nvSpPr>
          <p:cNvPr id="747534" name="Rectangle 14">
            <a:extLst>
              <a:ext uri="{FF2B5EF4-FFF2-40B4-BE49-F238E27FC236}">
                <a16:creationId xmlns:a16="http://schemas.microsoft.com/office/drawing/2014/main" id="{81C59FDD-0C14-65CC-9EF0-C7904E430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546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747535" name="Rectangle 15">
            <a:extLst>
              <a:ext uri="{FF2B5EF4-FFF2-40B4-BE49-F238E27FC236}">
                <a16:creationId xmlns:a16="http://schemas.microsoft.com/office/drawing/2014/main" id="{E37FD173-A161-5F44-E661-40627C154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546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9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747536" name="Text Box 16">
            <a:extLst>
              <a:ext uri="{FF2B5EF4-FFF2-40B4-BE49-F238E27FC236}">
                <a16:creationId xmlns:a16="http://schemas.microsoft.com/office/drawing/2014/main" id="{BFB96FA3-A2D6-CCE2-1446-0AB74B3FB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1" y="5715001"/>
            <a:ext cx="4960012" cy="64633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每组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块（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位块号）：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两路组相联映射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；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每组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4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块（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位块号）：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四路组相联映射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；</a:t>
            </a:r>
          </a:p>
        </p:txBody>
      </p:sp>
      <p:sp>
        <p:nvSpPr>
          <p:cNvPr id="747537" name="Rectangle 17">
            <a:extLst>
              <a:ext uri="{FF2B5EF4-FFF2-40B4-BE49-F238E27FC236}">
                <a16:creationId xmlns:a16="http://schemas.microsoft.com/office/drawing/2014/main" id="{A989542E-948E-7C83-0FD5-D1484671B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784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9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747538" name="Rectangle 18">
            <a:extLst>
              <a:ext uri="{FF2B5EF4-FFF2-40B4-BE49-F238E27FC236}">
                <a16:creationId xmlns:a16="http://schemas.microsoft.com/office/drawing/2014/main" id="{3C7EB8E9-1BCC-C180-1D00-4B02CB668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" y="319089"/>
            <a:ext cx="6019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地址映射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——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组相联映射</a:t>
            </a:r>
          </a:p>
        </p:txBody>
      </p:sp>
      <p:sp>
        <p:nvSpPr>
          <p:cNvPr id="747539" name="Line 19">
            <a:extLst>
              <a:ext uri="{FF2B5EF4-FFF2-40B4-BE49-F238E27FC236}">
                <a16:creationId xmlns:a16="http://schemas.microsoft.com/office/drawing/2014/main" id="{14FC3DFF-3016-8D8E-39E9-9F8C0B369C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4394200"/>
            <a:ext cx="990600" cy="4572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7540" name="Rectangle 20">
            <a:extLst>
              <a:ext uri="{FF2B5EF4-FFF2-40B4-BE49-F238E27FC236}">
                <a16:creationId xmlns:a16="http://schemas.microsoft.com/office/drawing/2014/main" id="{20866DDD-6FA1-34D0-618E-770C4DB02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895600"/>
            <a:ext cx="8229600" cy="609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7" name="Rectangle 3">
            <a:extLst>
              <a:ext uri="{FF2B5EF4-FFF2-40B4-BE49-F238E27FC236}">
                <a16:creationId xmlns:a16="http://schemas.microsoft.com/office/drawing/2014/main" id="{E0C38AFC-A239-EE7B-A7D8-FFAB2E3A6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3716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8549" name="Rectangle 5">
            <a:extLst>
              <a:ext uri="{FF2B5EF4-FFF2-40B4-BE49-F238E27FC236}">
                <a16:creationId xmlns:a16="http://schemas.microsoft.com/office/drawing/2014/main" id="{40658B14-1454-C9F7-F4ED-0A0171286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8288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8550" name="Rectangle 6">
            <a:extLst>
              <a:ext uri="{FF2B5EF4-FFF2-40B4-BE49-F238E27FC236}">
                <a16:creationId xmlns:a16="http://schemas.microsoft.com/office/drawing/2014/main" id="{E8CF1F09-086F-0D09-4695-C54FE4370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200400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…</a:t>
            </a:r>
          </a:p>
        </p:txBody>
      </p:sp>
      <p:sp>
        <p:nvSpPr>
          <p:cNvPr id="748551" name="Rectangle 7">
            <a:extLst>
              <a:ext uri="{FF2B5EF4-FFF2-40B4-BE49-F238E27FC236}">
                <a16:creationId xmlns:a16="http://schemas.microsoft.com/office/drawing/2014/main" id="{24974F6D-62B4-0428-1B4A-269D56384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12192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8552" name="Rectangle 8">
            <a:extLst>
              <a:ext uri="{FF2B5EF4-FFF2-40B4-BE49-F238E27FC236}">
                <a16:creationId xmlns:a16="http://schemas.microsoft.com/office/drawing/2014/main" id="{2E16C3A1-2718-DB96-7418-4538810AD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16764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8553" name="Rectangle 9">
            <a:extLst>
              <a:ext uri="{FF2B5EF4-FFF2-40B4-BE49-F238E27FC236}">
                <a16:creationId xmlns:a16="http://schemas.microsoft.com/office/drawing/2014/main" id="{97F0B5B7-83E3-6DF9-644E-53E40C92D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5146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7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8554" name="Rectangle 10">
            <a:extLst>
              <a:ext uri="{FF2B5EF4-FFF2-40B4-BE49-F238E27FC236}">
                <a16:creationId xmlns:a16="http://schemas.microsoft.com/office/drawing/2014/main" id="{3829ACD8-3F38-AB78-B334-DD7B0174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133600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…</a:t>
            </a:r>
          </a:p>
        </p:txBody>
      </p:sp>
      <p:sp>
        <p:nvSpPr>
          <p:cNvPr id="748555" name="Rectangle 11">
            <a:extLst>
              <a:ext uri="{FF2B5EF4-FFF2-40B4-BE49-F238E27FC236}">
                <a16:creationId xmlns:a16="http://schemas.microsoft.com/office/drawing/2014/main" id="{006C175F-CCB5-9DB8-DFC3-125E867ED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9718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8556" name="Rectangle 12">
            <a:extLst>
              <a:ext uri="{FF2B5EF4-FFF2-40B4-BE49-F238E27FC236}">
                <a16:creationId xmlns:a16="http://schemas.microsoft.com/office/drawing/2014/main" id="{5FF79246-96C6-4839-C97E-F9F519A40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4290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8557" name="Rectangle 13">
            <a:extLst>
              <a:ext uri="{FF2B5EF4-FFF2-40B4-BE49-F238E27FC236}">
                <a16:creationId xmlns:a16="http://schemas.microsoft.com/office/drawing/2014/main" id="{CD614CC5-E2A6-D5B6-DFD1-DCD220081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2672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7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8558" name="Rectangle 14">
            <a:extLst>
              <a:ext uri="{FF2B5EF4-FFF2-40B4-BE49-F238E27FC236}">
                <a16:creationId xmlns:a16="http://schemas.microsoft.com/office/drawing/2014/main" id="{A5254B70-E8EC-B11C-7275-F85EA763F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886200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…</a:t>
            </a:r>
          </a:p>
        </p:txBody>
      </p:sp>
      <p:sp>
        <p:nvSpPr>
          <p:cNvPr id="748559" name="Rectangle 15">
            <a:extLst>
              <a:ext uri="{FF2B5EF4-FFF2-40B4-BE49-F238E27FC236}">
                <a16:creationId xmlns:a16="http://schemas.microsoft.com/office/drawing/2014/main" id="{A31F139A-3EB8-BF7E-FDD5-12DE4883F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1054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8560" name="Rectangle 16">
            <a:extLst>
              <a:ext uri="{FF2B5EF4-FFF2-40B4-BE49-F238E27FC236}">
                <a16:creationId xmlns:a16="http://schemas.microsoft.com/office/drawing/2014/main" id="{7F615553-CE6F-0E28-EFA4-275992B89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5626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8561" name="Rectangle 17">
            <a:extLst>
              <a:ext uri="{FF2B5EF4-FFF2-40B4-BE49-F238E27FC236}">
                <a16:creationId xmlns:a16="http://schemas.microsoft.com/office/drawing/2014/main" id="{E1A6A70E-73B6-3A69-C4B3-D0FA8DE30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64008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7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8562" name="Rectangle 18">
            <a:extLst>
              <a:ext uri="{FF2B5EF4-FFF2-40B4-BE49-F238E27FC236}">
                <a16:creationId xmlns:a16="http://schemas.microsoft.com/office/drawing/2014/main" id="{33466686-1E19-3090-5C31-6F24BE0E9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724400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…</a:t>
            </a:r>
          </a:p>
        </p:txBody>
      </p:sp>
      <p:sp>
        <p:nvSpPr>
          <p:cNvPr id="748563" name="Rectangle 19">
            <a:extLst>
              <a:ext uri="{FF2B5EF4-FFF2-40B4-BE49-F238E27FC236}">
                <a16:creationId xmlns:a16="http://schemas.microsoft.com/office/drawing/2014/main" id="{C2EA0A22-AC5C-9EB1-E724-CAFF30A2C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6019800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…</a:t>
            </a:r>
          </a:p>
        </p:txBody>
      </p:sp>
      <p:sp>
        <p:nvSpPr>
          <p:cNvPr id="748564" name="Rectangle 20">
            <a:extLst>
              <a:ext uri="{FF2B5EF4-FFF2-40B4-BE49-F238E27FC236}">
                <a16:creationId xmlns:a16="http://schemas.microsoft.com/office/drawing/2014/main" id="{49C2023E-4416-B28C-C119-170689963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19050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</a:t>
            </a:r>
          </a:p>
        </p:txBody>
      </p:sp>
      <p:sp>
        <p:nvSpPr>
          <p:cNvPr id="748565" name="Rectangle 21">
            <a:extLst>
              <a:ext uri="{FF2B5EF4-FFF2-40B4-BE49-F238E27FC236}">
                <a16:creationId xmlns:a16="http://schemas.microsoft.com/office/drawing/2014/main" id="{5225CF01-BD8B-96FF-C143-E4F0A8FDB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36576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</a:t>
            </a:r>
          </a:p>
        </p:txBody>
      </p:sp>
      <p:sp>
        <p:nvSpPr>
          <p:cNvPr id="748566" name="Rectangle 22">
            <a:extLst>
              <a:ext uri="{FF2B5EF4-FFF2-40B4-BE49-F238E27FC236}">
                <a16:creationId xmlns:a16="http://schemas.microsoft.com/office/drawing/2014/main" id="{173E4826-2FDB-9E59-A725-FA5E7764A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57912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255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</a:t>
            </a:r>
          </a:p>
        </p:txBody>
      </p:sp>
      <p:sp>
        <p:nvSpPr>
          <p:cNvPr id="748567" name="Line 23">
            <a:extLst>
              <a:ext uri="{FF2B5EF4-FFF2-40B4-BE49-F238E27FC236}">
                <a16:creationId xmlns:a16="http://schemas.microsoft.com/office/drawing/2014/main" id="{9E41D632-F87D-1BB7-1F40-AD18DA4D966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12192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68" name="Line 24">
            <a:extLst>
              <a:ext uri="{FF2B5EF4-FFF2-40B4-BE49-F238E27FC236}">
                <a16:creationId xmlns:a16="http://schemas.microsoft.com/office/drawing/2014/main" id="{AB59612A-02FA-3130-FFB4-CF25AECBF88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29718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69" name="Line 25">
            <a:extLst>
              <a:ext uri="{FF2B5EF4-FFF2-40B4-BE49-F238E27FC236}">
                <a16:creationId xmlns:a16="http://schemas.microsoft.com/office/drawing/2014/main" id="{F5C85D2E-23E5-C791-DCAB-6B0A3F143E3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47244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70" name="Line 26">
            <a:extLst>
              <a:ext uri="{FF2B5EF4-FFF2-40B4-BE49-F238E27FC236}">
                <a16:creationId xmlns:a16="http://schemas.microsoft.com/office/drawing/2014/main" id="{B299B0BE-2060-2328-8FD0-D146787E4F0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51054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71" name="Line 27">
            <a:extLst>
              <a:ext uri="{FF2B5EF4-FFF2-40B4-BE49-F238E27FC236}">
                <a16:creationId xmlns:a16="http://schemas.microsoft.com/office/drawing/2014/main" id="{680782D6-3055-F7C0-C5F2-2CB048A48D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68580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72" name="Line 28">
            <a:extLst>
              <a:ext uri="{FF2B5EF4-FFF2-40B4-BE49-F238E27FC236}">
                <a16:creationId xmlns:a16="http://schemas.microsoft.com/office/drawing/2014/main" id="{D1D7AEC5-F037-1A84-ED1E-D6ABB09091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05800" y="1219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73" name="Line 29">
            <a:extLst>
              <a:ext uri="{FF2B5EF4-FFF2-40B4-BE49-F238E27FC236}">
                <a16:creationId xmlns:a16="http://schemas.microsoft.com/office/drawing/2014/main" id="{153FFFBF-CF59-9BE6-0312-F30BDCA60EAD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2286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74" name="Line 30">
            <a:extLst>
              <a:ext uri="{FF2B5EF4-FFF2-40B4-BE49-F238E27FC236}">
                <a16:creationId xmlns:a16="http://schemas.microsoft.com/office/drawing/2014/main" id="{AF609082-AF3A-F1FC-A577-15BF7D28AA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05800" y="2971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75" name="Line 31">
            <a:extLst>
              <a:ext uri="{FF2B5EF4-FFF2-40B4-BE49-F238E27FC236}">
                <a16:creationId xmlns:a16="http://schemas.microsoft.com/office/drawing/2014/main" id="{7F12AE52-3B57-E020-FDD2-FC118EC38724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76" name="Line 32">
            <a:extLst>
              <a:ext uri="{FF2B5EF4-FFF2-40B4-BE49-F238E27FC236}">
                <a16:creationId xmlns:a16="http://schemas.microsoft.com/office/drawing/2014/main" id="{664C2CAA-F6FA-AC30-76B5-B8B39531DB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05800" y="5105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77" name="Line 33">
            <a:extLst>
              <a:ext uri="{FF2B5EF4-FFF2-40B4-BE49-F238E27FC236}">
                <a16:creationId xmlns:a16="http://schemas.microsoft.com/office/drawing/2014/main" id="{8BF9FF0E-E324-30A9-59F5-D48E7C6EC5E8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6172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78" name="Rectangle 34">
            <a:extLst>
              <a:ext uri="{FF2B5EF4-FFF2-40B4-BE49-F238E27FC236}">
                <a16:creationId xmlns:a16="http://schemas.microsoft.com/office/drawing/2014/main" id="{34BC3D86-0E13-00B9-33D0-676AC90E7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990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</a:p>
        </p:txBody>
      </p:sp>
      <p:sp>
        <p:nvSpPr>
          <p:cNvPr id="748579" name="Rectangle 35">
            <a:extLst>
              <a:ext uri="{FF2B5EF4-FFF2-40B4-BE49-F238E27FC236}">
                <a16:creationId xmlns:a16="http://schemas.microsoft.com/office/drawing/2014/main" id="{9F1657C3-80DF-5D49-84FA-930DF05E9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9144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</a:t>
            </a:r>
          </a:p>
        </p:txBody>
      </p:sp>
      <p:sp>
        <p:nvSpPr>
          <p:cNvPr id="748581" name="Line 37">
            <a:extLst>
              <a:ext uri="{FF2B5EF4-FFF2-40B4-BE49-F238E27FC236}">
                <a16:creationId xmlns:a16="http://schemas.microsoft.com/office/drawing/2014/main" id="{438EC5E1-D257-B3CD-EBF4-57ECFC5FD7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8200" y="1447800"/>
            <a:ext cx="24384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82" name="Line 38">
            <a:extLst>
              <a:ext uri="{FF2B5EF4-FFF2-40B4-BE49-F238E27FC236}">
                <a16:creationId xmlns:a16="http://schemas.microsoft.com/office/drawing/2014/main" id="{7B3C4CF0-94FB-348C-57A9-7BA0A44D1E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828800"/>
            <a:ext cx="2438400" cy="1371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83" name="Line 39">
            <a:extLst>
              <a:ext uri="{FF2B5EF4-FFF2-40B4-BE49-F238E27FC236}">
                <a16:creationId xmlns:a16="http://schemas.microsoft.com/office/drawing/2014/main" id="{524D661F-B513-5754-4AF7-019500E398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828800"/>
            <a:ext cx="2438400" cy="3581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84" name="Line 40">
            <a:extLst>
              <a:ext uri="{FF2B5EF4-FFF2-40B4-BE49-F238E27FC236}">
                <a16:creationId xmlns:a16="http://schemas.microsoft.com/office/drawing/2014/main" id="{6B29EC5E-F5BC-07E0-2DF9-8DC7D7A7E8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8200" y="1905000"/>
            <a:ext cx="2438400" cy="8382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85" name="Line 41">
            <a:extLst>
              <a:ext uri="{FF2B5EF4-FFF2-40B4-BE49-F238E27FC236}">
                <a16:creationId xmlns:a16="http://schemas.microsoft.com/office/drawing/2014/main" id="{5A16322F-AF29-C992-2202-CEB614F5796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743200"/>
            <a:ext cx="2438400" cy="9144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86" name="Line 42">
            <a:extLst>
              <a:ext uri="{FF2B5EF4-FFF2-40B4-BE49-F238E27FC236}">
                <a16:creationId xmlns:a16="http://schemas.microsoft.com/office/drawing/2014/main" id="{C516D430-398E-D03C-D248-CBDE525EB32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743200"/>
            <a:ext cx="2438400" cy="31242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87" name="Line 43">
            <a:extLst>
              <a:ext uri="{FF2B5EF4-FFF2-40B4-BE49-F238E27FC236}">
                <a16:creationId xmlns:a16="http://schemas.microsoft.com/office/drawing/2014/main" id="{D2D7C9F3-BC44-99CB-4CC2-0E9602A0C6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8200" y="2743200"/>
            <a:ext cx="2438400" cy="1295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88" name="Line 44">
            <a:extLst>
              <a:ext uri="{FF2B5EF4-FFF2-40B4-BE49-F238E27FC236}">
                <a16:creationId xmlns:a16="http://schemas.microsoft.com/office/drawing/2014/main" id="{645259F9-48B8-41C9-5528-1398A6B062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038600"/>
            <a:ext cx="2438400" cy="457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89" name="Line 45">
            <a:extLst>
              <a:ext uri="{FF2B5EF4-FFF2-40B4-BE49-F238E27FC236}">
                <a16:creationId xmlns:a16="http://schemas.microsoft.com/office/drawing/2014/main" id="{67C380DA-2CE2-FA4E-0499-E4C6973D6E7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038600"/>
            <a:ext cx="2438400" cy="2667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91" name="Rectangle 47">
            <a:extLst>
              <a:ext uri="{FF2B5EF4-FFF2-40B4-BE49-F238E27FC236}">
                <a16:creationId xmlns:a16="http://schemas.microsoft.com/office/drawing/2014/main" id="{9A214607-C67A-25F2-1FF4-565B03A19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2860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8593" name="Rectangle 49">
            <a:extLst>
              <a:ext uri="{FF2B5EF4-FFF2-40B4-BE49-F238E27FC236}">
                <a16:creationId xmlns:a16="http://schemas.microsoft.com/office/drawing/2014/main" id="{D1353ABD-DB25-448D-8300-87C04956C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7432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8595" name="Rectangle 51">
            <a:extLst>
              <a:ext uri="{FF2B5EF4-FFF2-40B4-BE49-F238E27FC236}">
                <a16:creationId xmlns:a16="http://schemas.microsoft.com/office/drawing/2014/main" id="{B9E78096-B350-69CF-18DA-BA416EBE8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5814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8597" name="Rectangle 53">
            <a:extLst>
              <a:ext uri="{FF2B5EF4-FFF2-40B4-BE49-F238E27FC236}">
                <a16:creationId xmlns:a16="http://schemas.microsoft.com/office/drawing/2014/main" id="{BBF598E9-5CE4-5BAB-685A-555075559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0386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748598" name="AutoShape 54">
            <a:extLst>
              <a:ext uri="{FF2B5EF4-FFF2-40B4-BE49-F238E27FC236}">
                <a16:creationId xmlns:a16="http://schemas.microsoft.com/office/drawing/2014/main" id="{A338C71B-9D7D-A9E7-FEB1-8BAAC6292F48}"/>
              </a:ext>
            </a:extLst>
          </p:cNvPr>
          <p:cNvSpPr>
            <a:spLocks/>
          </p:cNvSpPr>
          <p:nvPr/>
        </p:nvSpPr>
        <p:spPr bwMode="auto">
          <a:xfrm>
            <a:off x="3505200" y="1447800"/>
            <a:ext cx="228600" cy="762000"/>
          </a:xfrm>
          <a:prstGeom prst="leftBrace">
            <a:avLst>
              <a:gd name="adj1" fmla="val 27778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599" name="AutoShape 55">
            <a:extLst>
              <a:ext uri="{FF2B5EF4-FFF2-40B4-BE49-F238E27FC236}">
                <a16:creationId xmlns:a16="http://schemas.microsoft.com/office/drawing/2014/main" id="{EC021089-4BB8-4DA2-A1E0-D7A4CFBBA442}"/>
              </a:ext>
            </a:extLst>
          </p:cNvPr>
          <p:cNvSpPr>
            <a:spLocks/>
          </p:cNvSpPr>
          <p:nvPr/>
        </p:nvSpPr>
        <p:spPr bwMode="auto">
          <a:xfrm>
            <a:off x="3505200" y="2362200"/>
            <a:ext cx="228600" cy="762000"/>
          </a:xfrm>
          <a:prstGeom prst="leftBrace">
            <a:avLst>
              <a:gd name="adj1" fmla="val 27778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600" name="AutoShape 56">
            <a:extLst>
              <a:ext uri="{FF2B5EF4-FFF2-40B4-BE49-F238E27FC236}">
                <a16:creationId xmlns:a16="http://schemas.microsoft.com/office/drawing/2014/main" id="{1C25B51D-F0FF-7F19-8846-B7B93AA1B64A}"/>
              </a:ext>
            </a:extLst>
          </p:cNvPr>
          <p:cNvSpPr>
            <a:spLocks/>
          </p:cNvSpPr>
          <p:nvPr/>
        </p:nvSpPr>
        <p:spPr bwMode="auto">
          <a:xfrm>
            <a:off x="3505200" y="3657600"/>
            <a:ext cx="228600" cy="762000"/>
          </a:xfrm>
          <a:prstGeom prst="leftBrace">
            <a:avLst>
              <a:gd name="adj1" fmla="val 27778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601" name="Rectangle 57">
            <a:extLst>
              <a:ext uri="{FF2B5EF4-FFF2-40B4-BE49-F238E27FC236}">
                <a16:creationId xmlns:a16="http://schemas.microsoft.com/office/drawing/2014/main" id="{8A05AA76-8BED-288F-642F-4A97EB102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16764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</a:t>
            </a:r>
          </a:p>
        </p:txBody>
      </p:sp>
      <p:sp>
        <p:nvSpPr>
          <p:cNvPr id="748602" name="Rectangle 58">
            <a:extLst>
              <a:ext uri="{FF2B5EF4-FFF2-40B4-BE49-F238E27FC236}">
                <a16:creationId xmlns:a16="http://schemas.microsoft.com/office/drawing/2014/main" id="{4BC0F34E-228C-4995-7258-FAE3A26C3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5146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</a:t>
            </a:r>
          </a:p>
        </p:txBody>
      </p:sp>
      <p:sp>
        <p:nvSpPr>
          <p:cNvPr id="748603" name="Rectangle 59">
            <a:extLst>
              <a:ext uri="{FF2B5EF4-FFF2-40B4-BE49-F238E27FC236}">
                <a16:creationId xmlns:a16="http://schemas.microsoft.com/office/drawing/2014/main" id="{08FF432C-3982-9336-E216-2A6423EE7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8862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7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</a:t>
            </a:r>
          </a:p>
        </p:txBody>
      </p:sp>
      <p:sp>
        <p:nvSpPr>
          <p:cNvPr id="748604" name="Text Box 60">
            <a:extLst>
              <a:ext uri="{FF2B5EF4-FFF2-40B4-BE49-F238E27FC236}">
                <a16:creationId xmlns:a16="http://schemas.microsoft.com/office/drawing/2014/main" id="{C134E3A8-6050-FF16-99C8-294555BA4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1" y="3149601"/>
            <a:ext cx="10207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共分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8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</a:t>
            </a:r>
          </a:p>
        </p:txBody>
      </p:sp>
      <p:sp>
        <p:nvSpPr>
          <p:cNvPr id="748605" name="Rectangle 61">
            <a:extLst>
              <a:ext uri="{FF2B5EF4-FFF2-40B4-BE49-F238E27FC236}">
                <a16:creationId xmlns:a16="http://schemas.microsoft.com/office/drawing/2014/main" id="{905CB32A-0689-BCAA-71EA-D6D8889CC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371600"/>
            <a:ext cx="838200" cy="914400"/>
          </a:xfrm>
          <a:prstGeom prst="rect">
            <a:avLst/>
          </a:prstGeom>
          <a:noFill/>
          <a:ln w="762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606" name="Rectangle 62">
            <a:extLst>
              <a:ext uri="{FF2B5EF4-FFF2-40B4-BE49-F238E27FC236}">
                <a16:creationId xmlns:a16="http://schemas.microsoft.com/office/drawing/2014/main" id="{E3EB8614-B99D-5601-FA74-9125ADCC0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286000"/>
            <a:ext cx="838200" cy="914400"/>
          </a:xfrm>
          <a:prstGeom prst="rect">
            <a:avLst/>
          </a:prstGeom>
          <a:noFill/>
          <a:ln w="762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607" name="Rectangle 63">
            <a:extLst>
              <a:ext uri="{FF2B5EF4-FFF2-40B4-BE49-F238E27FC236}">
                <a16:creationId xmlns:a16="http://schemas.microsoft.com/office/drawing/2014/main" id="{DA0EB255-A83D-463C-9426-EC89E7B39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581400"/>
            <a:ext cx="838200" cy="914400"/>
          </a:xfrm>
          <a:prstGeom prst="rect">
            <a:avLst/>
          </a:prstGeom>
          <a:noFill/>
          <a:ln w="762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48608" name="Text Box 64">
            <a:extLst>
              <a:ext uri="{FF2B5EF4-FFF2-40B4-BE49-F238E27FC236}">
                <a16:creationId xmlns:a16="http://schemas.microsoft.com/office/drawing/2014/main" id="{61646F06-45D0-31CA-8ED6-B389F4BB8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257800"/>
            <a:ext cx="3124200" cy="12001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主存分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256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组，每组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8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分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8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组，每组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主存中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、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8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、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16…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映射于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第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组的第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或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块。</a:t>
            </a:r>
          </a:p>
        </p:txBody>
      </p:sp>
      <p:sp>
        <p:nvSpPr>
          <p:cNvPr id="748610" name="Rectangle 66">
            <a:extLst>
              <a:ext uri="{FF2B5EF4-FFF2-40B4-BE49-F238E27FC236}">
                <a16:creationId xmlns:a16="http://schemas.microsoft.com/office/drawing/2014/main" id="{CF604054-7B72-C4CC-3D07-6BAFB49B7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990600"/>
            <a:ext cx="1800493" cy="369332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两路组相联映射</a:t>
            </a:r>
          </a:p>
        </p:txBody>
      </p:sp>
      <p:sp>
        <p:nvSpPr>
          <p:cNvPr id="748611" name="Text Box 67">
            <a:extLst>
              <a:ext uri="{FF2B5EF4-FFF2-40B4-BE49-F238E27FC236}">
                <a16:creationId xmlns:a16="http://schemas.microsoft.com/office/drawing/2014/main" id="{90DA0CB2-A714-80CE-9A04-5CCEC57D5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3188" y="1701800"/>
            <a:ext cx="12426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共分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256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</a:t>
            </a:r>
          </a:p>
        </p:txBody>
      </p:sp>
      <p:sp>
        <p:nvSpPr>
          <p:cNvPr id="748612" name="Text Box 68">
            <a:extLst>
              <a:ext uri="{FF2B5EF4-FFF2-40B4-BE49-F238E27FC236}">
                <a16:creationId xmlns:a16="http://schemas.microsoft.com/office/drawing/2014/main" id="{71BB8922-96E1-2DAF-4EDC-1F4CE0777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3188" y="2006601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每组分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8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</a:p>
        </p:txBody>
      </p:sp>
      <p:sp>
        <p:nvSpPr>
          <p:cNvPr id="2" name="Rectangle 18">
            <a:extLst>
              <a:ext uri="{FF2B5EF4-FFF2-40B4-BE49-F238E27FC236}">
                <a16:creationId xmlns:a16="http://schemas.microsoft.com/office/drawing/2014/main" id="{D8132939-12AC-E524-52F5-308F43765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73844"/>
            <a:ext cx="6019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地址映射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——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+mn-cs"/>
              </a:rPr>
              <a:t>组相联映射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25B0A715-C443-67C5-DB1F-402D0DF44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8620" y="955622"/>
            <a:ext cx="7696200" cy="109537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83073547-60CE-241F-0019-A872625D6D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094" y="2218138"/>
            <a:ext cx="4972050" cy="174307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AE457104-E765-ECFA-8E74-D298C42A53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1120" y="4128355"/>
            <a:ext cx="6096000" cy="227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8553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Text Box 2">
            <a:extLst>
              <a:ext uri="{FF2B5EF4-FFF2-40B4-BE49-F238E27FC236}">
                <a16:creationId xmlns:a16="http://schemas.microsoft.com/office/drawing/2014/main" id="{D864090F-57B7-F8BC-CEF8-4965316ED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066801"/>
            <a:ext cx="8001000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由于程序访问的局部性，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增加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后，将使主存系统的平均存取时间尽可能接近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的。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　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在一个程序执行期间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命中率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与程序的行为、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的容量、组织方式、块的大小有关。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Tc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表示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的读写时间，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Tm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表示主存的读写时间，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1-h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表示未命中率，则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Cache/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主存系统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的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平均访问时间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Ta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为：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主存慢于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的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倍率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r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：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为提高访问效率，命中率越接近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越好，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r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值以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5—10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为宜。</a:t>
            </a:r>
          </a:p>
        </p:txBody>
      </p:sp>
      <p:sp>
        <p:nvSpPr>
          <p:cNvPr id="756740" name="Text Box 4">
            <a:extLst>
              <a:ext uri="{FF2B5EF4-FFF2-40B4-BE49-F238E27FC236}">
                <a16:creationId xmlns:a16="http://schemas.microsoft.com/office/drawing/2014/main" id="{D63E772D-50DA-1A0C-25E3-F518451EB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514601"/>
            <a:ext cx="6934200" cy="396875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命中率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h =  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命中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的总次数 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/  CPU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访存的总次数  </a:t>
            </a:r>
          </a:p>
        </p:txBody>
      </p:sp>
      <p:sp>
        <p:nvSpPr>
          <p:cNvPr id="756741" name="Text Box 5">
            <a:extLst>
              <a:ext uri="{FF2B5EF4-FFF2-40B4-BE49-F238E27FC236}">
                <a16:creationId xmlns:a16="http://schemas.microsoft.com/office/drawing/2014/main" id="{83162280-9791-F567-5408-83C456403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572001"/>
            <a:ext cx="3962400" cy="396875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Ta = h*Tc +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1-h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Tm</a:t>
            </a:r>
          </a:p>
        </p:txBody>
      </p:sp>
      <p:sp>
        <p:nvSpPr>
          <p:cNvPr id="756742" name="Rectangle 6">
            <a:extLst>
              <a:ext uri="{FF2B5EF4-FFF2-40B4-BE49-F238E27FC236}">
                <a16:creationId xmlns:a16="http://schemas.microsoft.com/office/drawing/2014/main" id="{931E5C07-A3EF-1DDF-4515-49A820EC8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334001"/>
            <a:ext cx="2438400" cy="396875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r = Tm / Tc</a:t>
            </a:r>
          </a:p>
        </p:txBody>
      </p:sp>
      <p:sp>
        <p:nvSpPr>
          <p:cNvPr id="756744" name="Rectangle 8">
            <a:extLst>
              <a:ext uri="{FF2B5EF4-FFF2-40B4-BE49-F238E27FC236}">
                <a16:creationId xmlns:a16="http://schemas.microsoft.com/office/drawing/2014/main" id="{D6ABE6F4-2034-F7D8-4FF2-7C7D6F16A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981200"/>
            <a:ext cx="80772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56745" name="Rectangle 9">
            <a:extLst>
              <a:ext uri="{FF2B5EF4-FFF2-40B4-BE49-F238E27FC236}">
                <a16:creationId xmlns:a16="http://schemas.microsoft.com/office/drawing/2014/main" id="{7B2F94EE-5B17-0ACB-F252-AFEB0451F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810000"/>
            <a:ext cx="80772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1425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E9BF2792-34A0-BD77-597A-97B7407A69F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286000" y="1066800"/>
            <a:ext cx="8382000" cy="5105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81000" indent="-381000" algn="l"/>
            <a:r>
              <a:rPr lang="zh-CN" altLang="en-US" sz="2000" b="1">
                <a:solidFill>
                  <a:srgbClr val="FF0000"/>
                </a:solidFill>
              </a:rPr>
              <a:t>位扩展：</a:t>
            </a:r>
            <a:r>
              <a:rPr lang="zh-CN" altLang="en-US" sz="2000" b="1">
                <a:solidFill>
                  <a:srgbClr val="0000FF"/>
                </a:solidFill>
              </a:rPr>
              <a:t>扩充每个存储单元的位数。</a:t>
            </a:r>
          </a:p>
          <a:p>
            <a:pPr marL="381000" indent="-381000" algn="l"/>
            <a:endParaRPr lang="en-US" altLang="zh-CN" sz="2000" b="1"/>
          </a:p>
        </p:txBody>
      </p:sp>
      <p:grpSp>
        <p:nvGrpSpPr>
          <p:cNvPr id="3076" name="Group 13">
            <a:extLst>
              <a:ext uri="{FF2B5EF4-FFF2-40B4-BE49-F238E27FC236}">
                <a16:creationId xmlns:a16="http://schemas.microsoft.com/office/drawing/2014/main" id="{B344E480-5635-6EB8-61DC-6748B38A83AB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895600"/>
            <a:ext cx="5943600" cy="3886200"/>
            <a:chOff x="48" y="1728"/>
            <a:chExt cx="3744" cy="2448"/>
          </a:xfrm>
        </p:grpSpPr>
        <p:grpSp>
          <p:nvGrpSpPr>
            <p:cNvPr id="3082" name="Group 12">
              <a:extLst>
                <a:ext uri="{FF2B5EF4-FFF2-40B4-BE49-F238E27FC236}">
                  <a16:creationId xmlns:a16="http://schemas.microsoft.com/office/drawing/2014/main" id="{8214CFF1-BCA5-732D-62E6-80419072FB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1728"/>
              <a:ext cx="3744" cy="2448"/>
              <a:chOff x="2016" y="1728"/>
              <a:chExt cx="3744" cy="2448"/>
            </a:xfrm>
          </p:grpSpPr>
          <p:graphicFrame>
            <p:nvGraphicFramePr>
              <p:cNvPr id="3074" name="Object 3">
                <a:extLst>
                  <a:ext uri="{FF2B5EF4-FFF2-40B4-BE49-F238E27FC236}">
                    <a16:creationId xmlns:a16="http://schemas.microsoft.com/office/drawing/2014/main" id="{12F70DA1-48EE-59E2-8950-DBDA801B3EF9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016" y="1728"/>
              <a:ext cx="3744" cy="24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位图图像" r:id="rId3" imgW="6973273" imgH="4800000" progId="Paint.Picture">
                      <p:embed/>
                    </p:oleObj>
                  </mc:Choice>
                  <mc:Fallback>
                    <p:oleObj name="位图图像" r:id="rId3" imgW="6973273" imgH="4800000" progId="Paint.Picture">
                      <p:embed/>
                      <p:pic>
                        <p:nvPicPr>
                          <p:cNvPr id="3074" name="Object 3">
                            <a:extLst>
                              <a:ext uri="{FF2B5EF4-FFF2-40B4-BE49-F238E27FC236}">
                                <a16:creationId xmlns:a16="http://schemas.microsoft.com/office/drawing/2014/main" id="{12F70DA1-48EE-59E2-8950-DBDA801B3EF9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016" y="1728"/>
                            <a:ext cx="3744" cy="24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FF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085" name="Text Box 10">
                <a:extLst>
                  <a:ext uri="{FF2B5EF4-FFF2-40B4-BE49-F238E27FC236}">
                    <a16:creationId xmlns:a16="http://schemas.microsoft.com/office/drawing/2014/main" id="{16D8CB68-94DD-76FB-A31D-CC1BCAB2CD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44" y="3199"/>
                <a:ext cx="69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rPr>
                  <a:t>片选</a:t>
                </a:r>
              </a:p>
            </p:txBody>
          </p:sp>
          <p:sp>
            <p:nvSpPr>
              <p:cNvPr id="3086" name="Text Box 11">
                <a:extLst>
                  <a:ext uri="{FF2B5EF4-FFF2-40B4-BE49-F238E27FC236}">
                    <a16:creationId xmlns:a16="http://schemas.microsoft.com/office/drawing/2014/main" id="{2A1784AB-33B2-09C1-A045-240F41A4A3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8" y="3436"/>
                <a:ext cx="70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CN" altLang="en-US" sz="1600" b="1" i="0" u="none" strike="noStrike" kern="1200" cap="none" spc="0" normalizeH="0" baseline="0" noProof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rPr>
                  <a:t>读写</a:t>
                </a:r>
              </a:p>
            </p:txBody>
          </p:sp>
        </p:grpSp>
        <p:sp>
          <p:nvSpPr>
            <p:cNvPr id="3083" name="Rectangle 5">
              <a:extLst>
                <a:ext uri="{FF2B5EF4-FFF2-40B4-BE49-F238E27FC236}">
                  <a16:creationId xmlns:a16="http://schemas.microsoft.com/office/drawing/2014/main" id="{7C562A0E-280F-D1FF-EC56-B04B840CBA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352"/>
              <a:ext cx="672" cy="816"/>
            </a:xfrm>
            <a:prstGeom prst="rect">
              <a:avLst/>
            </a:prstGeom>
            <a:noFill/>
            <a:ln w="762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84" name="Rectangle 6">
              <a:extLst>
                <a:ext uri="{FF2B5EF4-FFF2-40B4-BE49-F238E27FC236}">
                  <a16:creationId xmlns:a16="http://schemas.microsoft.com/office/drawing/2014/main" id="{68AB32A0-4359-C66A-3472-07341DE7B8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2352"/>
              <a:ext cx="672" cy="816"/>
            </a:xfrm>
            <a:prstGeom prst="rect">
              <a:avLst/>
            </a:prstGeom>
            <a:noFill/>
            <a:ln w="76200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077" name="Rectangle 7">
            <a:extLst>
              <a:ext uri="{FF2B5EF4-FFF2-40B4-BE49-F238E27FC236}">
                <a16:creationId xmlns:a16="http://schemas.microsoft.com/office/drawing/2014/main" id="{A9AEE7BD-0E52-8E68-F95E-5B6F7A7B2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712" y="166688"/>
            <a:ext cx="510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位扩展（数据线）</a:t>
            </a:r>
          </a:p>
        </p:txBody>
      </p:sp>
      <p:sp>
        <p:nvSpPr>
          <p:cNvPr id="3078" name="Text Box 8">
            <a:extLst>
              <a:ext uri="{FF2B5EF4-FFF2-40B4-BE49-F238E27FC236}">
                <a16:creationId xmlns:a16="http://schemas.microsoft.com/office/drawing/2014/main" id="{373CD2AE-6C49-AE6D-FF0F-E95DA4F85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04800"/>
            <a:ext cx="304800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1K=2</a:t>
            </a:r>
            <a:r>
              <a:rPr kumimoji="0" lang="en-US" altLang="zh-CN" sz="1600" b="1" i="0" u="none" strike="noStrike" kern="1200" cap="none" spc="0" normalizeH="0" baseline="30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=1024  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见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K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就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+10</a:t>
            </a:r>
            <a:endParaRPr kumimoji="0" lang="en-US" altLang="zh-CN" sz="1600" b="1" i="0" u="none" strike="noStrike" kern="1200" cap="none" spc="0" normalizeH="0" baseline="3000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8K=2</a:t>
            </a:r>
            <a:r>
              <a:rPr kumimoji="0" lang="en-US" altLang="zh-CN" sz="1600" b="1" i="0" u="none" strike="noStrike" kern="1200" cap="none" spc="0" normalizeH="0" baseline="30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13    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16K=2</a:t>
            </a:r>
            <a:r>
              <a:rPr kumimoji="0" lang="en-US" altLang="zh-CN" sz="1600" b="1" i="0" u="none" strike="noStrike" kern="1200" cap="none" spc="0" normalizeH="0" baseline="30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14</a:t>
            </a:r>
          </a:p>
        </p:txBody>
      </p:sp>
      <p:sp>
        <p:nvSpPr>
          <p:cNvPr id="3079" name="Text Box 4">
            <a:extLst>
              <a:ext uri="{FF2B5EF4-FFF2-40B4-BE49-F238E27FC236}">
                <a16:creationId xmlns:a16="http://schemas.microsoft.com/office/drawing/2014/main" id="{53F7312E-9BB1-66A0-3A5B-62276AB54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355726"/>
            <a:ext cx="3505200" cy="47402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6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两芯片各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14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地址线：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 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~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两芯片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并连在一起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两芯片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并连在一起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两芯片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并连在一起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… 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两芯片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13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并连在一起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两芯片各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数据线：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分别为：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-D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 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和 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-D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两芯片的片选信号线：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并连在一起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两芯片的读写信号线：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并连在一起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80" name="Rectangle 9">
            <a:extLst>
              <a:ext uri="{FF2B5EF4-FFF2-40B4-BE49-F238E27FC236}">
                <a16:creationId xmlns:a16="http://schemas.microsoft.com/office/drawing/2014/main" id="{FE4D8B55-3C3E-AAEA-675B-6A9FE09BD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1817688"/>
            <a:ext cx="3429000" cy="3667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字线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(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地址线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) × 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位线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(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数据线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)</a:t>
            </a:r>
          </a:p>
        </p:txBody>
      </p:sp>
      <p:sp>
        <p:nvSpPr>
          <p:cNvPr id="3081" name="Rectangle 14">
            <a:extLst>
              <a:ext uri="{FF2B5EF4-FFF2-40B4-BE49-F238E27FC236}">
                <a16:creationId xmlns:a16="http://schemas.microsoft.com/office/drawing/2014/main" id="{ABF3A5EE-912B-B7C0-7968-716FC34FB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2198688"/>
            <a:ext cx="3441700" cy="9255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两片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16K×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 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扩充到  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16K×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</a:t>
            </a:r>
            <a:endParaRPr kumimoji="0" lang="en-US" altLang="zh-CN" sz="1800" b="1" i="0" u="none" strike="noStrike" kern="1200" cap="none" spc="0" normalizeH="0" baseline="0" noProof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两片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14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条地址线，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条数据线。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扩展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14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条地址线，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条数据线。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6" name="Text Box 4">
            <a:extLst>
              <a:ext uri="{FF2B5EF4-FFF2-40B4-BE49-F238E27FC236}">
                <a16:creationId xmlns:a16="http://schemas.microsoft.com/office/drawing/2014/main" id="{856F421E-FD4E-A62F-5132-C4CEF8689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6312" y="626424"/>
            <a:ext cx="8001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例：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假设：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CPU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执行某段程序时，共访问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 3800 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次，访问主存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 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次，已知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存取周期为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50ns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，主存存取周期为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250ns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求：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Cache—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主存系统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的平均存取时间和效率。</a:t>
            </a:r>
          </a:p>
        </p:txBody>
      </p:sp>
      <p:sp>
        <p:nvSpPr>
          <p:cNvPr id="755717" name="Text Box 5">
            <a:extLst>
              <a:ext uri="{FF2B5EF4-FFF2-40B4-BE49-F238E27FC236}">
                <a16:creationId xmlns:a16="http://schemas.microsoft.com/office/drawing/2014/main" id="{69886F37-4242-720E-5D5A-B7181AE53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1" y="3276600"/>
            <a:ext cx="7635875" cy="34544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解：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系统命中率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h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 3800 /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3800 + 200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= 0.95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系统平均存取时间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Ta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 50 ns * 0.95 + 250 ns *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1-0.95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                 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 60 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系统效率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 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存取时间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/ 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平均存取时间）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   50ns / 60ns = 83.3%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55719" name="AutoShape 7">
            <a:extLst>
              <a:ext uri="{FF2B5EF4-FFF2-40B4-BE49-F238E27FC236}">
                <a16:creationId xmlns:a16="http://schemas.microsoft.com/office/drawing/2014/main" id="{BD432B44-0A05-2119-CA75-19BD33F41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334000"/>
            <a:ext cx="914400" cy="6096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公式一</a:t>
            </a:r>
          </a:p>
        </p:txBody>
      </p:sp>
    </p:spTree>
    <p:extLst>
      <p:ext uri="{BB962C8B-B14F-4D97-AF65-F5344CB8AC3E}">
        <p14:creationId xmlns:p14="http://schemas.microsoft.com/office/powerpoint/2010/main" val="33608025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2" name="Text Box 2">
            <a:extLst>
              <a:ext uri="{FF2B5EF4-FFF2-40B4-BE49-F238E27FC236}">
                <a16:creationId xmlns:a16="http://schemas.microsoft.com/office/drawing/2014/main" id="{DB603F49-D5AA-D941-881B-691B88FF0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74025"/>
            <a:ext cx="861060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练习：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例：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CPU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执行一段程序时，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完成存取的次数为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1900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次，主存完成存取的次数为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100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次，已知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存取周期为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50ns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，主存存取周期为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250ns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求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: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Cache/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主存系统的效率和平均访问时间。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解：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	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系统命中率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h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= 1900 / 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1900+100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=0.95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	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倍率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r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= Tm / Tc = 250ns / 50ns = 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	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系统效率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 1 /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r +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1 - r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h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 1 /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5+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1-5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）*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0.95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                                                 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 83.3%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	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系统平均访问时间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Ta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= h*Tc +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1-h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Tm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                                       = 0.95*50ns + 0.05*250ns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                                       = 47.5 + 12.5 = 60ns</a:t>
            </a:r>
          </a:p>
        </p:txBody>
      </p:sp>
      <p:sp>
        <p:nvSpPr>
          <p:cNvPr id="757765" name="AutoShape 5">
            <a:extLst>
              <a:ext uri="{FF2B5EF4-FFF2-40B4-BE49-F238E27FC236}">
                <a16:creationId xmlns:a16="http://schemas.microsoft.com/office/drawing/2014/main" id="{B4C29F05-44CC-6770-15C7-ACABB247B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109" y="3429000"/>
            <a:ext cx="914400" cy="6096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公式二</a:t>
            </a:r>
          </a:p>
        </p:txBody>
      </p:sp>
    </p:spTree>
    <p:extLst>
      <p:ext uri="{BB962C8B-B14F-4D97-AF65-F5344CB8AC3E}">
        <p14:creationId xmlns:p14="http://schemas.microsoft.com/office/powerpoint/2010/main" val="7529933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Text Box 2">
            <a:extLst>
              <a:ext uri="{FF2B5EF4-FFF2-40B4-BE49-F238E27FC236}">
                <a16:creationId xmlns:a16="http://schemas.microsoft.com/office/drawing/2014/main" id="{2B3EF603-93ED-08A6-89B2-7EB5BEDE4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1311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设某机主存容量为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16MB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按字节寻址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容量为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16KB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。每块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8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个字，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每个字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32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位。设计一个四路组相联映射（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每组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4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块）的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问题：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）画出主存地址字段中各段的位数。</a:t>
            </a:r>
          </a:p>
        </p:txBody>
      </p:sp>
      <p:sp>
        <p:nvSpPr>
          <p:cNvPr id="777219" name="Text Box 3">
            <a:extLst>
              <a:ext uri="{FF2B5EF4-FFF2-40B4-BE49-F238E27FC236}">
                <a16:creationId xmlns:a16="http://schemas.microsoft.com/office/drawing/2014/main" id="{66BC8979-E4FF-FBA0-862C-9F7C660F6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447801"/>
            <a:ext cx="87630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解题思路：地址映射题目，请先画出地址映射图，如下图所示。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按字节寻址（一个存储单元一字节），所以计算一块内有多少字节：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每块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8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个字，每字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32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位（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4B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），每块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32B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</a:t>
            </a:r>
            <a:r>
              <a:rPr kumimoji="0" lang="en-US" altLang="zh-CN" sz="2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5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B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），所以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块内地址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5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容量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16KB = 2</a:t>
            </a:r>
            <a:r>
              <a:rPr kumimoji="0" lang="en-US" altLang="zh-CN" sz="2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14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B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  每块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</a:t>
            </a:r>
            <a:r>
              <a:rPr kumimoji="0" lang="en-US" altLang="zh-CN" sz="2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5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B  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每组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4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=4*2</a:t>
            </a:r>
            <a:r>
              <a:rPr kumimoji="0" lang="en-US" altLang="zh-CN" sz="2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5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B=2</a:t>
            </a:r>
            <a:r>
              <a:rPr kumimoji="0" lang="en-US" altLang="zh-CN" sz="2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7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Cache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组数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 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总容量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/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组容量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 2</a:t>
            </a:r>
            <a:r>
              <a:rPr kumimoji="0" lang="en-US" altLang="zh-CN" sz="2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14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B / 2</a:t>
            </a:r>
            <a:r>
              <a:rPr kumimoji="0" lang="en-US" altLang="zh-CN" sz="2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7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B = 2</a:t>
            </a:r>
            <a:r>
              <a:rPr kumimoji="0" lang="en-US" altLang="zh-CN" sz="2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7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组数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 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内存块数，所以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内存块地址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7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内存容量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16MB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，所以内存地址总位数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24 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位，所以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内存组地址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12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。                          </a:t>
            </a:r>
          </a:p>
        </p:txBody>
      </p:sp>
      <p:sp>
        <p:nvSpPr>
          <p:cNvPr id="777220" name="Rectangle 4">
            <a:extLst>
              <a:ext uri="{FF2B5EF4-FFF2-40B4-BE49-F238E27FC236}">
                <a16:creationId xmlns:a16="http://schemas.microsoft.com/office/drawing/2014/main" id="{46595B65-9761-DB49-4A73-7DF7E1AE6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638800"/>
            <a:ext cx="2133600" cy="3048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主存组号</a:t>
            </a:r>
          </a:p>
        </p:txBody>
      </p:sp>
      <p:sp>
        <p:nvSpPr>
          <p:cNvPr id="777221" name="Rectangle 5">
            <a:extLst>
              <a:ext uri="{FF2B5EF4-FFF2-40B4-BE49-F238E27FC236}">
                <a16:creationId xmlns:a16="http://schemas.microsoft.com/office/drawing/2014/main" id="{4253B39B-DEED-CF05-9EA3-85EBA312D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5638800"/>
            <a:ext cx="1295400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块号</a:t>
            </a:r>
          </a:p>
        </p:txBody>
      </p:sp>
      <p:sp>
        <p:nvSpPr>
          <p:cNvPr id="777222" name="Rectangle 6">
            <a:extLst>
              <a:ext uri="{FF2B5EF4-FFF2-40B4-BE49-F238E27FC236}">
                <a16:creationId xmlns:a16="http://schemas.microsoft.com/office/drawing/2014/main" id="{0F6E68EC-A094-8914-2CC0-7FE9FB96C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638800"/>
            <a:ext cx="1600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主存地址 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24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777223" name="Rectangle 7">
            <a:extLst>
              <a:ext uri="{FF2B5EF4-FFF2-40B4-BE49-F238E27FC236}">
                <a16:creationId xmlns:a16="http://schemas.microsoft.com/office/drawing/2014/main" id="{0CA3AEDF-274A-242B-F20A-0E74CB80E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64008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地址</a:t>
            </a:r>
          </a:p>
        </p:txBody>
      </p:sp>
      <p:sp>
        <p:nvSpPr>
          <p:cNvPr id="777224" name="Rectangle 8">
            <a:extLst>
              <a:ext uri="{FF2B5EF4-FFF2-40B4-BE49-F238E27FC236}">
                <a16:creationId xmlns:a16="http://schemas.microsoft.com/office/drawing/2014/main" id="{85F291BF-AEE4-A5A9-56D8-D3FE84EA7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334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？位</a:t>
            </a:r>
          </a:p>
        </p:txBody>
      </p:sp>
      <p:sp>
        <p:nvSpPr>
          <p:cNvPr id="777225" name="Rectangle 9">
            <a:extLst>
              <a:ext uri="{FF2B5EF4-FFF2-40B4-BE49-F238E27FC236}">
                <a16:creationId xmlns:a16="http://schemas.microsoft.com/office/drawing/2014/main" id="{6BCDDAB1-2DBA-4A88-EB40-E50064E04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638800"/>
            <a:ext cx="26670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块内地址</a:t>
            </a:r>
          </a:p>
        </p:txBody>
      </p:sp>
      <p:sp>
        <p:nvSpPr>
          <p:cNvPr id="777226" name="Rectangle 10">
            <a:extLst>
              <a:ext uri="{FF2B5EF4-FFF2-40B4-BE49-F238E27FC236}">
                <a16:creationId xmlns:a16="http://schemas.microsoft.com/office/drawing/2014/main" id="{32253875-C29A-1E6A-9A1B-68F0473C5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5334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？位</a:t>
            </a:r>
          </a:p>
        </p:txBody>
      </p:sp>
      <p:sp>
        <p:nvSpPr>
          <p:cNvPr id="777227" name="Rectangle 11">
            <a:extLst>
              <a:ext uri="{FF2B5EF4-FFF2-40B4-BE49-F238E27FC236}">
                <a16:creationId xmlns:a16="http://schemas.microsoft.com/office/drawing/2014/main" id="{C518AEDC-4CAA-12C3-DD85-5758AC54C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400800"/>
            <a:ext cx="1295400" cy="3048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组号</a:t>
            </a:r>
          </a:p>
        </p:txBody>
      </p:sp>
      <p:sp>
        <p:nvSpPr>
          <p:cNvPr id="777228" name="Rectangle 12">
            <a:extLst>
              <a:ext uri="{FF2B5EF4-FFF2-40B4-BE49-F238E27FC236}">
                <a16:creationId xmlns:a16="http://schemas.microsoft.com/office/drawing/2014/main" id="{2F9878A7-772C-2BE7-6922-2ABA4464E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6096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？位</a:t>
            </a:r>
          </a:p>
        </p:txBody>
      </p:sp>
      <p:sp>
        <p:nvSpPr>
          <p:cNvPr id="777229" name="Rectangle 13">
            <a:extLst>
              <a:ext uri="{FF2B5EF4-FFF2-40B4-BE49-F238E27FC236}">
                <a16:creationId xmlns:a16="http://schemas.microsoft.com/office/drawing/2014/main" id="{58025812-CCA6-B74C-C15D-DBAF9EDE9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6400800"/>
            <a:ext cx="1219200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块号</a:t>
            </a:r>
          </a:p>
        </p:txBody>
      </p:sp>
      <p:sp>
        <p:nvSpPr>
          <p:cNvPr id="777230" name="Rectangle 14">
            <a:extLst>
              <a:ext uri="{FF2B5EF4-FFF2-40B4-BE49-F238E27FC236}">
                <a16:creationId xmlns:a16="http://schemas.microsoft.com/office/drawing/2014/main" id="{1318DAB8-AC6D-31D6-B9FE-96873AF3B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6400800"/>
            <a:ext cx="26670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块内地址</a:t>
            </a:r>
          </a:p>
        </p:txBody>
      </p:sp>
      <p:sp>
        <p:nvSpPr>
          <p:cNvPr id="777231" name="Rectangle 15">
            <a:extLst>
              <a:ext uri="{FF2B5EF4-FFF2-40B4-BE49-F238E27FC236}">
                <a16:creationId xmlns:a16="http://schemas.microsoft.com/office/drawing/2014/main" id="{A7810471-377F-FFAF-D369-F396FA97F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6096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777232" name="Rectangle 16">
            <a:extLst>
              <a:ext uri="{FF2B5EF4-FFF2-40B4-BE49-F238E27FC236}">
                <a16:creationId xmlns:a16="http://schemas.microsoft.com/office/drawing/2014/main" id="{86D7F518-E01B-0904-A689-492273EE2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6096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5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777233" name="Rectangle 17">
            <a:extLst>
              <a:ext uri="{FF2B5EF4-FFF2-40B4-BE49-F238E27FC236}">
                <a16:creationId xmlns:a16="http://schemas.microsoft.com/office/drawing/2014/main" id="{BDCD983A-F5D8-0C24-EDF1-D09BD2474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3340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5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777234" name="Line 18">
            <a:extLst>
              <a:ext uri="{FF2B5EF4-FFF2-40B4-BE49-F238E27FC236}">
                <a16:creationId xmlns:a16="http://schemas.microsoft.com/office/drawing/2014/main" id="{43705B3E-E07F-9FA7-8BEF-195F9F0C7B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5943600"/>
            <a:ext cx="990600" cy="4572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3" name="Text Box 3">
            <a:extLst>
              <a:ext uri="{FF2B5EF4-FFF2-40B4-BE49-F238E27FC236}">
                <a16:creationId xmlns:a16="http://schemas.microsoft.com/office/drawing/2014/main" id="{C96C8592-C20C-A6E3-5A1A-1E39ED3E9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905001"/>
            <a:ext cx="91440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解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每块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8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个字，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未命中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），调入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0-7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字），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1-7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命中，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         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8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未命中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），调入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8-15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字），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9-15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命中，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         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16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未命中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），调入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16-23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字），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17-23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命中，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         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24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未命中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），调入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24-31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字），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25-31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命中，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         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32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未命中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），调入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32-39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字），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33-39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命中，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	      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40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未命中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），调入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40-47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字），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41-47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命中，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	      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48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未命中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），调入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48-55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字），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49-55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命中，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	      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56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未命中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），调入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56-63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字），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57-63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命中，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          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64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未命中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），调入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64-71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字），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65-71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命中，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          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72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未命中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），调入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72-79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字），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73-79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命中，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          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80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未命中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），调入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80-87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字），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81-87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命中，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          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88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未命中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），调入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88-95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字），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89-95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命中，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          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96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（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未命中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），调入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96-103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字），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97-103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命中，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         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100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次中命中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87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次，后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700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次全命中，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                命中率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= 787 / 800  =   98.375%                </a:t>
            </a:r>
          </a:p>
        </p:txBody>
      </p:sp>
      <p:sp>
        <p:nvSpPr>
          <p:cNvPr id="778244" name="Text Box 4">
            <a:extLst>
              <a:ext uri="{FF2B5EF4-FFF2-40B4-BE49-F238E27FC236}">
                <a16:creationId xmlns:a16="http://schemas.microsoft.com/office/drawing/2014/main" id="{C10732A2-D57E-1014-BFA6-E460277E8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25188"/>
            <a:ext cx="9144000" cy="13234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设某机主存容量为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16MB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按字节寻址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容量为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16KB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。每块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8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个字，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每个字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32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位。设计一个四路组相联映射（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每组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4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块）的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问题：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）设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的初态为空，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CPU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依次从主存第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0,1,2,…99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号单元读出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     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100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个字，并按此次序重复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8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次，问命中率是多少？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7" name="Text Box 3">
            <a:extLst>
              <a:ext uri="{FF2B5EF4-FFF2-40B4-BE49-F238E27FC236}">
                <a16:creationId xmlns:a16="http://schemas.microsoft.com/office/drawing/2014/main" id="{6DB6F90D-6F29-6888-76A1-4A4BDA3C2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0272" y="2603312"/>
            <a:ext cx="76200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解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设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存取周期为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t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，则主存存取周期为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6t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没有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的访问时间：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6t * 800 = 4800 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有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的访问时间：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6t * 13 + t * 787 = 865 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没有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是有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访问时间的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4800 / 865 = 5.5 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倍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即，有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是没有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访问速度的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5.5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倍。提高了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4.5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倍。</a:t>
            </a:r>
          </a:p>
        </p:txBody>
      </p:sp>
      <p:sp>
        <p:nvSpPr>
          <p:cNvPr id="779268" name="Text Box 4">
            <a:extLst>
              <a:ext uri="{FF2B5EF4-FFF2-40B4-BE49-F238E27FC236}">
                <a16:creationId xmlns:a16="http://schemas.microsoft.com/office/drawing/2014/main" id="{D1D55E6D-4A2A-37D4-CF48-4F29D416A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767" y="825691"/>
            <a:ext cx="9144000" cy="13234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设某机主存容量为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16MB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按字节寻址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容量为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16KB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。每块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8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个字，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每个字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32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位。设计一个四路组相联映射（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每组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4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块）的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问题：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）若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的速度是主存速度的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6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倍，试问有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和无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Cache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相比，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      速度提高了多少倍？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208D6E72-772F-FA0F-F294-281163F20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7914" y="1143001"/>
            <a:ext cx="8091487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变长操作码中的操作码的长度可变。而且操作码的位置也不固定。    </a:t>
            </a: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可以采用扩展操作码技术实现变长操作码。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扩展操作码是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一种指令优化技术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即让操作码的长度随地址数的减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少而增加（即扩展）。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根据不同的地址指令格式，如三地址、二地址、单地址指令等，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操作码的位数可以有不同的选择，从而在满足需要的前提下，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有效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地缩短了指令长度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例：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设某指令系统，指令字长为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位，地址码长度为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位，试提出一种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分配方案，使该指令系统有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15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条三地址指令，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14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条两地址指令，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31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条单地址指令，并留有表示零地址指令的可能。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A39670E6-A3F6-862D-5E81-974875DB1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715000"/>
            <a:ext cx="1143000" cy="3810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OP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EC72B752-73D1-FFDD-8C87-3349A8768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715000"/>
            <a:ext cx="1143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D1</a:t>
            </a:r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336AC887-EA4E-B666-3AC4-622CF2645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715000"/>
            <a:ext cx="1143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D2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0A11A3A8-6600-136C-9D11-E4F54848C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715000"/>
            <a:ext cx="1143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D3</a:t>
            </a:r>
          </a:p>
        </p:txBody>
      </p:sp>
      <p:sp>
        <p:nvSpPr>
          <p:cNvPr id="37895" name="Text Box 7">
            <a:extLst>
              <a:ext uri="{FF2B5EF4-FFF2-40B4-BE49-F238E27FC236}">
                <a16:creationId xmlns:a16="http://schemas.microsoft.com/office/drawing/2014/main" id="{73DEB897-BC6E-850E-1D44-EA49CEC7D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6110288"/>
            <a:ext cx="449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	    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	       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	          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EBBE85E-F501-51E5-BAF4-B7257EECE3A6}"/>
              </a:ext>
            </a:extLst>
          </p:cNvPr>
          <p:cNvSpPr txBox="1"/>
          <p:nvPr/>
        </p:nvSpPr>
        <p:spPr>
          <a:xfrm>
            <a:off x="843246" y="561945"/>
            <a:ext cx="60949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变长操作码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CDCB524-ADE8-1D8C-9B9F-266AC7650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219200"/>
            <a:ext cx="1143000" cy="3810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OP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4BF84F3C-4871-68F5-A126-FBEE699F7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219200"/>
            <a:ext cx="1143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D1</a:t>
            </a:r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C3B55F9D-48C5-8055-D9E0-7C6280342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219200"/>
            <a:ext cx="1143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D2</a:t>
            </a:r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A4EF013B-3D12-E6F3-4112-16EA467F9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219200"/>
            <a:ext cx="1143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D3</a:t>
            </a:r>
          </a:p>
        </p:txBody>
      </p:sp>
      <p:sp>
        <p:nvSpPr>
          <p:cNvPr id="38918" name="Text Box 6">
            <a:extLst>
              <a:ext uri="{FF2B5EF4-FFF2-40B4-BE49-F238E27FC236}">
                <a16:creationId xmlns:a16="http://schemas.microsoft.com/office/drawing/2014/main" id="{82A1BBE4-AD96-7672-5379-410E716AC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614488"/>
            <a:ext cx="449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	    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	       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	          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38919" name="Text Box 7">
            <a:extLst>
              <a:ext uri="{FF2B5EF4-FFF2-40B4-BE49-F238E27FC236}">
                <a16:creationId xmlns:a16="http://schemas.microsoft.com/office/drawing/2014/main" id="{9444121B-9D51-5BB5-91B8-D191F299F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5075" y="2057401"/>
            <a:ext cx="3335338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0001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1111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扩展后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OP 8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1111 0000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1111 0010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….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1111 1101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1111 1110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扩展后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OP 12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1111 1110 0000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1111 1110 0001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1111 1110 1111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8920" name="AutoShape 8">
            <a:extLst>
              <a:ext uri="{FF2B5EF4-FFF2-40B4-BE49-F238E27FC236}">
                <a16:creationId xmlns:a16="http://schemas.microsoft.com/office/drawing/2014/main" id="{F5DE116A-067D-F528-3F1C-4535198E663A}"/>
              </a:ext>
            </a:extLst>
          </p:cNvPr>
          <p:cNvSpPr>
            <a:spLocks/>
          </p:cNvSpPr>
          <p:nvPr/>
        </p:nvSpPr>
        <p:spPr bwMode="auto">
          <a:xfrm>
            <a:off x="3209925" y="2554289"/>
            <a:ext cx="304800" cy="966787"/>
          </a:xfrm>
          <a:prstGeom prst="rightBrace">
            <a:avLst>
              <a:gd name="adj1" fmla="val 26432"/>
              <a:gd name="adj2" fmla="val 50000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8921" name="Rectangle 9">
            <a:extLst>
              <a:ext uri="{FF2B5EF4-FFF2-40B4-BE49-F238E27FC236}">
                <a16:creationId xmlns:a16="http://schemas.microsoft.com/office/drawing/2014/main" id="{7B33DF09-9DB3-A7EA-6A0D-278ABBA72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2826" y="2911476"/>
            <a:ext cx="1857375" cy="366713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三地址指令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15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</a:t>
            </a:r>
          </a:p>
        </p:txBody>
      </p:sp>
      <p:sp>
        <p:nvSpPr>
          <p:cNvPr id="38922" name="Rectangle 10">
            <a:extLst>
              <a:ext uri="{FF2B5EF4-FFF2-40B4-BE49-F238E27FC236}">
                <a16:creationId xmlns:a16="http://schemas.microsoft.com/office/drawing/2014/main" id="{FB6B114D-0073-1766-E87B-43FA63170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964" y="2057401"/>
            <a:ext cx="1087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OP 4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</a:t>
            </a:r>
          </a:p>
        </p:txBody>
      </p:sp>
      <p:sp>
        <p:nvSpPr>
          <p:cNvPr id="38923" name="AutoShape 11">
            <a:extLst>
              <a:ext uri="{FF2B5EF4-FFF2-40B4-BE49-F238E27FC236}">
                <a16:creationId xmlns:a16="http://schemas.microsoft.com/office/drawing/2014/main" id="{B34DE50C-CE65-1495-76AE-D1166F9904C6}"/>
              </a:ext>
            </a:extLst>
          </p:cNvPr>
          <p:cNvSpPr>
            <a:spLocks/>
          </p:cNvSpPr>
          <p:nvPr/>
        </p:nvSpPr>
        <p:spPr bwMode="auto">
          <a:xfrm>
            <a:off x="3895725" y="4078289"/>
            <a:ext cx="304800" cy="966787"/>
          </a:xfrm>
          <a:prstGeom prst="rightBrace">
            <a:avLst>
              <a:gd name="adj1" fmla="val 26432"/>
              <a:gd name="adj2" fmla="val 50000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8924" name="Rectangle 12">
            <a:extLst>
              <a:ext uri="{FF2B5EF4-FFF2-40B4-BE49-F238E27FC236}">
                <a16:creationId xmlns:a16="http://schemas.microsoft.com/office/drawing/2014/main" id="{EC763E4A-DDA5-8324-5C32-F43C2B5F1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26" y="4435476"/>
            <a:ext cx="1857375" cy="366713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二地址指令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14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</a:t>
            </a:r>
          </a:p>
        </p:txBody>
      </p:sp>
      <p:sp>
        <p:nvSpPr>
          <p:cNvPr id="38925" name="AutoShape 13">
            <a:extLst>
              <a:ext uri="{FF2B5EF4-FFF2-40B4-BE49-F238E27FC236}">
                <a16:creationId xmlns:a16="http://schemas.microsoft.com/office/drawing/2014/main" id="{165A5A8E-1C55-511F-0719-EBC840F21377}"/>
              </a:ext>
            </a:extLst>
          </p:cNvPr>
          <p:cNvSpPr>
            <a:spLocks/>
          </p:cNvSpPr>
          <p:nvPr/>
        </p:nvSpPr>
        <p:spPr bwMode="auto">
          <a:xfrm>
            <a:off x="4505325" y="5602289"/>
            <a:ext cx="304800" cy="966787"/>
          </a:xfrm>
          <a:prstGeom prst="rightBrace">
            <a:avLst>
              <a:gd name="adj1" fmla="val 26432"/>
              <a:gd name="adj2" fmla="val 50000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8926" name="Rectangle 14">
            <a:extLst>
              <a:ext uri="{FF2B5EF4-FFF2-40B4-BE49-F238E27FC236}">
                <a16:creationId xmlns:a16="http://schemas.microsoft.com/office/drawing/2014/main" id="{F3A5C744-E6E2-5C12-80B2-AD81E4962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8226" y="5959476"/>
            <a:ext cx="1857375" cy="366713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单地址指令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</a:t>
            </a:r>
          </a:p>
        </p:txBody>
      </p:sp>
      <p:sp>
        <p:nvSpPr>
          <p:cNvPr id="38927" name="Rectangle 15">
            <a:extLst>
              <a:ext uri="{FF2B5EF4-FFF2-40B4-BE49-F238E27FC236}">
                <a16:creationId xmlns:a16="http://schemas.microsoft.com/office/drawing/2014/main" id="{3FC90D4B-3434-6785-28B2-EBE60264C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064" y="300037"/>
            <a:ext cx="3733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5.2.2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、操作码结构</a:t>
            </a:r>
          </a:p>
        </p:txBody>
      </p:sp>
      <p:sp>
        <p:nvSpPr>
          <p:cNvPr id="38928" name="Rectangle 17">
            <a:extLst>
              <a:ext uri="{FF2B5EF4-FFF2-40B4-BE49-F238E27FC236}">
                <a16:creationId xmlns:a16="http://schemas.microsoft.com/office/drawing/2014/main" id="{77D4891C-6502-5D54-6631-FBDBF9290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050" y="2041526"/>
            <a:ext cx="3886200" cy="394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1111 1111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扩展后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OP 12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1111 1111 0000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1111 1111 0001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1111 1111 1110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1111 1111 1111 0000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1111 1111 1111 1111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8929" name="AutoShape 18">
            <a:extLst>
              <a:ext uri="{FF2B5EF4-FFF2-40B4-BE49-F238E27FC236}">
                <a16:creationId xmlns:a16="http://schemas.microsoft.com/office/drawing/2014/main" id="{3DFE07F9-60C7-578E-A9A9-7A35DD72C01C}"/>
              </a:ext>
            </a:extLst>
          </p:cNvPr>
          <p:cNvSpPr>
            <a:spLocks/>
          </p:cNvSpPr>
          <p:nvPr/>
        </p:nvSpPr>
        <p:spPr bwMode="auto">
          <a:xfrm>
            <a:off x="8162925" y="2522539"/>
            <a:ext cx="304800" cy="966787"/>
          </a:xfrm>
          <a:prstGeom prst="rightBrace">
            <a:avLst>
              <a:gd name="adj1" fmla="val 26432"/>
              <a:gd name="adj2" fmla="val 50000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8930" name="Rectangle 19">
            <a:extLst>
              <a:ext uri="{FF2B5EF4-FFF2-40B4-BE49-F238E27FC236}">
                <a16:creationId xmlns:a16="http://schemas.microsoft.com/office/drawing/2014/main" id="{7DC68396-C562-057A-41FE-176121F84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5826" y="2879726"/>
            <a:ext cx="1857375" cy="366713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单地址指令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15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</a:t>
            </a:r>
          </a:p>
        </p:txBody>
      </p:sp>
      <p:sp>
        <p:nvSpPr>
          <p:cNvPr id="38931" name="AutoShape 18">
            <a:extLst>
              <a:ext uri="{FF2B5EF4-FFF2-40B4-BE49-F238E27FC236}">
                <a16:creationId xmlns:a16="http://schemas.microsoft.com/office/drawing/2014/main" id="{83604A4E-D455-331C-2BA6-2C8F0381D3E8}"/>
              </a:ext>
            </a:extLst>
          </p:cNvPr>
          <p:cNvSpPr>
            <a:spLocks/>
          </p:cNvSpPr>
          <p:nvPr/>
        </p:nvSpPr>
        <p:spPr bwMode="auto">
          <a:xfrm>
            <a:off x="8610600" y="4038600"/>
            <a:ext cx="304800" cy="685800"/>
          </a:xfrm>
          <a:prstGeom prst="rightBrace">
            <a:avLst>
              <a:gd name="adj1" fmla="val 26427"/>
              <a:gd name="adj2" fmla="val 50000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8932" name="Rectangle 19">
            <a:extLst>
              <a:ext uri="{FF2B5EF4-FFF2-40B4-BE49-F238E27FC236}">
                <a16:creationId xmlns:a16="http://schemas.microsoft.com/office/drawing/2014/main" id="{1F30EDE3-F6F9-2A43-3593-9F38EF337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1600" y="4191001"/>
            <a:ext cx="1346200" cy="366713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零地址指令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5DB585B-CC3D-2F29-8A98-28805F2E1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450" y="230447"/>
            <a:ext cx="7467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5.3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、寻址方式（小结，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要求记忆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）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A47EFC02-2B31-B92B-8B20-7DB4F5F14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143001"/>
            <a:ext cx="91440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寻址方式	           操作数的地址	                           操作数存放位置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）立即寻址                 					   指令中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）直接寻址                 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内存单元地址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			   内存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）寄存器直接寻址      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寄存器号	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		   寄存器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）间接寻址                  内存单元地址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——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内存单元地址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内存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5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）寄存器间接寻址       寄存器号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——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内存单元地址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内存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6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）相对寻址		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PC + A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（可变）		   内存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）基址寻址                 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基址寄存器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+ A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（可变）                 内存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）变址寻址           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 +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变址寄存器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（可变）                 内存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）堆栈寻址          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SP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			               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堆栈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</a:t>
            </a:r>
          </a:p>
        </p:txBody>
      </p:sp>
      <p:sp>
        <p:nvSpPr>
          <p:cNvPr id="22533" name="Line 5">
            <a:extLst>
              <a:ext uri="{FF2B5EF4-FFF2-40B4-BE49-F238E27FC236}">
                <a16:creationId xmlns:a16="http://schemas.microsoft.com/office/drawing/2014/main" id="{1E98285D-7EB7-FE1F-B483-DF52F750E2B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7250" y="1249879"/>
            <a:ext cx="0" cy="49688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2534" name="Line 6">
            <a:extLst>
              <a:ext uri="{FF2B5EF4-FFF2-40B4-BE49-F238E27FC236}">
                <a16:creationId xmlns:a16="http://schemas.microsoft.com/office/drawing/2014/main" id="{A5B97398-5F28-C7CB-0AA0-76E4BE157294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1584326"/>
            <a:ext cx="0" cy="49688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2C8F5990-B549-9D65-EDDC-B9E76CC2B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6950" y="1219201"/>
            <a:ext cx="8248650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例）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设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字长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和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指令长度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均为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24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，若指令系统可完成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108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种操作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，且具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有直接、间接、变址、基址、相对、立即等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6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种寻址方式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，则在直接寻址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范围最大化的前提下，指令字中操作码占几位？寻址特征位占几位？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可直接寻址的范围是多少？一次间接寻址的范围是多少？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解：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指令系统可完成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108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种操作，所以指令字种操作码至少占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6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种寻址方式，所以指令寻址特征至少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24 – 7 – 3 = 14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，所以可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直接寻址范围是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en-US" altLang="zh-CN" sz="2000" b="1" i="0" u="none" strike="noStrike" kern="1200" cap="none" spc="0" normalizeH="0" baseline="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14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字长位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24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位，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一次间接寻址的地址范围是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en-US" altLang="zh-CN" sz="2000" b="1" i="0" u="none" strike="noStrike" kern="1200" cap="none" spc="0" normalizeH="0" baseline="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24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CB798365-536B-C9F7-0BD0-2C4E92443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494" y="455612"/>
            <a:ext cx="6553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指令的寻址方式（举例）</a:t>
            </a:r>
          </a:p>
        </p:txBody>
      </p:sp>
      <p:sp>
        <p:nvSpPr>
          <p:cNvPr id="29700" name="Text Box 14">
            <a:extLst>
              <a:ext uri="{FF2B5EF4-FFF2-40B4-BE49-F238E27FC236}">
                <a16:creationId xmlns:a16="http://schemas.microsoft.com/office/drawing/2014/main" id="{6E1132FD-BE79-042C-51ED-60E51B87C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3850" y="2895600"/>
            <a:ext cx="1066800" cy="400110"/>
          </a:xfrm>
          <a:prstGeom prst="rect">
            <a:avLst/>
          </a:prstGeom>
          <a:solidFill>
            <a:srgbClr val="0000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操作码</a:t>
            </a:r>
          </a:p>
        </p:txBody>
      </p:sp>
      <p:sp>
        <p:nvSpPr>
          <p:cNvPr id="29701" name="Text Box 15">
            <a:extLst>
              <a:ext uri="{FF2B5EF4-FFF2-40B4-BE49-F238E27FC236}">
                <a16:creationId xmlns:a16="http://schemas.microsoft.com/office/drawing/2014/main" id="{C2B62B6C-967A-DC97-3BF4-20DBB5808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1295400" cy="40011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寻址特征</a:t>
            </a:r>
          </a:p>
        </p:txBody>
      </p:sp>
      <p:sp>
        <p:nvSpPr>
          <p:cNvPr id="29702" name="Text Box 16">
            <a:extLst>
              <a:ext uri="{FF2B5EF4-FFF2-40B4-BE49-F238E27FC236}">
                <a16:creationId xmlns:a16="http://schemas.microsoft.com/office/drawing/2014/main" id="{41C53B17-58DB-BDBE-C77B-7DCAD2C15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4650" y="2895600"/>
            <a:ext cx="2317750" cy="40011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地址码</a:t>
            </a:r>
          </a:p>
        </p:txBody>
      </p:sp>
      <p:sp>
        <p:nvSpPr>
          <p:cNvPr id="29703" name="Text Box 17">
            <a:extLst>
              <a:ext uri="{FF2B5EF4-FFF2-40B4-BE49-F238E27FC236}">
                <a16:creationId xmlns:a16="http://schemas.microsoft.com/office/drawing/2014/main" id="{A2E7A127-0B8A-AE86-A119-068FD9FB8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1" y="6096000"/>
            <a:ext cx="6099175" cy="406400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CPU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一次从存储器中取一个字（数据字或指令字）。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47E2263-132C-5F8B-6C41-8BE20C146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066801"/>
            <a:ext cx="8534400" cy="4968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>
                <a:solidFill>
                  <a:srgbClr val="0000FF"/>
                </a:solidFill>
              </a:rPr>
              <a:t>例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某机器采用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一地址格式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的指令系统，允许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直接和间接寻址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机器配备有如下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寄存器，均为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：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ACC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（累加器）， 		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PC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（程序计数器），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MDR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（数据缓冲寄存器）， 	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MAR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（地址寄存器），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RX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（变址寄存器），		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RB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（基址寄存器）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IR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（指令寄存器）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若采用单字长指令，共能完成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105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种操作，求最大直接寻址范围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与间接寻址范围？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解：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因为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MDR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数据缓冲寄存器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位，所以一机器字长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因为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IR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指令寄存器为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位，且单字长指令，所以一条指令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完成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105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种操作，所以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操作码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寻址方式有：直接、间接，寄存器有：变址寄存器，基址寄存器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所以寻址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特征位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 – 7 – 2 = 7 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 所以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直接寻址范围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en-US" altLang="zh-CN" sz="2000" b="1" i="0" u="none" strike="noStrike" kern="1200" cap="none" spc="0" normalizeH="0" baseline="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一次间接寻址范围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en-US" altLang="zh-CN" sz="2000" b="1" i="0" u="none" strike="noStrike" kern="1200" cap="none" spc="0" normalizeH="0" baseline="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。              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FE00BB0-CCB1-1523-0130-A62D09931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94" y="303212"/>
            <a:ext cx="6553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5.3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、指令的寻址方式（举例）</a:t>
            </a:r>
          </a:p>
        </p:txBody>
      </p:sp>
      <p:sp>
        <p:nvSpPr>
          <p:cNvPr id="30724" name="Text Box 7">
            <a:extLst>
              <a:ext uri="{FF2B5EF4-FFF2-40B4-BE49-F238E27FC236}">
                <a16:creationId xmlns:a16="http://schemas.microsoft.com/office/drawing/2014/main" id="{B2B10984-7EAD-BD9F-AA78-3B5DD1E04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1" y="6194426"/>
            <a:ext cx="1101725" cy="366713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操作码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</a:p>
        </p:txBody>
      </p:sp>
      <p:sp>
        <p:nvSpPr>
          <p:cNvPr id="30725" name="Text Box 8">
            <a:extLst>
              <a:ext uri="{FF2B5EF4-FFF2-40B4-BE49-F238E27FC236}">
                <a16:creationId xmlns:a16="http://schemas.microsoft.com/office/drawing/2014/main" id="{C8D4BF0A-AA20-C571-82DF-4C7B2CDEC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1" y="6194426"/>
            <a:ext cx="1338263" cy="366713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寻址特征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</a:p>
        </p:txBody>
      </p:sp>
      <p:sp>
        <p:nvSpPr>
          <p:cNvPr id="30726" name="Text Box 9">
            <a:extLst>
              <a:ext uri="{FF2B5EF4-FFF2-40B4-BE49-F238E27FC236}">
                <a16:creationId xmlns:a16="http://schemas.microsoft.com/office/drawing/2014/main" id="{618F837B-D129-B770-A2C3-5EB1ED5B0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0" y="6194426"/>
            <a:ext cx="2393950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地址码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9218" name="Group 2">
            <a:extLst>
              <a:ext uri="{FF2B5EF4-FFF2-40B4-BE49-F238E27FC236}">
                <a16:creationId xmlns:a16="http://schemas.microsoft.com/office/drawing/2014/main" id="{F4B16FE6-3BC0-27F1-5B78-EE00EAFBB0E3}"/>
              </a:ext>
            </a:extLst>
          </p:cNvPr>
          <p:cNvGraphicFramePr>
            <a:graphicFrameLocks noGrp="1"/>
          </p:cNvGraphicFramePr>
          <p:nvPr/>
        </p:nvGraphicFramePr>
        <p:xfrm>
          <a:off x="6705600" y="2249488"/>
          <a:ext cx="1828800" cy="4359278"/>
        </p:xfrm>
        <a:graphic>
          <a:graphicData uri="http://schemas.openxmlformats.org/drawingml/2006/table">
            <a:tbl>
              <a:tblPr/>
              <a:tblGrid>
                <a:gridCol w="417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304" name="Text Box 64">
            <a:extLst>
              <a:ext uri="{FF2B5EF4-FFF2-40B4-BE49-F238E27FC236}">
                <a16:creationId xmlns:a16="http://schemas.microsoft.com/office/drawing/2014/main" id="{CD247146-EC60-BB29-BF96-D869514E7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249488"/>
            <a:ext cx="44958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起始地址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0000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：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00 0000 0000 0000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              00 0000 0000 0001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              00 0000 0000 0010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              ……</a:t>
            </a:r>
          </a:p>
        </p:txBody>
      </p:sp>
      <p:sp>
        <p:nvSpPr>
          <p:cNvPr id="10305" name="Rectangle 65">
            <a:extLst>
              <a:ext uri="{FF2B5EF4-FFF2-40B4-BE49-F238E27FC236}">
                <a16:creationId xmlns:a16="http://schemas.microsoft.com/office/drawing/2014/main" id="{057FD98A-5B8B-747B-9BB3-2D313E1A3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6262688"/>
            <a:ext cx="472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终止地址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3FFF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：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11 1111 1111 1111</a:t>
            </a:r>
          </a:p>
        </p:txBody>
      </p:sp>
      <p:sp>
        <p:nvSpPr>
          <p:cNvPr id="10306" name="Rectangle 66">
            <a:extLst>
              <a:ext uri="{FF2B5EF4-FFF2-40B4-BE49-F238E27FC236}">
                <a16:creationId xmlns:a16="http://schemas.microsoft.com/office/drawing/2014/main" id="{F4F9E5C5-AFA1-A272-8ED1-BA48B60FE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143001"/>
            <a:ext cx="6324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位扩展后：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两个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16K×4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芯片扩成一个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16K×8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芯片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      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7" name="AutoShape 67">
            <a:extLst>
              <a:ext uri="{FF2B5EF4-FFF2-40B4-BE49-F238E27FC236}">
                <a16:creationId xmlns:a16="http://schemas.microsoft.com/office/drawing/2014/main" id="{69B7F179-0280-F3D0-EDBE-14D74ACF0864}"/>
              </a:ext>
            </a:extLst>
          </p:cNvPr>
          <p:cNvSpPr>
            <a:spLocks/>
          </p:cNvSpPr>
          <p:nvPr/>
        </p:nvSpPr>
        <p:spPr bwMode="auto">
          <a:xfrm>
            <a:off x="6324600" y="2249488"/>
            <a:ext cx="381000" cy="4343400"/>
          </a:xfrm>
          <a:prstGeom prst="leftBrace">
            <a:avLst>
              <a:gd name="adj1" fmla="val 95000"/>
              <a:gd name="adj2" fmla="val 50000"/>
            </a:avLst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graphicFrame>
        <p:nvGraphicFramePr>
          <p:cNvPr id="649286" name="Group 70">
            <a:extLst>
              <a:ext uri="{FF2B5EF4-FFF2-40B4-BE49-F238E27FC236}">
                <a16:creationId xmlns:a16="http://schemas.microsoft.com/office/drawing/2014/main" id="{24FBC6E5-C469-1B84-41D1-7D49EC77B04B}"/>
              </a:ext>
            </a:extLst>
          </p:cNvPr>
          <p:cNvGraphicFramePr>
            <a:graphicFrameLocks noGrp="1"/>
          </p:cNvGraphicFramePr>
          <p:nvPr/>
        </p:nvGraphicFramePr>
        <p:xfrm>
          <a:off x="8610600" y="2249488"/>
          <a:ext cx="1828800" cy="4359278"/>
        </p:xfrm>
        <a:graphic>
          <a:graphicData uri="http://schemas.openxmlformats.org/drawingml/2006/table">
            <a:tbl>
              <a:tblPr/>
              <a:tblGrid>
                <a:gridCol w="417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370" name="Rectangle 132">
            <a:extLst>
              <a:ext uri="{FF2B5EF4-FFF2-40B4-BE49-F238E27FC236}">
                <a16:creationId xmlns:a16="http://schemas.microsoft.com/office/drawing/2014/main" id="{DCC2CE41-550F-A9CD-D675-AA330FED0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1" y="1752601"/>
            <a:ext cx="2924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14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条地址线，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条数据线。</a:t>
            </a:r>
          </a:p>
        </p:txBody>
      </p:sp>
      <p:sp>
        <p:nvSpPr>
          <p:cNvPr id="10371" name="Rectangle 133">
            <a:extLst>
              <a:ext uri="{FF2B5EF4-FFF2-40B4-BE49-F238E27FC236}">
                <a16:creationId xmlns:a16="http://schemas.microsoft.com/office/drawing/2014/main" id="{56662EB2-1EBD-44B6-74A4-EAF899E77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522" y="240508"/>
            <a:ext cx="510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位扩展（数据线）</a:t>
            </a:r>
          </a:p>
        </p:txBody>
      </p:sp>
      <p:sp>
        <p:nvSpPr>
          <p:cNvPr id="10372" name="Text Box 134">
            <a:extLst>
              <a:ext uri="{FF2B5EF4-FFF2-40B4-BE49-F238E27FC236}">
                <a16:creationId xmlns:a16="http://schemas.microsoft.com/office/drawing/2014/main" id="{8C7B3889-774D-282D-D816-36C5E2D4E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04800"/>
            <a:ext cx="304800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1K=2</a:t>
            </a:r>
            <a:r>
              <a:rPr kumimoji="0" lang="en-US" altLang="zh-CN" sz="16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=1024  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见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K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就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+10</a:t>
            </a:r>
            <a:endParaRPr kumimoji="0" lang="en-US" altLang="zh-CN" sz="1600" b="1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8K=2</a:t>
            </a:r>
            <a:r>
              <a:rPr kumimoji="0" lang="en-US" altLang="zh-CN" sz="16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13    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16K=2</a:t>
            </a:r>
            <a:r>
              <a:rPr kumimoji="0" lang="en-US" altLang="zh-CN" sz="16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14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A593C063-CB46-716E-C04C-C3EF9CF63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0062" y="1164423"/>
            <a:ext cx="8382000" cy="440120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例）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某机器采用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一地址格式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的指令系统，允许直接和间接寻址。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机器配备有如下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寄存器，均为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：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ACC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（累加器）， 		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PC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（程序计数器），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MDR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（数据缓冲寄存器）， 	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MAR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（地址寄存器），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RX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（变址寄存器），		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RB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（基址寄存器）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IR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（指令寄存器）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若采用双字长指令，格式如下，其中操作码与寻址特征位数不变，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求最大直接寻址范围？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883BFBD-DAB3-A9BD-A3DF-860C5E7B3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722" y="455612"/>
            <a:ext cx="6553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5.3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、指令的寻址方式（举例）</a:t>
            </a:r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981E503E-5C77-6FE0-28DA-808848AE5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3538" y="5100121"/>
            <a:ext cx="1066800" cy="366713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操作码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</a:p>
        </p:txBody>
      </p:sp>
      <p:sp>
        <p:nvSpPr>
          <p:cNvPr id="31749" name="Text Box 5">
            <a:extLst>
              <a:ext uri="{FF2B5EF4-FFF2-40B4-BE49-F238E27FC236}">
                <a16:creationId xmlns:a16="http://schemas.microsoft.com/office/drawing/2014/main" id="{F2EA130D-D41F-5B56-FF0E-76E10F0AB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8288" y="5100121"/>
            <a:ext cx="1295400" cy="366713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寻址特征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</a:p>
        </p:txBody>
      </p:sp>
      <p:sp>
        <p:nvSpPr>
          <p:cNvPr id="31750" name="Text Box 6">
            <a:extLst>
              <a:ext uri="{FF2B5EF4-FFF2-40B4-BE49-F238E27FC236}">
                <a16:creationId xmlns:a16="http://schemas.microsoft.com/office/drawing/2014/main" id="{9D5E46B0-C479-4AB9-F0CD-103B3CB6E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4338" y="5100121"/>
            <a:ext cx="2317750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地址码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</a:p>
        </p:txBody>
      </p:sp>
      <p:sp>
        <p:nvSpPr>
          <p:cNvPr id="31751" name="Text Box 7">
            <a:extLst>
              <a:ext uri="{FF2B5EF4-FFF2-40B4-BE49-F238E27FC236}">
                <a16:creationId xmlns:a16="http://schemas.microsoft.com/office/drawing/2014/main" id="{2E3E7774-FC76-8A53-3967-ACDCC626C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5288" y="5557321"/>
            <a:ext cx="4876800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地址码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680973F-88DC-358B-EEA8-97AF6D563B99}"/>
              </a:ext>
            </a:extLst>
          </p:cNvPr>
          <p:cNvSpPr txBox="1"/>
          <p:nvPr/>
        </p:nvSpPr>
        <p:spPr>
          <a:xfrm>
            <a:off x="2821873" y="4372383"/>
            <a:ext cx="60950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解：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32 – 7 – 2 = 23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 所以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最大直接寻址范围为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 </a:t>
            </a:r>
            <a:r>
              <a:rPr kumimoji="0" lang="en-US" altLang="zh-CN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23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。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4EAFDA07-A2A0-9C0C-4824-E0270A3ED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143001"/>
            <a:ext cx="807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dirty="0">
                <a:solidFill>
                  <a:srgbClr val="0000FF"/>
                </a:solidFill>
              </a:rPr>
              <a:t>例）</a:t>
            </a:r>
            <a:r>
              <a:rPr lang="zh-CN" altLang="en-US" dirty="0">
                <a:solidFill>
                  <a:schemeClr val="tx2"/>
                </a:solidFill>
              </a:rPr>
              <a:t>某机存储器容量为</a:t>
            </a:r>
            <a:r>
              <a:rPr lang="en-US" altLang="zh-CN" dirty="0">
                <a:solidFill>
                  <a:schemeClr val="tx2"/>
                </a:solidFill>
              </a:rPr>
              <a:t>64K * 16</a:t>
            </a:r>
            <a:r>
              <a:rPr lang="zh-CN" altLang="en-US" dirty="0">
                <a:solidFill>
                  <a:schemeClr val="tx2"/>
                </a:solidFill>
              </a:rPr>
              <a:t>位，该机访存指令格式如下：</a:t>
            </a:r>
          </a:p>
        </p:txBody>
      </p:sp>
      <p:sp>
        <p:nvSpPr>
          <p:cNvPr id="403460" name="Rectangle 4">
            <a:extLst>
              <a:ext uri="{FF2B5EF4-FFF2-40B4-BE49-F238E27FC236}">
                <a16:creationId xmlns:a16="http://schemas.microsoft.com/office/drawing/2014/main" id="{9FB93C75-361C-84A7-F7BF-7D53D2C2E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191001"/>
            <a:ext cx="807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dirty="0">
                <a:solidFill>
                  <a:srgbClr val="0000FF"/>
                </a:solidFill>
              </a:rPr>
              <a:t>解：</a:t>
            </a:r>
            <a:r>
              <a:rPr lang="en-US" altLang="zh-CN" dirty="0">
                <a:solidFill>
                  <a:srgbClr val="0000FF"/>
                </a:solidFill>
              </a:rPr>
              <a:t>16</a:t>
            </a:r>
            <a:r>
              <a:rPr lang="zh-CN" altLang="en-US" dirty="0">
                <a:solidFill>
                  <a:srgbClr val="0000FF"/>
                </a:solidFill>
              </a:rPr>
              <a:t>种操作。</a:t>
            </a:r>
            <a:endParaRPr lang="zh-CN" altLang="en-US" dirty="0">
              <a:solidFill>
                <a:schemeClr val="tx2"/>
              </a:solidFill>
            </a:endParaRPr>
          </a:p>
        </p:txBody>
      </p:sp>
      <p:sp>
        <p:nvSpPr>
          <p:cNvPr id="23557" name="Text Box 5">
            <a:extLst>
              <a:ext uri="{FF2B5EF4-FFF2-40B4-BE49-F238E27FC236}">
                <a16:creationId xmlns:a16="http://schemas.microsoft.com/office/drawing/2014/main" id="{C4FC452F-8D54-BC9A-83B9-21C7250D3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676401"/>
            <a:ext cx="1066800" cy="366713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>
                <a:solidFill>
                  <a:schemeClr val="bg1"/>
                </a:solidFill>
              </a:rPr>
              <a:t>操作码</a:t>
            </a:r>
            <a:r>
              <a:rPr lang="en-US" altLang="zh-CN" sz="18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3558" name="Text Box 6">
            <a:extLst>
              <a:ext uri="{FF2B5EF4-FFF2-40B4-BE49-F238E27FC236}">
                <a16:creationId xmlns:a16="http://schemas.microsoft.com/office/drawing/2014/main" id="{D67416B1-E392-55EE-A498-AA93442C9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0350" y="1676401"/>
            <a:ext cx="1295400" cy="366713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>
                <a:solidFill>
                  <a:schemeClr val="bg1"/>
                </a:solidFill>
              </a:rPr>
              <a:t>寻址模式</a:t>
            </a:r>
            <a:r>
              <a:rPr lang="en-US" altLang="zh-CN" sz="18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3559" name="Text Box 7">
            <a:extLst>
              <a:ext uri="{FF2B5EF4-FFF2-40B4-BE49-F238E27FC236}">
                <a16:creationId xmlns:a16="http://schemas.microsoft.com/office/drawing/2014/main" id="{4B47A601-805A-43D6-2AD6-A77C573DB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676401"/>
            <a:ext cx="838200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>
                <a:solidFill>
                  <a:schemeClr val="bg1"/>
                </a:solidFill>
              </a:rPr>
              <a:t>间址</a:t>
            </a:r>
            <a:r>
              <a:rPr lang="en-US" altLang="zh-CN" sz="18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3560" name="Text Box 8">
            <a:extLst>
              <a:ext uri="{FF2B5EF4-FFF2-40B4-BE49-F238E27FC236}">
                <a16:creationId xmlns:a16="http://schemas.microsoft.com/office/drawing/2014/main" id="{D3BB7AC3-F1A8-9D0B-8088-9078AE21C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676401"/>
            <a:ext cx="2209800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>
                <a:solidFill>
                  <a:schemeClr val="bg1"/>
                </a:solidFill>
              </a:rPr>
              <a:t>形式地址</a:t>
            </a:r>
            <a:r>
              <a:rPr lang="en-US" altLang="zh-CN" sz="18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3561" name="Text Box 16">
            <a:extLst>
              <a:ext uri="{FF2B5EF4-FFF2-40B4-BE49-F238E27FC236}">
                <a16:creationId xmlns:a16="http://schemas.microsoft.com/office/drawing/2014/main" id="{32646D39-389B-CCF4-E635-80631215F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676401"/>
            <a:ext cx="838200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>
                <a:solidFill>
                  <a:schemeClr val="bg1"/>
                </a:solidFill>
              </a:rPr>
              <a:t>变址</a:t>
            </a:r>
            <a:r>
              <a:rPr lang="en-US" altLang="zh-CN" sz="18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3562" name="Text Box 17">
            <a:extLst>
              <a:ext uri="{FF2B5EF4-FFF2-40B4-BE49-F238E27FC236}">
                <a16:creationId xmlns:a16="http://schemas.microsoft.com/office/drawing/2014/main" id="{E3D3EF22-E96E-BA13-CD66-BB27329E8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1" y="2422526"/>
            <a:ext cx="79486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/>
              <a:t>其中，寻址 </a:t>
            </a:r>
            <a:r>
              <a:rPr lang="en-US" altLang="zh-CN"/>
              <a:t>00 </a:t>
            </a:r>
            <a:r>
              <a:rPr lang="zh-CN" altLang="en-US"/>
              <a:t>直接寻址，</a:t>
            </a:r>
            <a:r>
              <a:rPr lang="en-US" altLang="zh-CN"/>
              <a:t>01 </a:t>
            </a:r>
            <a:r>
              <a:rPr lang="zh-CN" altLang="en-US"/>
              <a:t>基址寻址，</a:t>
            </a:r>
            <a:r>
              <a:rPr lang="en-US" altLang="zh-CN"/>
              <a:t>10 </a:t>
            </a:r>
            <a:r>
              <a:rPr lang="zh-CN" altLang="en-US"/>
              <a:t>相对寻址，</a:t>
            </a:r>
            <a:r>
              <a:rPr lang="en-US" altLang="zh-CN"/>
              <a:t>11 </a:t>
            </a:r>
            <a:r>
              <a:rPr lang="zh-CN" altLang="en-US"/>
              <a:t>立即寻址</a:t>
            </a:r>
          </a:p>
          <a:p>
            <a:pPr algn="l" eaLnBrk="1" hangingPunct="1"/>
            <a:r>
              <a:rPr lang="zh-CN" altLang="en-US"/>
              <a:t>            间址</a:t>
            </a:r>
            <a:r>
              <a:rPr lang="en-US" altLang="zh-CN"/>
              <a:t>=1 </a:t>
            </a:r>
            <a:r>
              <a:rPr lang="zh-CN" altLang="en-US"/>
              <a:t>为间接寻址，变址</a:t>
            </a:r>
            <a:r>
              <a:rPr lang="en-US" altLang="zh-CN"/>
              <a:t>=1 </a:t>
            </a:r>
            <a:r>
              <a:rPr lang="zh-CN" altLang="en-US"/>
              <a:t>为变址寻址，</a:t>
            </a:r>
          </a:p>
          <a:p>
            <a:pPr algn="l" eaLnBrk="1" hangingPunct="1"/>
            <a:r>
              <a:rPr lang="zh-CN" altLang="en-US"/>
              <a:t>            </a:t>
            </a:r>
            <a:r>
              <a:rPr lang="en-US" altLang="zh-CN"/>
              <a:t>PC</a:t>
            </a:r>
            <a:r>
              <a:rPr lang="zh-CN" altLang="en-US"/>
              <a:t>为程序计数器，</a:t>
            </a:r>
            <a:r>
              <a:rPr lang="en-US" altLang="zh-CN"/>
              <a:t>RX</a:t>
            </a:r>
            <a:r>
              <a:rPr lang="zh-CN" altLang="en-US"/>
              <a:t>为变址寄存器，</a:t>
            </a:r>
            <a:r>
              <a:rPr lang="en-US" altLang="zh-CN"/>
              <a:t>RB</a:t>
            </a:r>
            <a:r>
              <a:rPr lang="zh-CN" altLang="en-US"/>
              <a:t>为基址寄存器。</a:t>
            </a:r>
          </a:p>
          <a:p>
            <a:pPr algn="l" eaLnBrk="1" hangingPunct="1"/>
            <a:endParaRPr lang="zh-CN" altLang="en-US"/>
          </a:p>
          <a:p>
            <a:pPr algn="l" eaLnBrk="1" hangingPunct="1"/>
            <a:r>
              <a:rPr lang="zh-CN" altLang="en-US">
                <a:solidFill>
                  <a:srgbClr val="FF0000"/>
                </a:solidFill>
              </a:rPr>
              <a:t>问： </a:t>
            </a:r>
            <a:r>
              <a:rPr lang="en-US" altLang="zh-CN">
                <a:solidFill>
                  <a:srgbClr val="FF0000"/>
                </a:solidFill>
              </a:rPr>
              <a:t>1</a:t>
            </a:r>
            <a:r>
              <a:rPr lang="zh-CN" altLang="en-US">
                <a:solidFill>
                  <a:srgbClr val="FF0000"/>
                </a:solidFill>
              </a:rPr>
              <a:t>）该指令能定义多少种操作？</a:t>
            </a:r>
          </a:p>
          <a:p>
            <a:pPr algn="l" eaLnBrk="1" hangingPunct="1"/>
            <a:r>
              <a:rPr lang="zh-CN" altLang="en-US"/>
              <a:t>        </a:t>
            </a:r>
          </a:p>
        </p:txBody>
      </p:sp>
      <p:sp>
        <p:nvSpPr>
          <p:cNvPr id="23563" name="Rectangle 18">
            <a:extLst>
              <a:ext uri="{FF2B5EF4-FFF2-40B4-BE49-F238E27FC236}">
                <a16:creationId xmlns:a16="http://schemas.microsoft.com/office/drawing/2014/main" id="{BF5E892F-2615-2BF2-627C-BD3EE2986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800601"/>
            <a:ext cx="594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en-US" altLang="zh-CN"/>
              <a:t> </a:t>
            </a:r>
            <a:r>
              <a:rPr lang="zh-CN" altLang="en-US">
                <a:solidFill>
                  <a:srgbClr val="FF0000"/>
                </a:solidFill>
              </a:rPr>
              <a:t>问：</a:t>
            </a:r>
            <a:r>
              <a:rPr lang="en-US" altLang="zh-CN">
                <a:solidFill>
                  <a:srgbClr val="FF0000"/>
                </a:solidFill>
              </a:rPr>
              <a:t>2</a:t>
            </a:r>
            <a:r>
              <a:rPr lang="zh-CN" altLang="en-US">
                <a:solidFill>
                  <a:srgbClr val="FF0000"/>
                </a:solidFill>
              </a:rPr>
              <a:t>）立即寻址操作数的范围。</a:t>
            </a:r>
          </a:p>
        </p:txBody>
      </p:sp>
      <p:sp>
        <p:nvSpPr>
          <p:cNvPr id="403475" name="Rectangle 19">
            <a:extLst>
              <a:ext uri="{FF2B5EF4-FFF2-40B4-BE49-F238E27FC236}">
                <a16:creationId xmlns:a16="http://schemas.microsoft.com/office/drawing/2014/main" id="{FF0A03A5-9112-AE9E-738D-12BFE192E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394326"/>
            <a:ext cx="807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>
                <a:solidFill>
                  <a:srgbClr val="0000FF"/>
                </a:solidFill>
              </a:rPr>
              <a:t>解：</a:t>
            </a:r>
            <a:r>
              <a:rPr lang="en-US" altLang="zh-CN">
                <a:solidFill>
                  <a:srgbClr val="0000FF"/>
                </a:solidFill>
              </a:rPr>
              <a:t>-128 ~ 127</a:t>
            </a:r>
            <a:endParaRPr lang="en-US" altLang="zh-CN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9343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A92127A-1738-14B4-3E1A-684B37C00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907" y="660401"/>
            <a:ext cx="807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dirty="0">
                <a:solidFill>
                  <a:srgbClr val="0000FF"/>
                </a:solidFill>
              </a:rPr>
              <a:t>例）</a:t>
            </a:r>
            <a:r>
              <a:rPr lang="zh-CN" altLang="en-US" dirty="0">
                <a:solidFill>
                  <a:schemeClr val="tx2"/>
                </a:solidFill>
              </a:rPr>
              <a:t>某机存储器容量为</a:t>
            </a:r>
            <a:r>
              <a:rPr lang="en-US" altLang="zh-CN" dirty="0">
                <a:solidFill>
                  <a:schemeClr val="tx2"/>
                </a:solidFill>
              </a:rPr>
              <a:t>64K * 16</a:t>
            </a:r>
            <a:r>
              <a:rPr lang="zh-CN" altLang="en-US" dirty="0">
                <a:solidFill>
                  <a:schemeClr val="tx2"/>
                </a:solidFill>
              </a:rPr>
              <a:t>位，该机访存指令格式如下：</a:t>
            </a:r>
          </a:p>
        </p:txBody>
      </p:sp>
      <p:sp>
        <p:nvSpPr>
          <p:cNvPr id="404484" name="Rectangle 4">
            <a:extLst>
              <a:ext uri="{FF2B5EF4-FFF2-40B4-BE49-F238E27FC236}">
                <a16:creationId xmlns:a16="http://schemas.microsoft.com/office/drawing/2014/main" id="{8A2D4B11-8701-49B5-6E5D-18294A3EC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022726"/>
            <a:ext cx="8077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dirty="0">
                <a:solidFill>
                  <a:srgbClr val="0000FF"/>
                </a:solidFill>
              </a:rPr>
              <a:t>解：      直接寻址 </a:t>
            </a:r>
            <a:r>
              <a:rPr lang="en-US" altLang="zh-CN" dirty="0">
                <a:solidFill>
                  <a:srgbClr val="0000FF"/>
                </a:solidFill>
              </a:rPr>
              <a:t>E = A</a:t>
            </a:r>
            <a:r>
              <a:rPr lang="zh-CN" altLang="en-US" dirty="0">
                <a:solidFill>
                  <a:srgbClr val="0000FF"/>
                </a:solidFill>
              </a:rPr>
              <a:t>，             基址寻址 </a:t>
            </a:r>
            <a:r>
              <a:rPr lang="en-US" altLang="zh-CN" dirty="0">
                <a:solidFill>
                  <a:srgbClr val="0000FF"/>
                </a:solidFill>
              </a:rPr>
              <a:t>E = (RB) + A</a:t>
            </a:r>
          </a:p>
          <a:p>
            <a:pPr algn="l" eaLnBrk="1" hangingPunct="1"/>
            <a:r>
              <a:rPr lang="en-US" altLang="zh-CN" dirty="0">
                <a:solidFill>
                  <a:srgbClr val="0000FF"/>
                </a:solidFill>
              </a:rPr>
              <a:t>             </a:t>
            </a:r>
            <a:r>
              <a:rPr lang="zh-CN" altLang="en-US" dirty="0">
                <a:solidFill>
                  <a:srgbClr val="0000FF"/>
                </a:solidFill>
              </a:rPr>
              <a:t>变址寻址 </a:t>
            </a:r>
            <a:r>
              <a:rPr lang="en-US" altLang="zh-CN" dirty="0">
                <a:solidFill>
                  <a:srgbClr val="0000FF"/>
                </a:solidFill>
              </a:rPr>
              <a:t>E = (RX) + A      </a:t>
            </a:r>
            <a:r>
              <a:rPr lang="zh-CN" altLang="en-US" dirty="0">
                <a:solidFill>
                  <a:srgbClr val="0000FF"/>
                </a:solidFill>
              </a:rPr>
              <a:t>相对寻址 </a:t>
            </a:r>
            <a:r>
              <a:rPr lang="en-US" altLang="zh-CN" dirty="0">
                <a:solidFill>
                  <a:srgbClr val="0000FF"/>
                </a:solidFill>
              </a:rPr>
              <a:t>E = (PC) + A </a:t>
            </a:r>
            <a:endParaRPr lang="en-US" altLang="zh-CN" dirty="0">
              <a:solidFill>
                <a:schemeClr val="tx2"/>
              </a:solidFill>
            </a:endParaRPr>
          </a:p>
        </p:txBody>
      </p:sp>
      <p:sp>
        <p:nvSpPr>
          <p:cNvPr id="24581" name="Text Box 5">
            <a:extLst>
              <a:ext uri="{FF2B5EF4-FFF2-40B4-BE49-F238E27FC236}">
                <a16:creationId xmlns:a16="http://schemas.microsoft.com/office/drawing/2014/main" id="{5FEB2367-A8E0-9CAC-D71F-ADEDE4CCA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1476" y="1308894"/>
            <a:ext cx="1066800" cy="366713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 dirty="0">
                <a:solidFill>
                  <a:schemeClr val="bg1"/>
                </a:solidFill>
              </a:rPr>
              <a:t>操作码</a:t>
            </a:r>
            <a:r>
              <a:rPr lang="en-US" altLang="zh-CN" sz="18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4582" name="Text Box 6">
            <a:extLst>
              <a:ext uri="{FF2B5EF4-FFF2-40B4-BE49-F238E27FC236}">
                <a16:creationId xmlns:a16="http://schemas.microsoft.com/office/drawing/2014/main" id="{DE761603-064A-7768-BB7E-8BA6758ED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0026" y="1308894"/>
            <a:ext cx="1295400" cy="366713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>
                <a:solidFill>
                  <a:schemeClr val="bg1"/>
                </a:solidFill>
              </a:rPr>
              <a:t>寻址模式</a:t>
            </a:r>
            <a:r>
              <a:rPr lang="en-US" altLang="zh-CN" sz="18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4583" name="Text Box 7">
            <a:extLst>
              <a:ext uri="{FF2B5EF4-FFF2-40B4-BE49-F238E27FC236}">
                <a16:creationId xmlns:a16="http://schemas.microsoft.com/office/drawing/2014/main" id="{1B430A6F-8E7F-A111-0ABB-23A4E83B8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76" y="1308894"/>
            <a:ext cx="838200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>
                <a:solidFill>
                  <a:schemeClr val="bg1"/>
                </a:solidFill>
              </a:rPr>
              <a:t>间址</a:t>
            </a:r>
            <a:r>
              <a:rPr lang="en-US" altLang="zh-CN" sz="18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4584" name="Text Box 8">
            <a:extLst>
              <a:ext uri="{FF2B5EF4-FFF2-40B4-BE49-F238E27FC236}">
                <a16:creationId xmlns:a16="http://schemas.microsoft.com/office/drawing/2014/main" id="{41815182-D743-7452-51E6-657AE0A14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8676" y="1308894"/>
            <a:ext cx="2209800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>
                <a:solidFill>
                  <a:schemeClr val="bg1"/>
                </a:solidFill>
              </a:rPr>
              <a:t>形式地址</a:t>
            </a:r>
            <a:r>
              <a:rPr lang="en-US" altLang="zh-CN" sz="180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4585" name="Text Box 9">
            <a:extLst>
              <a:ext uri="{FF2B5EF4-FFF2-40B4-BE49-F238E27FC236}">
                <a16:creationId xmlns:a16="http://schemas.microsoft.com/office/drawing/2014/main" id="{BBF74ABB-F246-A8F1-3321-A1FEE9C18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4276" y="1308894"/>
            <a:ext cx="838200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>
                <a:solidFill>
                  <a:schemeClr val="bg1"/>
                </a:solidFill>
              </a:rPr>
              <a:t>变址</a:t>
            </a:r>
            <a:r>
              <a:rPr lang="en-US" altLang="zh-CN" sz="18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4586" name="Text Box 10">
            <a:extLst>
              <a:ext uri="{FF2B5EF4-FFF2-40B4-BE49-F238E27FC236}">
                <a16:creationId xmlns:a16="http://schemas.microsoft.com/office/drawing/2014/main" id="{C659C16A-DAF7-926D-5008-2ED85F671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907" y="2025651"/>
            <a:ext cx="79486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dirty="0"/>
              <a:t>其中，寻址 </a:t>
            </a:r>
            <a:r>
              <a:rPr lang="en-US" altLang="zh-CN" dirty="0"/>
              <a:t>00 </a:t>
            </a:r>
            <a:r>
              <a:rPr lang="zh-CN" altLang="en-US" dirty="0"/>
              <a:t>直接寻址，</a:t>
            </a:r>
            <a:r>
              <a:rPr lang="en-US" altLang="zh-CN" dirty="0"/>
              <a:t>01 </a:t>
            </a:r>
            <a:r>
              <a:rPr lang="zh-CN" altLang="en-US" dirty="0"/>
              <a:t>基址寻址，</a:t>
            </a:r>
            <a:r>
              <a:rPr lang="en-US" altLang="zh-CN" dirty="0"/>
              <a:t>10 </a:t>
            </a:r>
            <a:r>
              <a:rPr lang="zh-CN" altLang="en-US" dirty="0"/>
              <a:t>相对寻址，</a:t>
            </a:r>
            <a:r>
              <a:rPr lang="en-US" altLang="zh-CN" dirty="0"/>
              <a:t>11 </a:t>
            </a:r>
            <a:r>
              <a:rPr lang="zh-CN" altLang="en-US" dirty="0"/>
              <a:t>立即寻址</a:t>
            </a:r>
          </a:p>
          <a:p>
            <a:pPr algn="l" eaLnBrk="1" hangingPunct="1"/>
            <a:r>
              <a:rPr lang="zh-CN" altLang="en-US" dirty="0"/>
              <a:t>            间址</a:t>
            </a:r>
            <a:r>
              <a:rPr lang="en-US" altLang="zh-CN" dirty="0"/>
              <a:t>=1 </a:t>
            </a:r>
            <a:r>
              <a:rPr lang="zh-CN" altLang="en-US" dirty="0"/>
              <a:t>为间接寻址，变址</a:t>
            </a:r>
            <a:r>
              <a:rPr lang="en-US" altLang="zh-CN" dirty="0"/>
              <a:t>=1 </a:t>
            </a:r>
            <a:r>
              <a:rPr lang="zh-CN" altLang="en-US" dirty="0"/>
              <a:t>为变址寻址，</a:t>
            </a:r>
          </a:p>
          <a:p>
            <a:pPr algn="l" eaLnBrk="1" hangingPunct="1"/>
            <a:r>
              <a:rPr lang="zh-CN" altLang="en-US" dirty="0"/>
              <a:t>            </a:t>
            </a:r>
            <a:r>
              <a:rPr lang="en-US" altLang="zh-CN" dirty="0"/>
              <a:t>PC</a:t>
            </a:r>
            <a:r>
              <a:rPr lang="zh-CN" altLang="en-US" dirty="0"/>
              <a:t>为程序计数器，</a:t>
            </a:r>
            <a:r>
              <a:rPr lang="en-US" altLang="zh-CN" dirty="0"/>
              <a:t>RX</a:t>
            </a:r>
            <a:r>
              <a:rPr lang="zh-CN" altLang="en-US" dirty="0"/>
              <a:t>为变址寄存器，</a:t>
            </a:r>
            <a:r>
              <a:rPr lang="en-US" altLang="zh-CN" dirty="0"/>
              <a:t>RB</a:t>
            </a:r>
            <a:r>
              <a:rPr lang="zh-CN" altLang="en-US" dirty="0"/>
              <a:t>为基址寄存器。</a:t>
            </a:r>
          </a:p>
          <a:p>
            <a:pPr algn="l" eaLnBrk="1" hangingPunct="1"/>
            <a:endParaRPr lang="zh-CN" altLang="en-US" dirty="0"/>
          </a:p>
          <a:p>
            <a:pPr algn="l" eaLnBrk="1" hangingPunct="1"/>
            <a:r>
              <a:rPr lang="zh-CN" altLang="en-US" dirty="0">
                <a:solidFill>
                  <a:srgbClr val="FF0000"/>
                </a:solidFill>
              </a:rPr>
              <a:t>问： </a:t>
            </a:r>
            <a:r>
              <a:rPr lang="en-US" altLang="zh-CN" dirty="0">
                <a:solidFill>
                  <a:srgbClr val="FF0000"/>
                </a:solidFill>
              </a:rPr>
              <a:t>3</a:t>
            </a:r>
            <a:r>
              <a:rPr lang="zh-CN" altLang="en-US" dirty="0">
                <a:solidFill>
                  <a:srgbClr val="FF0000"/>
                </a:solidFill>
              </a:rPr>
              <a:t>）在非间址情况下，除立即寻址外，写出每种寻址方式计算</a:t>
            </a:r>
          </a:p>
          <a:p>
            <a:pPr algn="l" eaLnBrk="1" hangingPunct="1"/>
            <a:r>
              <a:rPr lang="zh-CN" altLang="en-US" dirty="0">
                <a:solidFill>
                  <a:srgbClr val="FF0000"/>
                </a:solidFill>
              </a:rPr>
              <a:t>              有效地址的表达式。</a:t>
            </a:r>
            <a:r>
              <a:rPr lang="zh-CN" altLang="en-US" dirty="0"/>
              <a:t>        </a:t>
            </a:r>
          </a:p>
        </p:txBody>
      </p:sp>
      <p:sp>
        <p:nvSpPr>
          <p:cNvPr id="24587" name="Rectangle 11">
            <a:extLst>
              <a:ext uri="{FF2B5EF4-FFF2-40B4-BE49-F238E27FC236}">
                <a16:creationId xmlns:a16="http://schemas.microsoft.com/office/drawing/2014/main" id="{5236D19F-15DE-ED33-D767-700BEAF64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784726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zh-CN" altLang="en-US" dirty="0">
                <a:solidFill>
                  <a:srgbClr val="FF0000"/>
                </a:solidFill>
              </a:rPr>
              <a:t>问：</a:t>
            </a:r>
            <a:r>
              <a:rPr lang="en-US" altLang="zh-CN" dirty="0">
                <a:solidFill>
                  <a:srgbClr val="FF0000"/>
                </a:solidFill>
              </a:rPr>
              <a:t>4</a:t>
            </a:r>
            <a:r>
              <a:rPr lang="zh-CN" altLang="en-US" dirty="0">
                <a:solidFill>
                  <a:srgbClr val="FF0000"/>
                </a:solidFill>
              </a:rPr>
              <a:t>）设基址寄存器为</a:t>
            </a:r>
            <a:r>
              <a:rPr lang="en-US" altLang="zh-CN" dirty="0">
                <a:solidFill>
                  <a:srgbClr val="FF0000"/>
                </a:solidFill>
              </a:rPr>
              <a:t>14</a:t>
            </a:r>
            <a:r>
              <a:rPr lang="zh-CN" altLang="en-US" dirty="0">
                <a:solidFill>
                  <a:srgbClr val="FF0000"/>
                </a:solidFill>
              </a:rPr>
              <a:t>位，在基址寻址时，指令的寻址范围？ </a:t>
            </a:r>
          </a:p>
        </p:txBody>
      </p:sp>
      <p:sp>
        <p:nvSpPr>
          <p:cNvPr id="404492" name="Rectangle 12">
            <a:extLst>
              <a:ext uri="{FF2B5EF4-FFF2-40B4-BE49-F238E27FC236}">
                <a16:creationId xmlns:a16="http://schemas.microsoft.com/office/drawing/2014/main" id="{9944246A-C6A3-86DA-C592-D399356B0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5226051"/>
            <a:ext cx="807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>
                <a:solidFill>
                  <a:srgbClr val="0000FF"/>
                </a:solidFill>
              </a:rPr>
              <a:t>解：</a:t>
            </a:r>
            <a:r>
              <a:rPr lang="en-US" altLang="zh-CN"/>
              <a:t>EA= (RB)+A</a:t>
            </a:r>
            <a:r>
              <a:rPr lang="zh-CN" altLang="en-US"/>
              <a:t>，</a:t>
            </a:r>
            <a:r>
              <a:rPr lang="en-US" altLang="zh-CN"/>
              <a:t>RB</a:t>
            </a:r>
            <a:r>
              <a:rPr lang="zh-CN" altLang="en-US"/>
              <a:t>为</a:t>
            </a:r>
            <a:r>
              <a:rPr lang="en-US" altLang="zh-CN"/>
              <a:t>14</a:t>
            </a:r>
            <a:r>
              <a:rPr lang="zh-CN" altLang="en-US"/>
              <a:t>位，</a:t>
            </a:r>
            <a:r>
              <a:rPr lang="en-US" altLang="zh-CN"/>
              <a:t>A</a:t>
            </a:r>
            <a:r>
              <a:rPr lang="zh-CN" altLang="en-US"/>
              <a:t>为</a:t>
            </a:r>
            <a:r>
              <a:rPr lang="en-US" altLang="zh-CN"/>
              <a:t>8</a:t>
            </a:r>
            <a:r>
              <a:rPr lang="zh-CN" altLang="en-US"/>
              <a:t>位，故可寻址的范围为</a:t>
            </a:r>
            <a:r>
              <a:rPr lang="en-US" altLang="zh-CN"/>
              <a:t>2</a:t>
            </a:r>
            <a:r>
              <a:rPr lang="en-US" altLang="zh-CN" baseline="30000"/>
              <a:t>14</a:t>
            </a:r>
            <a:r>
              <a:rPr lang="zh-CN" altLang="en-US"/>
              <a:t>。</a:t>
            </a:r>
          </a:p>
        </p:txBody>
      </p:sp>
      <p:sp>
        <p:nvSpPr>
          <p:cNvPr id="24589" name="Rectangle 13">
            <a:extLst>
              <a:ext uri="{FF2B5EF4-FFF2-40B4-BE49-F238E27FC236}">
                <a16:creationId xmlns:a16="http://schemas.microsoft.com/office/drawing/2014/main" id="{484C2C69-948D-C4B0-FB83-369684B4A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1" y="5699126"/>
            <a:ext cx="474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solidFill>
                  <a:srgbClr val="FF0000"/>
                </a:solidFill>
              </a:rPr>
              <a:t>问： </a:t>
            </a:r>
            <a:r>
              <a:rPr lang="en-US" altLang="zh-CN" dirty="0">
                <a:solidFill>
                  <a:srgbClr val="FF0000"/>
                </a:solidFill>
              </a:rPr>
              <a:t>5</a:t>
            </a:r>
            <a:r>
              <a:rPr lang="zh-CN" altLang="en-US" dirty="0">
                <a:solidFill>
                  <a:srgbClr val="FF0000"/>
                </a:solidFill>
              </a:rPr>
              <a:t>）间接寻址时，寻址范围是多少？</a:t>
            </a:r>
          </a:p>
        </p:txBody>
      </p:sp>
      <p:sp>
        <p:nvSpPr>
          <p:cNvPr id="404494" name="Rectangle 14">
            <a:extLst>
              <a:ext uri="{FF2B5EF4-FFF2-40B4-BE49-F238E27FC236}">
                <a16:creationId xmlns:a16="http://schemas.microsoft.com/office/drawing/2014/main" id="{D1899033-CAA9-BBCB-820E-BD99CF435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6080126"/>
            <a:ext cx="8077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dirty="0">
                <a:solidFill>
                  <a:srgbClr val="0000FF"/>
                </a:solidFill>
              </a:rPr>
              <a:t>解：</a:t>
            </a:r>
            <a:r>
              <a:rPr lang="en-US" altLang="zh-CN" dirty="0">
                <a:solidFill>
                  <a:srgbClr val="0000FF"/>
                </a:solidFill>
              </a:rPr>
              <a:t>2 </a:t>
            </a:r>
            <a:r>
              <a:rPr lang="en-US" altLang="zh-CN" baseline="30000" dirty="0">
                <a:solidFill>
                  <a:srgbClr val="0000FF"/>
                </a:solidFill>
              </a:rPr>
              <a:t>16  </a:t>
            </a:r>
            <a:r>
              <a:rPr lang="zh-CN" altLang="en-US" dirty="0"/>
              <a:t>寻址范围为</a:t>
            </a:r>
            <a:r>
              <a:rPr lang="en-US" altLang="zh-CN" dirty="0"/>
              <a:t>64 K</a:t>
            </a:r>
            <a:r>
              <a:rPr lang="zh-CN" altLang="en-US" dirty="0"/>
              <a:t>，多次间址，   则需用最高</a:t>
            </a:r>
            <a:r>
              <a:rPr lang="en-US" altLang="zh-CN" dirty="0"/>
              <a:t>1</a:t>
            </a:r>
            <a:r>
              <a:rPr lang="zh-CN" altLang="en-US" dirty="0"/>
              <a:t>位作为多次</a:t>
            </a:r>
          </a:p>
          <a:p>
            <a:pPr algn="l" eaLnBrk="1" hangingPunct="1"/>
            <a:r>
              <a:rPr lang="zh-CN" altLang="en-US" dirty="0"/>
              <a:t>              间址标志（“</a:t>
            </a:r>
            <a:r>
              <a:rPr lang="en-US" altLang="zh-CN" dirty="0"/>
              <a:t>1”</a:t>
            </a:r>
            <a:r>
              <a:rPr lang="zh-CN" altLang="en-US" dirty="0"/>
              <a:t>为多次间址），此时寻址范围为</a:t>
            </a:r>
            <a:r>
              <a:rPr lang="en-US" altLang="zh-CN" dirty="0"/>
              <a:t>32 K</a:t>
            </a:r>
            <a:r>
              <a:rPr lang="zh-CN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301487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圆角矩形 12"/>
          <p:cNvSpPr/>
          <p:nvPr/>
        </p:nvSpPr>
        <p:spPr>
          <a:xfrm>
            <a:off x="487822" y="942764"/>
            <a:ext cx="11250088" cy="1363990"/>
          </a:xfrm>
          <a:prstGeom prst="roundRect">
            <a:avLst>
              <a:gd name="adj" fmla="val 3855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7822" y="942764"/>
            <a:ext cx="10515599" cy="149252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800" b="1" dirty="0"/>
              <a:t>例</a:t>
            </a:r>
            <a:r>
              <a:rPr lang="en-US" altLang="zh-CN" sz="2800" b="1" dirty="0"/>
              <a:t>. </a:t>
            </a:r>
            <a:r>
              <a:rPr lang="zh-CN" altLang="en-US" dirty="0"/>
              <a:t>字长</a:t>
            </a:r>
            <a:r>
              <a:rPr lang="en-US" altLang="zh-CN" dirty="0"/>
              <a:t>16</a:t>
            </a:r>
            <a:r>
              <a:rPr lang="zh-CN" altLang="en-US" dirty="0"/>
              <a:t>位，主存</a:t>
            </a:r>
            <a:r>
              <a:rPr lang="en-US" altLang="zh-CN" dirty="0"/>
              <a:t>64K</a:t>
            </a:r>
            <a:r>
              <a:rPr lang="zh-CN" altLang="en-US" dirty="0"/>
              <a:t>，指令单字长单地址，</a:t>
            </a:r>
            <a:r>
              <a:rPr lang="en-US" altLang="zh-CN" dirty="0"/>
              <a:t>80</a:t>
            </a:r>
            <a:r>
              <a:rPr lang="zh-CN" altLang="en-US" dirty="0"/>
              <a:t>条指令。寻址方式有直接、间接、相对、变址。请设计指令格式。</a:t>
            </a:r>
          </a:p>
          <a:p>
            <a:endParaRPr lang="zh-CN" altLang="en-US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2133002" y="2648254"/>
            <a:ext cx="8407029" cy="1973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just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rgbClr val="FFC000"/>
              </a:buClr>
              <a:buFont typeface="Wingdings" panose="05000000000000000000" pitchFamily="2" charset="2"/>
              <a:buChar char="n"/>
              <a:defRPr sz="26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812800" indent="-355600" algn="just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rgbClr val="FFC000"/>
              </a:buClr>
              <a:buFont typeface="Wingdings" panose="05000000000000000000" pitchFamily="2" charset="2"/>
              <a:buChar char="p"/>
              <a:defRPr sz="2000" kern="12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just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rgbClr val="FFC000"/>
              </a:buClr>
              <a:buFont typeface="Wingdings" panose="05000000000000000000" pitchFamily="2" charset="2"/>
              <a:buChar char="u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just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just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5000"/>
              </a:lnSpc>
              <a:spcBef>
                <a:spcPct val="50000"/>
              </a:spcBef>
            </a:pPr>
            <a:r>
              <a:rPr lang="en-US" altLang="zh-CN" sz="2400" dirty="0"/>
              <a:t>80</a:t>
            </a:r>
            <a:r>
              <a:rPr lang="zh-CN" altLang="en-US" sz="2400" dirty="0"/>
              <a:t>条指令         </a:t>
            </a:r>
            <a:r>
              <a:rPr lang="en-US" altLang="zh-CN" sz="2400" dirty="0">
                <a:sym typeface="Symbol" panose="05050102010706020507" pitchFamily="18" charset="2"/>
              </a:rPr>
              <a:t></a:t>
            </a:r>
            <a:r>
              <a:rPr lang="en-US" altLang="zh-CN" sz="2400" dirty="0"/>
              <a:t>   OP</a:t>
            </a:r>
            <a:r>
              <a:rPr lang="zh-CN" altLang="en-US" sz="2400" dirty="0"/>
              <a:t>字段需</a:t>
            </a:r>
            <a:r>
              <a:rPr lang="en-US" altLang="zh-CN" sz="2400" dirty="0"/>
              <a:t>7</a:t>
            </a:r>
            <a:r>
              <a:rPr lang="zh-CN" altLang="en-US" sz="2400" dirty="0"/>
              <a:t>位 </a:t>
            </a:r>
            <a:r>
              <a:rPr lang="en-US" altLang="zh-CN" sz="2400" dirty="0"/>
              <a:t>( 2</a:t>
            </a:r>
            <a:r>
              <a:rPr lang="en-US" altLang="zh-CN" sz="2400" baseline="30000" dirty="0"/>
              <a:t>7</a:t>
            </a:r>
            <a:r>
              <a:rPr lang="en-US" altLang="zh-CN" sz="2400" dirty="0"/>
              <a:t>=128 )</a:t>
            </a:r>
          </a:p>
          <a:p>
            <a:pPr>
              <a:lnSpc>
                <a:spcPct val="135000"/>
              </a:lnSpc>
              <a:spcBef>
                <a:spcPct val="50000"/>
              </a:spcBef>
            </a:pPr>
            <a:r>
              <a:rPr lang="en-US" altLang="zh-CN" sz="2400" dirty="0"/>
              <a:t>4</a:t>
            </a:r>
            <a:r>
              <a:rPr lang="zh-CN" altLang="en-US" sz="2400" dirty="0"/>
              <a:t>种寻址方式    </a:t>
            </a:r>
            <a:r>
              <a:rPr lang="en-US" altLang="zh-CN" sz="2400" dirty="0">
                <a:sym typeface="Symbol" panose="05050102010706020507" pitchFamily="18" charset="2"/>
              </a:rPr>
              <a:t></a:t>
            </a:r>
            <a:r>
              <a:rPr lang="en-US" altLang="zh-CN" sz="2400" dirty="0"/>
              <a:t>   </a:t>
            </a:r>
            <a:r>
              <a:rPr lang="zh-CN" altLang="en-US" sz="2400" dirty="0"/>
              <a:t>寻址方式位需</a:t>
            </a:r>
            <a:r>
              <a:rPr lang="en-US" altLang="zh-CN" sz="2400" dirty="0"/>
              <a:t>2</a:t>
            </a:r>
            <a:r>
              <a:rPr lang="zh-CN" altLang="en-US" sz="2400" dirty="0"/>
              <a:t>位</a:t>
            </a:r>
            <a:endParaRPr lang="en-US" altLang="zh-CN" sz="2400" dirty="0"/>
          </a:p>
          <a:p>
            <a:pPr>
              <a:lnSpc>
                <a:spcPct val="135000"/>
              </a:lnSpc>
              <a:spcBef>
                <a:spcPct val="50000"/>
              </a:spcBef>
            </a:pPr>
            <a:r>
              <a:rPr lang="zh-CN" altLang="en-US" sz="2400" dirty="0"/>
              <a:t>单字长单地址</a:t>
            </a:r>
            <a:r>
              <a:rPr lang="en-US" altLang="zh-CN" sz="2400" dirty="0"/>
              <a:t>   </a:t>
            </a:r>
            <a:r>
              <a:rPr lang="en-US" altLang="zh-CN" sz="2400" dirty="0">
                <a:sym typeface="Symbol" panose="05050102010706020507" pitchFamily="18" charset="2"/>
              </a:rPr>
              <a:t>   </a:t>
            </a:r>
            <a:r>
              <a:rPr lang="zh-CN" altLang="en-US" sz="2400" dirty="0">
                <a:sym typeface="Symbol" panose="05050102010706020507" pitchFamily="18" charset="2"/>
              </a:rPr>
              <a:t>地址码长度</a:t>
            </a:r>
            <a:r>
              <a:rPr lang="en-US" altLang="zh-CN" sz="2400" dirty="0">
                <a:sym typeface="Symbol" panose="05050102010706020507" pitchFamily="18" charset="2"/>
              </a:rPr>
              <a:t>=</a:t>
            </a:r>
            <a:r>
              <a:rPr lang="en-US" altLang="zh-CN" sz="2400" dirty="0"/>
              <a:t>16-7-2 =7</a:t>
            </a:r>
            <a:r>
              <a:rPr lang="zh-CN" altLang="en-US" sz="2400" dirty="0"/>
              <a:t>位</a:t>
            </a:r>
            <a:endParaRPr lang="en-US" altLang="zh-CN" sz="2400" dirty="0"/>
          </a:p>
          <a:p>
            <a:pPr marL="0" indent="0">
              <a:lnSpc>
                <a:spcPct val="135000"/>
              </a:lnSpc>
              <a:spcBef>
                <a:spcPct val="50000"/>
              </a:spcBef>
              <a:buNone/>
            </a:pPr>
            <a:endParaRPr lang="zh-CN" altLang="en-US" sz="2400" dirty="0"/>
          </a:p>
          <a:p>
            <a:pPr>
              <a:lnSpc>
                <a:spcPct val="135000"/>
              </a:lnSpc>
              <a:spcBef>
                <a:spcPct val="50000"/>
              </a:spcBef>
            </a:pPr>
            <a:endParaRPr lang="zh-CN" altLang="en-US" sz="2400" dirty="0"/>
          </a:p>
        </p:txBody>
      </p:sp>
      <p:grpSp>
        <p:nvGrpSpPr>
          <p:cNvPr id="7" name="组合 6"/>
          <p:cNvGrpSpPr/>
          <p:nvPr/>
        </p:nvGrpSpPr>
        <p:grpSpPr>
          <a:xfrm>
            <a:off x="2312910" y="5091897"/>
            <a:ext cx="6636771" cy="432049"/>
            <a:chOff x="2883379" y="3234045"/>
            <a:chExt cx="6636771" cy="432049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" name="矩形 7"/>
            <p:cNvSpPr/>
            <p:nvPr/>
          </p:nvSpPr>
          <p:spPr>
            <a:xfrm>
              <a:off x="2883379" y="3234046"/>
              <a:ext cx="2817430" cy="432048"/>
            </a:xfrm>
            <a:prstGeom prst="rect">
              <a:avLst/>
            </a:prstGeom>
            <a:solidFill>
              <a:srgbClr val="CCFF66"/>
            </a:solidFill>
            <a:ln w="25400" cap="flat" cmpd="sng" algn="ctr">
              <a:solidFill>
                <a:srgbClr val="080808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/>
                  <a:ea typeface="微软雅黑"/>
                  <a:cs typeface="+mn-cs"/>
                </a:rPr>
                <a:t>OP(7)</a:t>
              </a: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5698773" y="3234045"/>
              <a:ext cx="3821377" cy="432048"/>
              <a:chOff x="6098879" y="1335507"/>
              <a:chExt cx="3232487" cy="432048"/>
            </a:xfrm>
          </p:grpSpPr>
          <p:sp>
            <p:nvSpPr>
              <p:cNvPr id="10" name="矩形 9"/>
              <p:cNvSpPr/>
              <p:nvPr/>
            </p:nvSpPr>
            <p:spPr>
              <a:xfrm>
                <a:off x="6948114" y="1335507"/>
                <a:ext cx="2383252" cy="432048"/>
              </a:xfrm>
              <a:prstGeom prst="rect">
                <a:avLst/>
              </a:prstGeom>
              <a:solidFill>
                <a:srgbClr val="00B0F0"/>
              </a:solidFill>
              <a:ln w="25400" cap="flat" cmpd="sng" algn="ctr">
                <a:solidFill>
                  <a:srgbClr val="080808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6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微软雅黑"/>
                    <a:ea typeface="微软雅黑"/>
                    <a:cs typeface="+mn-cs"/>
                  </a:rPr>
                  <a:t>A(7)</a:t>
                </a: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6098879" y="1335507"/>
                <a:ext cx="846244" cy="432048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25400" cap="flat" cmpd="sng" algn="ctr">
                <a:solidFill>
                  <a:srgbClr val="080808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6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微软雅黑"/>
                    <a:ea typeface="微软雅黑"/>
                    <a:cs typeface="+mn-cs"/>
                  </a:rPr>
                  <a:t>Mode(2)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2386392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圆角矩形 70"/>
          <p:cNvSpPr/>
          <p:nvPr/>
        </p:nvSpPr>
        <p:spPr>
          <a:xfrm>
            <a:off x="487822" y="942764"/>
            <a:ext cx="11250088" cy="2257636"/>
          </a:xfrm>
          <a:prstGeom prst="roundRect">
            <a:avLst>
              <a:gd name="adj" fmla="val 3855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7822" y="942764"/>
            <a:ext cx="11100798" cy="284546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/>
              <a:t>例</a:t>
            </a:r>
            <a:r>
              <a:rPr lang="en-US" altLang="zh-CN" sz="2400" b="1" dirty="0"/>
              <a:t>. </a:t>
            </a:r>
            <a:r>
              <a:rPr lang="zh-CN" altLang="en-US" sz="2400" dirty="0"/>
              <a:t>某机字长</a:t>
            </a:r>
            <a:r>
              <a:rPr lang="en-US" altLang="zh-CN" sz="2400" dirty="0"/>
              <a:t>32</a:t>
            </a:r>
            <a:r>
              <a:rPr lang="zh-CN" altLang="en-US" sz="2400" dirty="0"/>
              <a:t>位，采用三地址指令，支持</a:t>
            </a:r>
            <a:r>
              <a:rPr lang="en-US" altLang="zh-CN" sz="2400" dirty="0"/>
              <a:t>8</a:t>
            </a:r>
            <a:r>
              <a:rPr lang="zh-CN" altLang="en-US" sz="2400" dirty="0"/>
              <a:t>种寻址操作，完成</a:t>
            </a:r>
            <a:r>
              <a:rPr lang="en-US" altLang="zh-CN" sz="2400" dirty="0"/>
              <a:t>60</a:t>
            </a:r>
            <a:r>
              <a:rPr lang="zh-CN" altLang="en-US" sz="2400" dirty="0"/>
              <a:t>种操作，各寻址方式均可在</a:t>
            </a:r>
            <a:r>
              <a:rPr lang="en-US" altLang="zh-CN" sz="2400" dirty="0"/>
              <a:t>2K</a:t>
            </a:r>
            <a:r>
              <a:rPr lang="zh-CN" altLang="en-US" sz="2400" dirty="0"/>
              <a:t>主存范围内取得操作数，并可在</a:t>
            </a:r>
            <a:r>
              <a:rPr lang="en-US" altLang="zh-CN" sz="2400" dirty="0"/>
              <a:t>1K</a:t>
            </a:r>
            <a:r>
              <a:rPr lang="zh-CN" altLang="en-US" sz="2400" dirty="0"/>
              <a:t>范围内保存运算结果。问应采用什么样的指令格式？指令字长最少应为多少位？执行一条直接寻址模式指令最多要访问多少次主存？</a:t>
            </a:r>
          </a:p>
          <a:p>
            <a:pPr lvl="1"/>
            <a:endParaRPr lang="zh-CN" altLang="en-US" sz="1800" dirty="0"/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A1F67BE7-65B9-426B-89B8-88816F1A5419}"/>
              </a:ext>
            </a:extLst>
          </p:cNvPr>
          <p:cNvGrpSpPr/>
          <p:nvPr/>
        </p:nvGrpSpPr>
        <p:grpSpPr>
          <a:xfrm>
            <a:off x="1532777" y="3588174"/>
            <a:ext cx="9943579" cy="1220715"/>
            <a:chOff x="1532777" y="3588174"/>
            <a:chExt cx="9943579" cy="1220715"/>
          </a:xfrm>
        </p:grpSpPr>
        <p:grpSp>
          <p:nvGrpSpPr>
            <p:cNvPr id="12" name="组合 11"/>
            <p:cNvGrpSpPr/>
            <p:nvPr/>
          </p:nvGrpSpPr>
          <p:grpSpPr>
            <a:xfrm>
              <a:off x="1532777" y="3958841"/>
              <a:ext cx="8824204" cy="433607"/>
              <a:chOff x="3894493" y="1942889"/>
              <a:chExt cx="7784244" cy="433607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13" name="矩形 12"/>
              <p:cNvSpPr/>
              <p:nvPr/>
            </p:nvSpPr>
            <p:spPr>
              <a:xfrm>
                <a:off x="3894493" y="1942890"/>
                <a:ext cx="1376289" cy="432048"/>
              </a:xfrm>
              <a:prstGeom prst="rect">
                <a:avLst/>
              </a:prstGeom>
              <a:solidFill>
                <a:srgbClr val="CCFF66"/>
              </a:solidFill>
              <a:ln w="25400" cap="flat" cmpd="sng" algn="ctr">
                <a:solidFill>
                  <a:srgbClr val="080808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微软雅黑"/>
                    <a:ea typeface="微软雅黑"/>
                    <a:cs typeface="+mn-cs"/>
                  </a:rPr>
                  <a:t>OP</a:t>
                </a:r>
              </a:p>
            </p:txBody>
          </p:sp>
          <p:grpSp>
            <p:nvGrpSpPr>
              <p:cNvPr id="14" name="组合 13"/>
              <p:cNvGrpSpPr/>
              <p:nvPr/>
            </p:nvGrpSpPr>
            <p:grpSpPr>
              <a:xfrm>
                <a:off x="5262946" y="1942889"/>
                <a:ext cx="6415791" cy="433607"/>
                <a:chOff x="5730213" y="1335507"/>
                <a:chExt cx="5427090" cy="433607"/>
              </a:xfrm>
            </p:grpSpPr>
            <p:sp>
              <p:nvSpPr>
                <p:cNvPr id="15" name="矩形 14"/>
                <p:cNvSpPr/>
                <p:nvPr/>
              </p:nvSpPr>
              <p:spPr>
                <a:xfrm>
                  <a:off x="8247421" y="1335507"/>
                  <a:ext cx="1170765" cy="432048"/>
                </a:xfrm>
                <a:prstGeom prst="rect">
                  <a:avLst/>
                </a:prstGeom>
                <a:solidFill>
                  <a:srgbClr val="00B0F0"/>
                </a:solidFill>
                <a:ln w="25400" cap="flat" cmpd="sng" algn="ctr">
                  <a:solidFill>
                    <a:srgbClr val="080808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微软雅黑"/>
                      <a:ea typeface="微软雅黑"/>
                      <a:cs typeface="+mn-cs"/>
                    </a:rPr>
                    <a:t>A2</a:t>
                  </a:r>
                </a:p>
              </p:txBody>
            </p:sp>
            <p:sp>
              <p:nvSpPr>
                <p:cNvPr id="16" name="矩形 15"/>
                <p:cNvSpPr/>
                <p:nvPr/>
              </p:nvSpPr>
              <p:spPr>
                <a:xfrm>
                  <a:off x="7578620" y="1335507"/>
                  <a:ext cx="681997" cy="432048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25400" cap="flat" cmpd="sng" algn="ctr">
                  <a:solidFill>
                    <a:srgbClr val="080808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微软雅黑"/>
                      <a:ea typeface="微软雅黑"/>
                      <a:cs typeface="+mn-cs"/>
                    </a:rPr>
                    <a:t>Mode</a:t>
                  </a:r>
                </a:p>
              </p:txBody>
            </p:sp>
            <p:sp>
              <p:nvSpPr>
                <p:cNvPr id="17" name="矩形 16"/>
                <p:cNvSpPr/>
                <p:nvPr/>
              </p:nvSpPr>
              <p:spPr>
                <a:xfrm>
                  <a:off x="6359738" y="1335507"/>
                  <a:ext cx="1216671" cy="432048"/>
                </a:xfrm>
                <a:prstGeom prst="rect">
                  <a:avLst/>
                </a:prstGeom>
                <a:solidFill>
                  <a:srgbClr val="00B0F0"/>
                </a:solidFill>
                <a:ln w="25400" cap="flat" cmpd="sng" algn="ctr">
                  <a:solidFill>
                    <a:srgbClr val="080808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微软雅黑"/>
                      <a:ea typeface="微软雅黑"/>
                      <a:cs typeface="+mn-cs"/>
                    </a:rPr>
                    <a:t>A1</a:t>
                  </a:r>
                </a:p>
              </p:txBody>
            </p:sp>
            <p:sp>
              <p:nvSpPr>
                <p:cNvPr id="18" name="矩形 17"/>
                <p:cNvSpPr/>
                <p:nvPr/>
              </p:nvSpPr>
              <p:spPr>
                <a:xfrm>
                  <a:off x="5730213" y="1335507"/>
                  <a:ext cx="629525" cy="432048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25400" cap="flat" cmpd="sng" algn="ctr">
                  <a:solidFill>
                    <a:srgbClr val="080808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微软雅黑"/>
                      <a:ea typeface="微软雅黑"/>
                      <a:cs typeface="+mn-cs"/>
                    </a:rPr>
                    <a:t>Mode</a:t>
                  </a:r>
                </a:p>
              </p:txBody>
            </p:sp>
            <p:sp>
              <p:nvSpPr>
                <p:cNvPr id="34" name="矩形 33"/>
                <p:cNvSpPr/>
                <p:nvPr/>
              </p:nvSpPr>
              <p:spPr>
                <a:xfrm>
                  <a:off x="10086987" y="1337066"/>
                  <a:ext cx="1070316" cy="432048"/>
                </a:xfrm>
                <a:prstGeom prst="rect">
                  <a:avLst/>
                </a:prstGeom>
                <a:solidFill>
                  <a:srgbClr val="00B0F0"/>
                </a:solidFill>
                <a:ln w="25400" cap="flat" cmpd="sng" algn="ctr">
                  <a:solidFill>
                    <a:srgbClr val="080808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微软雅黑"/>
                      <a:ea typeface="微软雅黑"/>
                      <a:cs typeface="+mn-cs"/>
                    </a:rPr>
                    <a:t>A3</a:t>
                  </a:r>
                </a:p>
              </p:txBody>
            </p:sp>
            <p:sp>
              <p:nvSpPr>
                <p:cNvPr id="35" name="矩形 34"/>
                <p:cNvSpPr/>
                <p:nvPr/>
              </p:nvSpPr>
              <p:spPr>
                <a:xfrm>
                  <a:off x="9416920" y="1337066"/>
                  <a:ext cx="670067" cy="432048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25400" cap="flat" cmpd="sng" algn="ctr">
                  <a:solidFill>
                    <a:srgbClr val="080808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微软雅黑"/>
                      <a:ea typeface="微软雅黑"/>
                      <a:cs typeface="+mn-cs"/>
                    </a:rPr>
                    <a:t>Mode</a:t>
                  </a:r>
                </a:p>
              </p:txBody>
            </p:sp>
          </p:grpSp>
        </p:grpSp>
        <p:grpSp>
          <p:nvGrpSpPr>
            <p:cNvPr id="19" name="组合 18"/>
            <p:cNvGrpSpPr/>
            <p:nvPr/>
          </p:nvGrpSpPr>
          <p:grpSpPr>
            <a:xfrm>
              <a:off x="3083103" y="4397605"/>
              <a:ext cx="4940283" cy="369778"/>
              <a:chOff x="4813061" y="2355943"/>
              <a:chExt cx="4139139" cy="369778"/>
            </a:xfrm>
          </p:grpSpPr>
          <p:grpSp>
            <p:nvGrpSpPr>
              <p:cNvPr id="20" name="组合 19"/>
              <p:cNvGrpSpPr/>
              <p:nvPr/>
            </p:nvGrpSpPr>
            <p:grpSpPr>
              <a:xfrm>
                <a:off x="4813061" y="2355943"/>
                <a:ext cx="2079033" cy="362546"/>
                <a:chOff x="4813061" y="2355943"/>
                <a:chExt cx="2079033" cy="362546"/>
              </a:xfrm>
            </p:grpSpPr>
            <p:cxnSp>
              <p:nvCxnSpPr>
                <p:cNvPr id="22" name="直接连接符 21"/>
                <p:cNvCxnSpPr/>
                <p:nvPr/>
              </p:nvCxnSpPr>
              <p:spPr>
                <a:xfrm>
                  <a:off x="4813061" y="2363175"/>
                  <a:ext cx="0" cy="337609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直接连接符 22"/>
                <p:cNvCxnSpPr/>
                <p:nvPr/>
              </p:nvCxnSpPr>
              <p:spPr>
                <a:xfrm>
                  <a:off x="6892094" y="2355943"/>
                  <a:ext cx="0" cy="36254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" name="直接连接符 20"/>
              <p:cNvCxnSpPr/>
              <p:nvPr/>
            </p:nvCxnSpPr>
            <p:spPr>
              <a:xfrm>
                <a:off x="8952200" y="2363175"/>
                <a:ext cx="0" cy="36254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组合 23"/>
            <p:cNvGrpSpPr/>
            <p:nvPr/>
          </p:nvGrpSpPr>
          <p:grpSpPr>
            <a:xfrm>
              <a:off x="3094878" y="4439557"/>
              <a:ext cx="2461597" cy="369332"/>
              <a:chOff x="5260333" y="2401814"/>
              <a:chExt cx="2171546" cy="369332"/>
            </a:xfrm>
          </p:grpSpPr>
          <p:sp>
            <p:nvSpPr>
              <p:cNvPr id="25" name="Rectangle 13"/>
              <p:cNvSpPr>
                <a:spLocks noChangeArrowheads="1"/>
              </p:cNvSpPr>
              <p:nvPr/>
            </p:nvSpPr>
            <p:spPr bwMode="auto">
              <a:xfrm>
                <a:off x="5627812" y="2401814"/>
                <a:ext cx="12954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FFCC00"/>
                  </a:buClr>
                  <a:buSzPct val="70000"/>
                  <a:defRPr/>
                </a:pPr>
                <a:r>
                  <a:rPr lang="zh-CN" altLang="en-US" b="1" dirty="0">
                    <a:solidFill>
                      <a:srgbClr val="0000FF"/>
                    </a:solidFill>
                    <a:latin typeface="微软雅黑" pitchFamily="34" charset="-122"/>
                    <a:ea typeface="微软雅黑" pitchFamily="34" charset="-122"/>
                  </a:rPr>
                  <a:t>源操作数</a:t>
                </a:r>
                <a:r>
                  <a:rPr lang="en-US" altLang="zh-CN" b="1" dirty="0">
                    <a:solidFill>
                      <a:srgbClr val="0000FF"/>
                    </a:solidFill>
                    <a:latin typeface="微软雅黑" pitchFamily="34" charset="-122"/>
                    <a:ea typeface="微软雅黑" pitchFamily="34" charset="-122"/>
                  </a:rPr>
                  <a:t>1</a:t>
                </a:r>
                <a:endParaRPr lang="zh-CN" altLang="en-US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微软雅黑" pitchFamily="34" charset="-122"/>
                  <a:ea typeface="微软雅黑" pitchFamily="34" charset="-122"/>
                </a:endParaRPr>
              </a:p>
            </p:txBody>
          </p:sp>
          <p:grpSp>
            <p:nvGrpSpPr>
              <p:cNvPr id="26" name="Group 62"/>
              <p:cNvGrpSpPr>
                <a:grpSpLocks/>
              </p:cNvGrpSpPr>
              <p:nvPr/>
            </p:nvGrpSpPr>
            <p:grpSpPr bwMode="auto">
              <a:xfrm>
                <a:off x="5260333" y="2575286"/>
                <a:ext cx="2171546" cy="15131"/>
                <a:chOff x="816" y="-12635"/>
                <a:chExt cx="4445" cy="15131"/>
              </a:xfrm>
            </p:grpSpPr>
            <p:sp>
              <p:nvSpPr>
                <p:cNvPr id="27" name="Line 63"/>
                <p:cNvSpPr>
                  <a:spLocks noChangeShapeType="1"/>
                </p:cNvSpPr>
                <p:nvPr/>
              </p:nvSpPr>
              <p:spPr bwMode="auto">
                <a:xfrm>
                  <a:off x="4164" y="-12635"/>
                  <a:ext cx="1097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>
                    <a:latin typeface="+mn-ea"/>
                  </a:endParaRPr>
                </a:p>
              </p:txBody>
            </p:sp>
            <p:sp>
              <p:nvSpPr>
                <p:cNvPr id="28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816" y="2496"/>
                  <a:ext cx="112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>
                    <a:latin typeface="+mn-ea"/>
                  </a:endParaRPr>
                </a:p>
              </p:txBody>
            </p:sp>
          </p:grpSp>
        </p:grpSp>
        <p:cxnSp>
          <p:nvCxnSpPr>
            <p:cNvPr id="38" name="直接连接符 37"/>
            <p:cNvCxnSpPr/>
            <p:nvPr/>
          </p:nvCxnSpPr>
          <p:spPr>
            <a:xfrm>
              <a:off x="10356981" y="4397217"/>
              <a:ext cx="0" cy="36254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组合 40"/>
            <p:cNvGrpSpPr/>
            <p:nvPr/>
          </p:nvGrpSpPr>
          <p:grpSpPr>
            <a:xfrm>
              <a:off x="8031007" y="4422606"/>
              <a:ext cx="2317906" cy="369332"/>
              <a:chOff x="7459078" y="2397897"/>
              <a:chExt cx="2165195" cy="369332"/>
            </a:xfrm>
          </p:grpSpPr>
          <p:sp>
            <p:nvSpPr>
              <p:cNvPr id="42" name="Rectangle 14"/>
              <p:cNvSpPr>
                <a:spLocks noChangeArrowheads="1"/>
              </p:cNvSpPr>
              <p:nvPr/>
            </p:nvSpPr>
            <p:spPr bwMode="auto">
              <a:xfrm>
                <a:off x="7721650" y="2397897"/>
                <a:ext cx="163719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FFCC00"/>
                  </a:buClr>
                  <a:buSzPct val="70000"/>
                  <a:defRPr/>
                </a:pPr>
                <a:r>
                  <a:rPr lang="zh-CN" altLang="en-US" b="1" dirty="0">
                    <a:solidFill>
                      <a:srgbClr val="0000FF"/>
                    </a:solidFill>
                    <a:latin typeface="微软雅黑" pitchFamily="34" charset="-122"/>
                    <a:ea typeface="微软雅黑" pitchFamily="34" charset="-122"/>
                  </a:rPr>
                  <a:t>目的操作数</a:t>
                </a:r>
                <a:endParaRPr lang="zh-CN" altLang="en-US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微软雅黑" pitchFamily="34" charset="-122"/>
                  <a:ea typeface="微软雅黑" pitchFamily="34" charset="-122"/>
                </a:endParaRPr>
              </a:p>
            </p:txBody>
          </p:sp>
          <p:grpSp>
            <p:nvGrpSpPr>
              <p:cNvPr id="43" name="Group 62"/>
              <p:cNvGrpSpPr>
                <a:grpSpLocks/>
              </p:cNvGrpSpPr>
              <p:nvPr/>
            </p:nvGrpSpPr>
            <p:grpSpPr bwMode="auto">
              <a:xfrm>
                <a:off x="7459078" y="2575286"/>
                <a:ext cx="2165195" cy="4032"/>
                <a:chOff x="816" y="2496"/>
                <a:chExt cx="4432" cy="4032"/>
              </a:xfrm>
            </p:grpSpPr>
            <p:sp>
              <p:nvSpPr>
                <p:cNvPr id="44" name="Line 63"/>
                <p:cNvSpPr>
                  <a:spLocks noChangeShapeType="1"/>
                </p:cNvSpPr>
                <p:nvPr/>
              </p:nvSpPr>
              <p:spPr bwMode="auto">
                <a:xfrm>
                  <a:off x="4332" y="6528"/>
                  <a:ext cx="91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>
                    <a:latin typeface="+mn-ea"/>
                  </a:endParaRPr>
                </a:p>
              </p:txBody>
            </p:sp>
            <p:sp>
              <p:nvSpPr>
                <p:cNvPr id="45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816" y="2496"/>
                  <a:ext cx="935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>
                    <a:latin typeface="+mn-ea"/>
                  </a:endParaRPr>
                </a:p>
              </p:txBody>
            </p:sp>
          </p:grpSp>
        </p:grpSp>
        <p:sp>
          <p:nvSpPr>
            <p:cNvPr id="55" name="TextBox 11"/>
            <p:cNvSpPr txBox="1"/>
            <p:nvPr/>
          </p:nvSpPr>
          <p:spPr>
            <a:xfrm>
              <a:off x="1777668" y="3588174"/>
              <a:ext cx="1142865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CN" sz="2000" b="1" kern="0" dirty="0">
                  <a:solidFill>
                    <a:srgbClr val="0070C0"/>
                  </a:solidFill>
                  <a:latin typeface="Arial" pitchFamily="34" charset="0"/>
                  <a:ea typeface="华文细黑" pitchFamily="2" charset="-122"/>
                </a:rPr>
                <a:t>6bits</a:t>
              </a:r>
              <a:endParaRPr lang="zh-CN" altLang="en-US" sz="2000" b="1" kern="0" dirty="0">
                <a:solidFill>
                  <a:srgbClr val="0070C0"/>
                </a:solidFill>
                <a:latin typeface="Arial" pitchFamily="34" charset="0"/>
                <a:ea typeface="华文细黑" pitchFamily="2" charset="-122"/>
              </a:endParaRPr>
            </a:p>
          </p:txBody>
        </p:sp>
        <p:sp>
          <p:nvSpPr>
            <p:cNvPr id="57" name="TextBox 11"/>
            <p:cNvSpPr txBox="1"/>
            <p:nvPr/>
          </p:nvSpPr>
          <p:spPr>
            <a:xfrm>
              <a:off x="2960835" y="3588174"/>
              <a:ext cx="1142865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CN" sz="2000" b="1" kern="0" dirty="0">
                  <a:solidFill>
                    <a:srgbClr val="0070C0"/>
                  </a:solidFill>
                  <a:latin typeface="Arial" pitchFamily="34" charset="0"/>
                  <a:ea typeface="华文细黑" pitchFamily="2" charset="-122"/>
                </a:rPr>
                <a:t>3bits</a:t>
              </a:r>
              <a:endParaRPr lang="zh-CN" altLang="en-US" sz="2000" b="1" kern="0" dirty="0">
                <a:solidFill>
                  <a:srgbClr val="0070C0"/>
                </a:solidFill>
                <a:latin typeface="Arial" pitchFamily="34" charset="0"/>
                <a:ea typeface="华文细黑" pitchFamily="2" charset="-122"/>
              </a:endParaRPr>
            </a:p>
          </p:txBody>
        </p:sp>
        <p:sp>
          <p:nvSpPr>
            <p:cNvPr id="58" name="TextBox 11"/>
            <p:cNvSpPr txBox="1"/>
            <p:nvPr/>
          </p:nvSpPr>
          <p:spPr>
            <a:xfrm>
              <a:off x="10333491" y="4030116"/>
              <a:ext cx="1142865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CN" sz="2000" b="1" kern="0" dirty="0">
                  <a:solidFill>
                    <a:srgbClr val="0070C0"/>
                  </a:solidFill>
                  <a:latin typeface="Arial" pitchFamily="34" charset="0"/>
                  <a:ea typeface="华文细黑" pitchFamily="2" charset="-122"/>
                </a:rPr>
                <a:t>47bits</a:t>
              </a:r>
              <a:endParaRPr lang="zh-CN" altLang="en-US" sz="2000" b="1" kern="0" dirty="0">
                <a:solidFill>
                  <a:srgbClr val="0070C0"/>
                </a:solidFill>
                <a:latin typeface="Arial" pitchFamily="34" charset="0"/>
                <a:ea typeface="华文细黑" pitchFamily="2" charset="-122"/>
              </a:endParaRPr>
            </a:p>
          </p:txBody>
        </p:sp>
        <p:grpSp>
          <p:nvGrpSpPr>
            <p:cNvPr id="60" name="组合 59"/>
            <p:cNvGrpSpPr/>
            <p:nvPr/>
          </p:nvGrpSpPr>
          <p:grpSpPr>
            <a:xfrm>
              <a:off x="5561343" y="4428363"/>
              <a:ext cx="2461597" cy="369332"/>
              <a:chOff x="5260333" y="2401814"/>
              <a:chExt cx="2171546" cy="369332"/>
            </a:xfrm>
          </p:grpSpPr>
          <p:sp>
            <p:nvSpPr>
              <p:cNvPr id="61" name="Rectangle 13"/>
              <p:cNvSpPr>
                <a:spLocks noChangeArrowheads="1"/>
              </p:cNvSpPr>
              <p:nvPr/>
            </p:nvSpPr>
            <p:spPr bwMode="auto">
              <a:xfrm>
                <a:off x="5627812" y="2401814"/>
                <a:ext cx="12954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FFCC00"/>
                  </a:buClr>
                  <a:buSzPct val="70000"/>
                  <a:defRPr/>
                </a:pPr>
                <a:r>
                  <a:rPr lang="zh-CN" altLang="en-US" b="1" dirty="0">
                    <a:solidFill>
                      <a:srgbClr val="0000FF"/>
                    </a:solidFill>
                    <a:latin typeface="微软雅黑" pitchFamily="34" charset="-122"/>
                    <a:ea typeface="微软雅黑" pitchFamily="34" charset="-122"/>
                  </a:rPr>
                  <a:t>源操作数</a:t>
                </a:r>
                <a:r>
                  <a:rPr lang="en-US" altLang="zh-CN" b="1" dirty="0">
                    <a:solidFill>
                      <a:srgbClr val="0000FF"/>
                    </a:solidFill>
                    <a:latin typeface="微软雅黑" pitchFamily="34" charset="-122"/>
                    <a:ea typeface="微软雅黑" pitchFamily="34" charset="-122"/>
                  </a:rPr>
                  <a:t>2</a:t>
                </a:r>
                <a:endParaRPr lang="zh-CN" altLang="en-US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微软雅黑" pitchFamily="34" charset="-122"/>
                  <a:ea typeface="微软雅黑" pitchFamily="34" charset="-122"/>
                </a:endParaRPr>
              </a:p>
            </p:txBody>
          </p:sp>
          <p:grpSp>
            <p:nvGrpSpPr>
              <p:cNvPr id="62" name="Group 62"/>
              <p:cNvGrpSpPr>
                <a:grpSpLocks/>
              </p:cNvGrpSpPr>
              <p:nvPr/>
            </p:nvGrpSpPr>
            <p:grpSpPr bwMode="auto">
              <a:xfrm>
                <a:off x="5260333" y="2575286"/>
                <a:ext cx="2171546" cy="15131"/>
                <a:chOff x="816" y="-12635"/>
                <a:chExt cx="4445" cy="15131"/>
              </a:xfrm>
            </p:grpSpPr>
            <p:sp>
              <p:nvSpPr>
                <p:cNvPr id="63" name="Line 63"/>
                <p:cNvSpPr>
                  <a:spLocks noChangeShapeType="1"/>
                </p:cNvSpPr>
                <p:nvPr/>
              </p:nvSpPr>
              <p:spPr bwMode="auto">
                <a:xfrm>
                  <a:off x="4164" y="-12635"/>
                  <a:ext cx="1097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>
                    <a:latin typeface="+mn-ea"/>
                  </a:endParaRPr>
                </a:p>
              </p:txBody>
            </p:sp>
            <p:sp>
              <p:nvSpPr>
                <p:cNvPr id="64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816" y="2496"/>
                  <a:ext cx="112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>
                    <a:latin typeface="+mn-ea"/>
                  </a:endParaRPr>
                </a:p>
              </p:txBody>
            </p:sp>
          </p:grpSp>
        </p:grpSp>
        <p:sp>
          <p:nvSpPr>
            <p:cNvPr id="65" name="TextBox 11"/>
            <p:cNvSpPr txBox="1"/>
            <p:nvPr/>
          </p:nvSpPr>
          <p:spPr>
            <a:xfrm>
              <a:off x="4171496" y="3588174"/>
              <a:ext cx="1142865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CN" sz="2000" b="1" kern="0" dirty="0">
                  <a:solidFill>
                    <a:srgbClr val="0070C0"/>
                  </a:solidFill>
                  <a:latin typeface="Arial" pitchFamily="34" charset="0"/>
                  <a:ea typeface="华文细黑" pitchFamily="2" charset="-122"/>
                </a:rPr>
                <a:t>11bits</a:t>
              </a:r>
              <a:endParaRPr lang="zh-CN" altLang="en-US" sz="2000" b="1" kern="0" dirty="0">
                <a:solidFill>
                  <a:srgbClr val="0070C0"/>
                </a:solidFill>
                <a:latin typeface="Arial" pitchFamily="34" charset="0"/>
                <a:ea typeface="华文细黑" pitchFamily="2" charset="-122"/>
              </a:endParaRPr>
            </a:p>
          </p:txBody>
        </p:sp>
        <p:sp>
          <p:nvSpPr>
            <p:cNvPr id="66" name="TextBox 11"/>
            <p:cNvSpPr txBox="1"/>
            <p:nvPr/>
          </p:nvSpPr>
          <p:spPr>
            <a:xfrm>
              <a:off x="5400819" y="3588174"/>
              <a:ext cx="1142865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CN" sz="2000" b="1" kern="0" dirty="0">
                  <a:solidFill>
                    <a:srgbClr val="0070C0"/>
                  </a:solidFill>
                  <a:latin typeface="Arial" pitchFamily="34" charset="0"/>
                  <a:ea typeface="华文细黑" pitchFamily="2" charset="-122"/>
                </a:rPr>
                <a:t>3bits</a:t>
              </a:r>
              <a:endParaRPr lang="zh-CN" altLang="en-US" sz="2000" b="1" kern="0" dirty="0">
                <a:solidFill>
                  <a:srgbClr val="0070C0"/>
                </a:solidFill>
                <a:latin typeface="Arial" pitchFamily="34" charset="0"/>
                <a:ea typeface="华文细黑" pitchFamily="2" charset="-122"/>
              </a:endParaRPr>
            </a:p>
          </p:txBody>
        </p:sp>
        <p:sp>
          <p:nvSpPr>
            <p:cNvPr id="67" name="TextBox 11"/>
            <p:cNvSpPr txBox="1"/>
            <p:nvPr/>
          </p:nvSpPr>
          <p:spPr>
            <a:xfrm>
              <a:off x="6611480" y="3588174"/>
              <a:ext cx="1142865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CN" sz="2000" b="1" kern="0" dirty="0">
                  <a:solidFill>
                    <a:srgbClr val="0070C0"/>
                  </a:solidFill>
                  <a:latin typeface="Arial" pitchFamily="34" charset="0"/>
                  <a:ea typeface="华文细黑" pitchFamily="2" charset="-122"/>
                </a:rPr>
                <a:t>11bits</a:t>
              </a:r>
              <a:endParaRPr lang="zh-CN" altLang="en-US" sz="2000" b="1" kern="0" dirty="0">
                <a:solidFill>
                  <a:srgbClr val="0070C0"/>
                </a:solidFill>
                <a:latin typeface="Arial" pitchFamily="34" charset="0"/>
                <a:ea typeface="华文细黑" pitchFamily="2" charset="-122"/>
              </a:endParaRPr>
            </a:p>
          </p:txBody>
        </p:sp>
        <p:sp>
          <p:nvSpPr>
            <p:cNvPr id="68" name="TextBox 11"/>
            <p:cNvSpPr txBox="1"/>
            <p:nvPr/>
          </p:nvSpPr>
          <p:spPr>
            <a:xfrm>
              <a:off x="7859465" y="3588174"/>
              <a:ext cx="1142865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CN" sz="2000" b="1" kern="0" dirty="0">
                  <a:solidFill>
                    <a:srgbClr val="0070C0"/>
                  </a:solidFill>
                  <a:latin typeface="Arial" pitchFamily="34" charset="0"/>
                  <a:ea typeface="华文细黑" pitchFamily="2" charset="-122"/>
                </a:rPr>
                <a:t>3bits</a:t>
              </a:r>
              <a:endParaRPr lang="zh-CN" altLang="en-US" sz="2000" b="1" kern="0" dirty="0">
                <a:solidFill>
                  <a:srgbClr val="0070C0"/>
                </a:solidFill>
                <a:latin typeface="Arial" pitchFamily="34" charset="0"/>
                <a:ea typeface="华文细黑" pitchFamily="2" charset="-122"/>
              </a:endParaRPr>
            </a:p>
          </p:txBody>
        </p:sp>
        <p:sp>
          <p:nvSpPr>
            <p:cNvPr id="69" name="TextBox 11"/>
            <p:cNvSpPr txBox="1"/>
            <p:nvPr/>
          </p:nvSpPr>
          <p:spPr>
            <a:xfrm>
              <a:off x="9014140" y="3588174"/>
              <a:ext cx="1142865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CN" sz="2000" b="1" kern="0" dirty="0">
                  <a:solidFill>
                    <a:srgbClr val="C00000"/>
                  </a:solidFill>
                  <a:latin typeface="Arial" pitchFamily="34" charset="0"/>
                  <a:ea typeface="华文细黑" pitchFamily="2" charset="-122"/>
                </a:rPr>
                <a:t>10bits</a:t>
              </a:r>
              <a:endParaRPr lang="zh-CN" altLang="en-US" sz="2000" b="1" kern="0" dirty="0">
                <a:solidFill>
                  <a:srgbClr val="C00000"/>
                </a:solidFill>
                <a:latin typeface="Arial" pitchFamily="34" charset="0"/>
                <a:ea typeface="华文细黑" pitchFamily="2" charset="-122"/>
              </a:endParaRPr>
            </a:p>
          </p:txBody>
        </p:sp>
      </p:grpSp>
      <p:sp>
        <p:nvSpPr>
          <p:cNvPr id="70" name="内容占位符 2"/>
          <p:cNvSpPr txBox="1">
            <a:spLocks/>
          </p:cNvSpPr>
          <p:nvPr/>
        </p:nvSpPr>
        <p:spPr>
          <a:xfrm>
            <a:off x="1592545" y="5228678"/>
            <a:ext cx="8891352" cy="1291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just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rgbClr val="FFC000"/>
              </a:buClr>
              <a:buFont typeface="Wingdings" panose="05000000000000000000" pitchFamily="2" charset="2"/>
              <a:buChar char="n"/>
              <a:defRPr sz="26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812800" indent="-355600" algn="just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rgbClr val="FFC000"/>
              </a:buClr>
              <a:buFont typeface="Wingdings" panose="05000000000000000000" pitchFamily="2" charset="2"/>
              <a:buChar char="p"/>
              <a:defRPr sz="2000" kern="12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just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rgbClr val="FFC000"/>
              </a:buClr>
              <a:buFont typeface="Wingdings" panose="05000000000000000000" pitchFamily="2" charset="2"/>
              <a:buChar char="u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just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just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dirty="0"/>
              <a:t>47</a:t>
            </a:r>
            <a:r>
              <a:rPr lang="zh-CN" altLang="en-US" sz="2400" dirty="0"/>
              <a:t>位指令字需占用</a:t>
            </a:r>
            <a:r>
              <a:rPr lang="en-US" altLang="zh-CN" sz="2400" dirty="0"/>
              <a:t>2</a:t>
            </a:r>
            <a:r>
              <a:rPr lang="zh-CN" altLang="en-US" sz="2400" dirty="0"/>
              <a:t>个存储字，取指需访存</a:t>
            </a:r>
            <a:r>
              <a:rPr lang="en-US" altLang="zh-CN" sz="2400" dirty="0"/>
              <a:t>2</a:t>
            </a:r>
            <a:r>
              <a:rPr lang="zh-CN" altLang="en-US" sz="2400" dirty="0"/>
              <a:t>次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50381831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32A6433-FFBD-5727-DFC9-9590899B9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780" y="1027113"/>
            <a:ext cx="8686800" cy="2530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dirty="0">
                <a:solidFill>
                  <a:srgbClr val="0000FF"/>
                </a:solidFill>
              </a:rPr>
              <a:t>例）</a:t>
            </a:r>
            <a:r>
              <a:rPr lang="zh-CN" altLang="en-US" dirty="0">
                <a:solidFill>
                  <a:schemeClr val="tx2"/>
                </a:solidFill>
              </a:rPr>
              <a:t>某机字长</a:t>
            </a:r>
            <a:r>
              <a:rPr lang="en-US" altLang="zh-CN" dirty="0">
                <a:solidFill>
                  <a:schemeClr val="tx2"/>
                </a:solidFill>
              </a:rPr>
              <a:t>32</a:t>
            </a:r>
            <a:r>
              <a:rPr lang="zh-CN" altLang="en-US" dirty="0">
                <a:solidFill>
                  <a:schemeClr val="tx2"/>
                </a:solidFill>
              </a:rPr>
              <a:t>位，</a:t>
            </a:r>
            <a:r>
              <a:rPr lang="en-US" altLang="zh-CN" dirty="0">
                <a:solidFill>
                  <a:schemeClr val="tx2"/>
                </a:solidFill>
              </a:rPr>
              <a:t>CPU</a:t>
            </a:r>
            <a:r>
              <a:rPr lang="zh-CN" altLang="en-US" dirty="0">
                <a:solidFill>
                  <a:schemeClr val="tx2"/>
                </a:solidFill>
              </a:rPr>
              <a:t>内有</a:t>
            </a:r>
            <a:r>
              <a:rPr lang="en-US" altLang="zh-CN" dirty="0">
                <a:solidFill>
                  <a:schemeClr val="tx2"/>
                </a:solidFill>
              </a:rPr>
              <a:t>32</a:t>
            </a:r>
            <a:r>
              <a:rPr lang="zh-CN" altLang="en-US" dirty="0">
                <a:solidFill>
                  <a:schemeClr val="tx2"/>
                </a:solidFill>
              </a:rPr>
              <a:t>个</a:t>
            </a:r>
            <a:r>
              <a:rPr lang="en-US" altLang="zh-CN" dirty="0">
                <a:solidFill>
                  <a:schemeClr val="tx2"/>
                </a:solidFill>
              </a:rPr>
              <a:t>32</a:t>
            </a:r>
            <a:r>
              <a:rPr lang="zh-CN" altLang="en-US" dirty="0">
                <a:solidFill>
                  <a:schemeClr val="tx2"/>
                </a:solidFill>
              </a:rPr>
              <a:t>位通用寄存器，设计一种能容纳</a:t>
            </a:r>
          </a:p>
          <a:p>
            <a:pPr algn="l" eaLnBrk="1" hangingPunct="1"/>
            <a:r>
              <a:rPr lang="zh-CN" altLang="en-US" dirty="0">
                <a:solidFill>
                  <a:schemeClr val="tx2"/>
                </a:solidFill>
              </a:rPr>
              <a:t>  </a:t>
            </a:r>
            <a:r>
              <a:rPr lang="en-US" altLang="zh-CN" dirty="0">
                <a:solidFill>
                  <a:schemeClr val="tx2"/>
                </a:solidFill>
              </a:rPr>
              <a:t>64</a:t>
            </a:r>
            <a:r>
              <a:rPr lang="zh-CN" altLang="en-US" dirty="0">
                <a:solidFill>
                  <a:schemeClr val="tx2"/>
                </a:solidFill>
              </a:rPr>
              <a:t>种操作的指令系统，设指令字长等于机器字长，存储器按字节编址。</a:t>
            </a:r>
          </a:p>
          <a:p>
            <a:pPr algn="l" eaLnBrk="1" hangingPunct="1"/>
            <a:endParaRPr lang="zh-CN" altLang="en-US" dirty="0">
              <a:solidFill>
                <a:schemeClr val="tx2"/>
              </a:solidFill>
            </a:endParaRPr>
          </a:p>
          <a:p>
            <a:pPr algn="l" eaLnBrk="1" hangingPunct="1"/>
            <a:r>
              <a:rPr lang="en-US" altLang="zh-CN" dirty="0">
                <a:solidFill>
                  <a:schemeClr val="tx2"/>
                </a:solidFill>
              </a:rPr>
              <a:t>1</a:t>
            </a:r>
            <a:r>
              <a:rPr lang="zh-CN" altLang="en-US" dirty="0">
                <a:solidFill>
                  <a:schemeClr val="tx2"/>
                </a:solidFill>
              </a:rPr>
              <a:t>）如果主存可直接或间接寻址，采用寄存器</a:t>
            </a:r>
            <a:r>
              <a:rPr lang="en-US" altLang="zh-CN" dirty="0">
                <a:solidFill>
                  <a:schemeClr val="tx2"/>
                </a:solidFill>
              </a:rPr>
              <a:t>—</a:t>
            </a:r>
            <a:r>
              <a:rPr lang="zh-CN" altLang="en-US" dirty="0">
                <a:solidFill>
                  <a:schemeClr val="tx2"/>
                </a:solidFill>
              </a:rPr>
              <a:t>存储器型指令，能直接寻址的最大存储空间是多少？画出指令格式。</a:t>
            </a:r>
          </a:p>
          <a:p>
            <a:pPr algn="l" eaLnBrk="1" hangingPunct="1"/>
            <a:endParaRPr lang="zh-CN" altLang="en-US" dirty="0">
              <a:solidFill>
                <a:schemeClr val="tx2"/>
              </a:solidFill>
            </a:endParaRPr>
          </a:p>
          <a:p>
            <a:pPr algn="l" eaLnBrk="1" hangingPunct="1"/>
            <a:r>
              <a:rPr lang="en-US" altLang="zh-CN" dirty="0">
                <a:solidFill>
                  <a:schemeClr val="tx2"/>
                </a:solidFill>
              </a:rPr>
              <a:t>2</a:t>
            </a:r>
            <a:r>
              <a:rPr lang="zh-CN" altLang="en-US" dirty="0">
                <a:solidFill>
                  <a:schemeClr val="tx2"/>
                </a:solidFill>
              </a:rPr>
              <a:t>）如果采用通用寄存器作为基址寄存器，则上述寄存器</a:t>
            </a:r>
            <a:r>
              <a:rPr lang="en-US" altLang="zh-CN" dirty="0">
                <a:solidFill>
                  <a:schemeClr val="tx2"/>
                </a:solidFill>
              </a:rPr>
              <a:t>---</a:t>
            </a:r>
            <a:r>
              <a:rPr lang="zh-CN" altLang="en-US" dirty="0">
                <a:solidFill>
                  <a:schemeClr val="tx2"/>
                </a:solidFill>
              </a:rPr>
              <a:t>存储器型指令的指令格式有何特点？画出指令格式并指出这类指令可访问多大的存储空间。</a:t>
            </a:r>
          </a:p>
        </p:txBody>
      </p:sp>
      <p:sp>
        <p:nvSpPr>
          <p:cNvPr id="400388" name="Rectangle 4">
            <a:extLst>
              <a:ext uri="{FF2B5EF4-FFF2-40B4-BE49-F238E27FC236}">
                <a16:creationId xmlns:a16="http://schemas.microsoft.com/office/drawing/2014/main" id="{1041BF91-517E-A09C-30B5-66278E85E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313239"/>
            <a:ext cx="807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>
                <a:solidFill>
                  <a:srgbClr val="0000FF"/>
                </a:solidFill>
              </a:rPr>
              <a:t>解：</a:t>
            </a:r>
            <a:endParaRPr lang="zh-CN" altLang="en-US">
              <a:solidFill>
                <a:schemeClr val="tx2"/>
              </a:solidFill>
            </a:endParaRPr>
          </a:p>
        </p:txBody>
      </p:sp>
      <p:sp>
        <p:nvSpPr>
          <p:cNvPr id="400389" name="Text Box 5">
            <a:extLst>
              <a:ext uri="{FF2B5EF4-FFF2-40B4-BE49-F238E27FC236}">
                <a16:creationId xmlns:a16="http://schemas.microsoft.com/office/drawing/2014/main" id="{78D59307-C44C-5326-4B74-27DB82A3E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405313"/>
            <a:ext cx="1066800" cy="366712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>
                <a:solidFill>
                  <a:schemeClr val="bg1"/>
                </a:solidFill>
              </a:rPr>
              <a:t>操作码</a:t>
            </a:r>
            <a:r>
              <a:rPr lang="en-US" altLang="zh-CN" sz="18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400390" name="Text Box 6">
            <a:extLst>
              <a:ext uri="{FF2B5EF4-FFF2-40B4-BE49-F238E27FC236}">
                <a16:creationId xmlns:a16="http://schemas.microsoft.com/office/drawing/2014/main" id="{3AD305A3-5640-94E3-9268-AB84497BA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5550" y="4405313"/>
            <a:ext cx="1295400" cy="36671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>
                <a:solidFill>
                  <a:schemeClr val="bg1"/>
                </a:solidFill>
              </a:rPr>
              <a:t>寻址特征</a:t>
            </a:r>
            <a:r>
              <a:rPr lang="en-US" altLang="zh-CN" sz="18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00391" name="Text Box 7">
            <a:extLst>
              <a:ext uri="{FF2B5EF4-FFF2-40B4-BE49-F238E27FC236}">
                <a16:creationId xmlns:a16="http://schemas.microsoft.com/office/drawing/2014/main" id="{7FE40876-F3A3-2905-F295-8330D362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405313"/>
            <a:ext cx="1600200" cy="366712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>
                <a:solidFill>
                  <a:schemeClr val="bg1"/>
                </a:solidFill>
              </a:rPr>
              <a:t>寄存器号</a:t>
            </a:r>
            <a:r>
              <a:rPr lang="en-US" altLang="zh-CN" sz="18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00392" name="Text Box 8">
            <a:extLst>
              <a:ext uri="{FF2B5EF4-FFF2-40B4-BE49-F238E27FC236}">
                <a16:creationId xmlns:a16="http://schemas.microsoft.com/office/drawing/2014/main" id="{3B538FA5-B13A-D70E-1585-AE9ABCD05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405313"/>
            <a:ext cx="3581400" cy="366712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>
                <a:solidFill>
                  <a:schemeClr val="bg1"/>
                </a:solidFill>
              </a:rPr>
              <a:t>内存单元地址</a:t>
            </a:r>
            <a:r>
              <a:rPr lang="en-US" altLang="zh-CN" sz="180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400393" name="Text Box 9">
            <a:extLst>
              <a:ext uri="{FF2B5EF4-FFF2-40B4-BE49-F238E27FC236}">
                <a16:creationId xmlns:a16="http://schemas.microsoft.com/office/drawing/2014/main" id="{874171DF-96D4-EA47-9555-03EEF88D6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486401"/>
            <a:ext cx="1066800" cy="366713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>
                <a:solidFill>
                  <a:schemeClr val="bg1"/>
                </a:solidFill>
              </a:rPr>
              <a:t>操作码</a:t>
            </a:r>
            <a:r>
              <a:rPr lang="en-US" altLang="zh-CN" sz="18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400394" name="Text Box 10">
            <a:extLst>
              <a:ext uri="{FF2B5EF4-FFF2-40B4-BE49-F238E27FC236}">
                <a16:creationId xmlns:a16="http://schemas.microsoft.com/office/drawing/2014/main" id="{60DD3A5F-46F6-DE3C-7AF7-10F81B009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486401"/>
            <a:ext cx="1295400" cy="366713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>
                <a:solidFill>
                  <a:schemeClr val="bg1"/>
                </a:solidFill>
              </a:rPr>
              <a:t>寻址特征</a:t>
            </a:r>
            <a:r>
              <a:rPr lang="en-US" altLang="zh-CN" sz="18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00395" name="Text Box 11">
            <a:extLst>
              <a:ext uri="{FF2B5EF4-FFF2-40B4-BE49-F238E27FC236}">
                <a16:creationId xmlns:a16="http://schemas.microsoft.com/office/drawing/2014/main" id="{849B970B-04A2-4F2B-AA1C-27A3C3CE1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486401"/>
            <a:ext cx="1600200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>
                <a:solidFill>
                  <a:schemeClr val="bg1"/>
                </a:solidFill>
              </a:rPr>
              <a:t>寄存器号</a:t>
            </a:r>
            <a:r>
              <a:rPr lang="en-US" altLang="zh-CN" sz="18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00396" name="Text Box 12">
            <a:extLst>
              <a:ext uri="{FF2B5EF4-FFF2-40B4-BE49-F238E27FC236}">
                <a16:creationId xmlns:a16="http://schemas.microsoft.com/office/drawing/2014/main" id="{AA373BEB-88EF-788C-5DF4-AC1E1D9CA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5472113"/>
            <a:ext cx="1676400" cy="366712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>
                <a:solidFill>
                  <a:schemeClr val="bg1"/>
                </a:solidFill>
              </a:rPr>
              <a:t>形式地址</a:t>
            </a:r>
            <a:r>
              <a:rPr lang="en-US" altLang="zh-CN" sz="180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400397" name="Text Box 13">
            <a:extLst>
              <a:ext uri="{FF2B5EF4-FFF2-40B4-BE49-F238E27FC236}">
                <a16:creationId xmlns:a16="http://schemas.microsoft.com/office/drawing/2014/main" id="{73BB15FD-0CCF-A23A-A62D-1E62C7696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486401"/>
            <a:ext cx="1752600" cy="36671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800">
                <a:solidFill>
                  <a:schemeClr val="bg1"/>
                </a:solidFill>
              </a:rPr>
              <a:t>基址寄存器号</a:t>
            </a:r>
            <a:r>
              <a:rPr lang="en-US" altLang="zh-CN" sz="18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00398" name="Text Box 14">
            <a:extLst>
              <a:ext uri="{FF2B5EF4-FFF2-40B4-BE49-F238E27FC236}">
                <a16:creationId xmlns:a16="http://schemas.microsoft.com/office/drawing/2014/main" id="{D4F4D642-3232-8B75-541F-44B2940F0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7639" y="4873625"/>
            <a:ext cx="21355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直接寻址空间 </a:t>
            </a:r>
            <a:r>
              <a:rPr lang="en-US" altLang="zh-CN"/>
              <a:t>2</a:t>
            </a:r>
            <a:r>
              <a:rPr lang="en-US" altLang="zh-CN" baseline="30000"/>
              <a:t>20</a:t>
            </a:r>
          </a:p>
        </p:txBody>
      </p:sp>
      <p:sp>
        <p:nvSpPr>
          <p:cNvPr id="400399" name="Text Box 15">
            <a:extLst>
              <a:ext uri="{FF2B5EF4-FFF2-40B4-BE49-F238E27FC236}">
                <a16:creationId xmlns:a16="http://schemas.microsoft.com/office/drawing/2014/main" id="{451AA742-552F-203A-7071-7710BB471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838" y="6003925"/>
            <a:ext cx="48590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/>
              <a:t>因为基址寄存器号</a:t>
            </a:r>
            <a:r>
              <a:rPr lang="en-US" altLang="zh-CN"/>
              <a:t>5</a:t>
            </a:r>
            <a:r>
              <a:rPr lang="zh-CN" altLang="en-US"/>
              <a:t>位，间接寻址空间 </a:t>
            </a:r>
            <a:r>
              <a:rPr lang="en-US" altLang="zh-CN"/>
              <a:t>2</a:t>
            </a:r>
            <a:r>
              <a:rPr lang="en-US" altLang="zh-CN" baseline="30000"/>
              <a:t>32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8">
            <a:extLst>
              <a:ext uri="{FF2B5EF4-FFF2-40B4-BE49-F238E27FC236}">
                <a16:creationId xmlns:a16="http://schemas.microsoft.com/office/drawing/2014/main" id="{25859966-BA6A-D947-32F2-D314A61E7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148" y="1753510"/>
            <a:ext cx="8077200" cy="4876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5" name="Rectangle 2">
            <a:extLst>
              <a:ext uri="{FF2B5EF4-FFF2-40B4-BE49-F238E27FC236}">
                <a16:creationId xmlns:a16="http://schemas.microsoft.com/office/drawing/2014/main" id="{B44CD99C-3903-5D23-3CBF-B0651D071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931184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dirty="0">
                <a:solidFill>
                  <a:srgbClr val="FF3300"/>
                </a:solidFill>
              </a:rPr>
              <a:t>方框</a:t>
            </a:r>
            <a:r>
              <a:rPr lang="zh-CN" altLang="en-US" dirty="0"/>
              <a:t> 代表</a:t>
            </a:r>
            <a:r>
              <a:rPr lang="zh-CN" altLang="en-US" dirty="0">
                <a:solidFill>
                  <a:srgbClr val="0000FF"/>
                </a:solidFill>
              </a:rPr>
              <a:t>一个</a:t>
            </a:r>
            <a:r>
              <a:rPr lang="en-US" altLang="zh-CN" dirty="0">
                <a:solidFill>
                  <a:srgbClr val="0000FF"/>
                </a:solidFill>
              </a:rPr>
              <a:t>CPU</a:t>
            </a:r>
            <a:r>
              <a:rPr lang="zh-CN" altLang="en-US" dirty="0">
                <a:solidFill>
                  <a:srgbClr val="0000FF"/>
                </a:solidFill>
              </a:rPr>
              <a:t>周期</a:t>
            </a:r>
            <a:r>
              <a:rPr lang="zh-CN" altLang="en-US" dirty="0"/>
              <a:t>，方框中的内容表示数据通路的某种控制操作。 </a:t>
            </a:r>
          </a:p>
          <a:p>
            <a:pPr algn="l"/>
            <a:r>
              <a:rPr lang="zh-CN" altLang="en-US" dirty="0">
                <a:solidFill>
                  <a:srgbClr val="FF3300"/>
                </a:solidFill>
              </a:rPr>
              <a:t>菱形</a:t>
            </a:r>
            <a:r>
              <a:rPr lang="zh-CN" altLang="en-US" dirty="0"/>
              <a:t> 通常用来表示</a:t>
            </a:r>
            <a:r>
              <a:rPr lang="zh-CN" altLang="en-US" dirty="0">
                <a:solidFill>
                  <a:srgbClr val="0000FF"/>
                </a:solidFill>
              </a:rPr>
              <a:t>某种判别或测试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0000FF"/>
                </a:solidFill>
              </a:rPr>
              <a:t>不单独占用一个</a:t>
            </a:r>
            <a:r>
              <a:rPr lang="en-US" altLang="zh-CN" dirty="0">
                <a:solidFill>
                  <a:srgbClr val="0000FF"/>
                </a:solidFill>
              </a:rPr>
              <a:t>CPU</a:t>
            </a:r>
            <a:r>
              <a:rPr lang="zh-CN" altLang="en-US" dirty="0">
                <a:solidFill>
                  <a:srgbClr val="0000FF"/>
                </a:solidFill>
              </a:rPr>
              <a:t>周期</a:t>
            </a:r>
            <a:r>
              <a:rPr lang="zh-CN" altLang="en-US" dirty="0"/>
              <a:t>。</a:t>
            </a:r>
          </a:p>
        </p:txBody>
      </p:sp>
      <p:sp>
        <p:nvSpPr>
          <p:cNvPr id="23556" name="Rectangle 7">
            <a:extLst>
              <a:ext uri="{FF2B5EF4-FFF2-40B4-BE49-F238E27FC236}">
                <a16:creationId xmlns:a16="http://schemas.microsoft.com/office/drawing/2014/main" id="{3623A913-4410-10B2-AB8D-03C82FA82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148" y="199346"/>
            <a:ext cx="6858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指令周期</a:t>
            </a:r>
            <a:r>
              <a:rPr lang="en-US" altLang="zh-CN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– </a:t>
            </a:r>
            <a:r>
              <a:rPr lang="zh-CN" altLang="en-US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方框图表示　</a:t>
            </a:r>
          </a:p>
        </p:txBody>
      </p:sp>
      <p:sp>
        <p:nvSpPr>
          <p:cNvPr id="23557" name="Rectangle 9">
            <a:extLst>
              <a:ext uri="{FF2B5EF4-FFF2-40B4-BE49-F238E27FC236}">
                <a16:creationId xmlns:a16="http://schemas.microsoft.com/office/drawing/2014/main" id="{1BFBE669-8EA4-FA43-9A3C-E9C63FF5A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5473" y="2089627"/>
            <a:ext cx="3114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dirty="0"/>
              <a:t>采用</a:t>
            </a:r>
            <a:r>
              <a:rPr lang="zh-CN" altLang="en-US" dirty="0">
                <a:solidFill>
                  <a:srgbClr val="0000FF"/>
                </a:solidFill>
              </a:rPr>
              <a:t>方框图语言</a:t>
            </a:r>
            <a:r>
              <a:rPr lang="zh-CN" altLang="en-US" dirty="0"/>
              <a:t>来表示</a:t>
            </a:r>
          </a:p>
          <a:p>
            <a:pPr algn="l" eaLnBrk="1" hangingPunct="1"/>
            <a:r>
              <a:rPr lang="zh-CN" altLang="en-US" dirty="0">
                <a:solidFill>
                  <a:srgbClr val="0000FF"/>
                </a:solidFill>
              </a:rPr>
              <a:t>一条指令的指令周期</a:t>
            </a:r>
            <a:r>
              <a:rPr lang="zh-CN" altLang="en-US" dirty="0"/>
              <a:t>。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81D2017A-8FA0-559D-7B0E-8EA5AE50E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1883586"/>
            <a:ext cx="2362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en-US" altLang="zh-CN" sz="1800" dirty="0">
                <a:solidFill>
                  <a:srgbClr val="0000FF"/>
                </a:solidFill>
              </a:rPr>
              <a:t>AC</a:t>
            </a:r>
            <a:r>
              <a:rPr lang="zh-CN" altLang="en-US" sz="1800" dirty="0">
                <a:solidFill>
                  <a:srgbClr val="0000FF"/>
                </a:solidFill>
              </a:rPr>
              <a:t>：累加器</a:t>
            </a:r>
          </a:p>
          <a:p>
            <a:pPr algn="l" eaLnBrk="1" hangingPunct="1"/>
            <a:r>
              <a:rPr lang="en-US" altLang="zh-CN" sz="1800" dirty="0">
                <a:solidFill>
                  <a:srgbClr val="0000FF"/>
                </a:solidFill>
              </a:rPr>
              <a:t>PC</a:t>
            </a:r>
            <a:r>
              <a:rPr lang="zh-CN" altLang="en-US" sz="1800" dirty="0">
                <a:solidFill>
                  <a:srgbClr val="0000FF"/>
                </a:solidFill>
              </a:rPr>
              <a:t>：程序计数器</a:t>
            </a:r>
          </a:p>
          <a:p>
            <a:pPr algn="l" eaLnBrk="1" hangingPunct="1"/>
            <a:r>
              <a:rPr lang="en-US" altLang="zh-CN" sz="1800" dirty="0">
                <a:solidFill>
                  <a:srgbClr val="0000FF"/>
                </a:solidFill>
              </a:rPr>
              <a:t>IR</a:t>
            </a:r>
            <a:r>
              <a:rPr lang="zh-CN" altLang="en-US" sz="1800" dirty="0">
                <a:solidFill>
                  <a:srgbClr val="0000FF"/>
                </a:solidFill>
              </a:rPr>
              <a:t>：指令寄存器</a:t>
            </a:r>
          </a:p>
          <a:p>
            <a:pPr algn="l" eaLnBrk="1" hangingPunct="1"/>
            <a:r>
              <a:rPr lang="en-US" altLang="zh-CN" sz="1800" dirty="0">
                <a:solidFill>
                  <a:srgbClr val="0000FF"/>
                </a:solidFill>
              </a:rPr>
              <a:t>AR</a:t>
            </a:r>
            <a:r>
              <a:rPr lang="zh-CN" altLang="en-US" sz="1800" dirty="0">
                <a:solidFill>
                  <a:srgbClr val="0000FF"/>
                </a:solidFill>
              </a:rPr>
              <a:t>：地址寄存器</a:t>
            </a:r>
          </a:p>
          <a:p>
            <a:pPr algn="l" eaLnBrk="1" hangingPunct="1"/>
            <a:r>
              <a:rPr lang="en-US" altLang="zh-CN" sz="1800" dirty="0">
                <a:solidFill>
                  <a:srgbClr val="0000FF"/>
                </a:solidFill>
              </a:rPr>
              <a:t>DR</a:t>
            </a:r>
            <a:r>
              <a:rPr lang="zh-CN" altLang="en-US" sz="1800" dirty="0">
                <a:solidFill>
                  <a:srgbClr val="0000FF"/>
                </a:solidFill>
              </a:rPr>
              <a:t>：数据缓冲寄存器</a:t>
            </a:r>
            <a:endParaRPr lang="en-US" altLang="zh-CN" sz="1800" dirty="0">
              <a:solidFill>
                <a:srgbClr val="0000FF"/>
              </a:solidFill>
            </a:endParaRPr>
          </a:p>
          <a:p>
            <a:pPr eaLnBrk="1" hangingPunct="1"/>
            <a:r>
              <a:rPr lang="en-US" altLang="zh-CN" sz="1800" dirty="0">
                <a:solidFill>
                  <a:srgbClr val="0000FF"/>
                </a:solidFill>
              </a:rPr>
              <a:t>ABUS</a:t>
            </a:r>
            <a:r>
              <a:rPr lang="zh-CN" altLang="en-US" sz="1800" dirty="0">
                <a:solidFill>
                  <a:srgbClr val="0000FF"/>
                </a:solidFill>
              </a:rPr>
              <a:t>：地址总线</a:t>
            </a:r>
          </a:p>
          <a:p>
            <a:pPr eaLnBrk="1" hangingPunct="1"/>
            <a:r>
              <a:rPr lang="en-US" altLang="zh-CN" sz="1800" dirty="0">
                <a:solidFill>
                  <a:srgbClr val="0000FF"/>
                </a:solidFill>
              </a:rPr>
              <a:t>DBUS</a:t>
            </a:r>
            <a:r>
              <a:rPr lang="zh-CN" altLang="en-US" sz="1800" dirty="0">
                <a:solidFill>
                  <a:srgbClr val="0000FF"/>
                </a:solidFill>
              </a:rPr>
              <a:t>：数据总线</a:t>
            </a:r>
          </a:p>
          <a:p>
            <a:pPr algn="l" eaLnBrk="1" hangingPunct="1"/>
            <a:endParaRPr lang="zh-CN" altLang="en-US" sz="1800" dirty="0">
              <a:solidFill>
                <a:srgbClr val="0000FF"/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A046DBC-57AF-DDE3-9F60-7F3A69C78BB8}"/>
              </a:ext>
            </a:extLst>
          </p:cNvPr>
          <p:cNvSpPr txBox="1"/>
          <p:nvPr/>
        </p:nvSpPr>
        <p:spPr>
          <a:xfrm>
            <a:off x="132348" y="4191910"/>
            <a:ext cx="3543300" cy="21276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五条指令序列：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第一个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CPU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周期：取指令，每条指令都相同；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CLA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JMP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NOP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：两个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CPU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周期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b="1" dirty="0">
                <a:solidFill>
                  <a:srgbClr val="FF0000"/>
                </a:solidFill>
              </a:rPr>
              <a:t>ADD</a:t>
            </a:r>
            <a:r>
              <a:rPr lang="zh-CN" altLang="en-US" b="1" dirty="0">
                <a:solidFill>
                  <a:srgbClr val="FF0000"/>
                </a:solidFill>
              </a:rPr>
              <a:t>，</a:t>
            </a:r>
            <a:r>
              <a:rPr lang="en-US" altLang="zh-CN" b="1" dirty="0">
                <a:solidFill>
                  <a:srgbClr val="FF0000"/>
                </a:solidFill>
              </a:rPr>
              <a:t>STA</a:t>
            </a:r>
            <a:r>
              <a:rPr lang="zh-CN" altLang="en-US" b="1" dirty="0">
                <a:solidFill>
                  <a:srgbClr val="FF0000"/>
                </a:solidFill>
              </a:rPr>
              <a:t>：三个</a:t>
            </a:r>
            <a:r>
              <a:rPr lang="en-US" altLang="zh-CN" b="1" dirty="0">
                <a:solidFill>
                  <a:srgbClr val="FF0000"/>
                </a:solidFill>
              </a:rPr>
              <a:t>CPU</a:t>
            </a:r>
            <a:r>
              <a:rPr lang="zh-CN" altLang="en-US" b="1" dirty="0">
                <a:solidFill>
                  <a:srgbClr val="FF0000"/>
                </a:solidFill>
              </a:rPr>
              <a:t>周期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         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9996AD77-CC2F-0ECB-5525-5DF10A1DE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704" y="121517"/>
            <a:ext cx="11216243" cy="338868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buClrTx/>
              <a:buSzTx/>
              <a:buFontTx/>
              <a:buNone/>
            </a:pPr>
            <a:r>
              <a:rPr kumimoji="1" lang="en-US" altLang="zh-CN" sz="2000" b="1" dirty="0">
                <a:solidFill>
                  <a:srgbClr val="0080FF"/>
                </a:solidFill>
                <a:latin typeface="Times New Roman" panose="02020603050405020304" pitchFamily="18" charset="0"/>
              </a:rPr>
              <a:t>【</a:t>
            </a:r>
            <a:r>
              <a:rPr kumimoji="1" lang="zh-CN" altLang="en-US" sz="2000" b="1" dirty="0">
                <a:solidFill>
                  <a:srgbClr val="0080FF"/>
                </a:solidFill>
                <a:latin typeface="Times New Roman" panose="02020603050405020304" pitchFamily="18" charset="0"/>
              </a:rPr>
              <a:t>例</a:t>
            </a:r>
            <a:r>
              <a:rPr kumimoji="1" lang="en-US" altLang="zh-CN" sz="2000" b="1" dirty="0">
                <a:solidFill>
                  <a:srgbClr val="0080FF"/>
                </a:solidFill>
                <a:latin typeface="Times New Roman" panose="02020603050405020304" pitchFamily="18" charset="0"/>
              </a:rPr>
              <a:t>】</a:t>
            </a:r>
            <a:r>
              <a:rPr kumimoji="1" lang="zh-CN" altLang="en-US" sz="2000" b="1" dirty="0">
                <a:latin typeface="Times New Roman" panose="02020603050405020304" pitchFamily="18" charset="0"/>
                <a:hlinkClick r:id="rId2" action="ppaction://hlinksldjump"/>
              </a:rPr>
              <a:t>如图所示</a:t>
            </a:r>
            <a:r>
              <a:rPr kumimoji="1" lang="zh-CN" altLang="en-US" sz="2000" b="1" dirty="0">
                <a:latin typeface="Times New Roman" panose="02020603050405020304" pitchFamily="18" charset="0"/>
              </a:rPr>
              <a:t>为双总线结构机器的数据通路，</a:t>
            </a:r>
            <a:r>
              <a:rPr kumimoji="1" lang="en-US" altLang="zh-CN" sz="2000" b="1" dirty="0">
                <a:latin typeface="Times New Roman" panose="02020603050405020304" pitchFamily="18" charset="0"/>
              </a:rPr>
              <a:t>IR</a:t>
            </a:r>
            <a:r>
              <a:rPr kumimoji="1" lang="zh-CN" altLang="en-US" sz="2000" b="1" dirty="0">
                <a:latin typeface="Times New Roman" panose="02020603050405020304" pitchFamily="18" charset="0"/>
              </a:rPr>
              <a:t>为指令寄存器，</a:t>
            </a:r>
            <a:r>
              <a:rPr kumimoji="1" lang="en-US" altLang="zh-CN" sz="2000" b="1" dirty="0">
                <a:latin typeface="Times New Roman" panose="02020603050405020304" pitchFamily="18" charset="0"/>
              </a:rPr>
              <a:t>PC</a:t>
            </a:r>
            <a:r>
              <a:rPr kumimoji="1" lang="zh-CN" altLang="en-US" sz="2000" b="1" dirty="0">
                <a:latin typeface="Times New Roman" panose="02020603050405020304" pitchFamily="18" charset="0"/>
              </a:rPr>
              <a:t>为程序计数器</a:t>
            </a:r>
            <a:r>
              <a:rPr kumimoji="1" lang="en-US" altLang="zh-CN" sz="2000" b="1" dirty="0">
                <a:latin typeface="Times New Roman" panose="02020603050405020304" pitchFamily="18" charset="0"/>
              </a:rPr>
              <a:t>(</a:t>
            </a:r>
            <a:r>
              <a:rPr kumimoji="1" lang="zh-CN" altLang="en-US" sz="2000" b="1" dirty="0">
                <a:latin typeface="Times New Roman" panose="02020603050405020304" pitchFamily="18" charset="0"/>
              </a:rPr>
              <a:t>具有自增功能</a:t>
            </a:r>
            <a:r>
              <a:rPr kumimoji="1" lang="en-US" altLang="zh-CN" sz="2000" b="1" dirty="0">
                <a:latin typeface="Times New Roman" panose="02020603050405020304" pitchFamily="18" charset="0"/>
              </a:rPr>
              <a:t>)</a:t>
            </a:r>
            <a:r>
              <a:rPr kumimoji="1" lang="zh-CN" altLang="en-US" sz="2000" b="1" dirty="0">
                <a:latin typeface="Times New Roman" panose="02020603050405020304" pitchFamily="18" charset="0"/>
              </a:rPr>
              <a:t>，</a:t>
            </a:r>
            <a:r>
              <a:rPr kumimoji="1" lang="en-US" altLang="zh-CN" sz="2000" b="1" dirty="0">
                <a:latin typeface="Times New Roman" panose="02020603050405020304" pitchFamily="18" charset="0"/>
              </a:rPr>
              <a:t>M</a:t>
            </a:r>
            <a:r>
              <a:rPr kumimoji="1" lang="zh-CN" altLang="en-US" sz="2000" b="1" dirty="0">
                <a:latin typeface="Times New Roman" panose="02020603050405020304" pitchFamily="18" charset="0"/>
              </a:rPr>
              <a:t>为主存</a:t>
            </a:r>
            <a:r>
              <a:rPr kumimoji="1" lang="en-US" altLang="zh-CN" sz="2000" b="1" dirty="0">
                <a:latin typeface="Times New Roman" panose="02020603050405020304" pitchFamily="18" charset="0"/>
              </a:rPr>
              <a:t>(</a:t>
            </a:r>
            <a:r>
              <a:rPr kumimoji="1" lang="zh-CN" altLang="en-US" sz="2000" b="1" dirty="0">
                <a:latin typeface="Times New Roman" panose="02020603050405020304" pitchFamily="18" charset="0"/>
              </a:rPr>
              <a:t>受</a:t>
            </a:r>
            <a:r>
              <a:rPr kumimoji="1" lang="en-US" altLang="zh-CN" sz="2000" b="1" dirty="0">
                <a:latin typeface="Times New Roman" panose="02020603050405020304" pitchFamily="18" charset="0"/>
              </a:rPr>
              <a:t>R/W</a:t>
            </a:r>
            <a:r>
              <a:rPr kumimoji="1" lang="zh-CN" altLang="en-US" sz="2000" b="1" dirty="0">
                <a:latin typeface="Times New Roman" panose="02020603050405020304" pitchFamily="18" charset="0"/>
              </a:rPr>
              <a:t>信号控制</a:t>
            </a:r>
            <a:r>
              <a:rPr kumimoji="1" lang="en-US" altLang="zh-CN" sz="2000" b="1" dirty="0">
                <a:latin typeface="Times New Roman" panose="02020603050405020304" pitchFamily="18" charset="0"/>
              </a:rPr>
              <a:t>)</a:t>
            </a:r>
            <a:r>
              <a:rPr kumimoji="1" lang="zh-CN" altLang="en-US" sz="2000" b="1" dirty="0">
                <a:latin typeface="Times New Roman" panose="02020603050405020304" pitchFamily="18" charset="0"/>
              </a:rPr>
              <a:t>，</a:t>
            </a:r>
            <a:r>
              <a:rPr kumimoji="1" lang="en-US" altLang="zh-CN" sz="2000" b="1" dirty="0">
                <a:latin typeface="Times New Roman" panose="02020603050405020304" pitchFamily="18" charset="0"/>
              </a:rPr>
              <a:t>AR</a:t>
            </a:r>
            <a:r>
              <a:rPr kumimoji="1" lang="zh-CN" altLang="en-US" sz="2000" b="1" dirty="0">
                <a:latin typeface="Times New Roman" panose="02020603050405020304" pitchFamily="18" charset="0"/>
              </a:rPr>
              <a:t>为地址寄存器，</a:t>
            </a:r>
            <a:r>
              <a:rPr kumimoji="1" lang="en-US" altLang="zh-CN" sz="2000" b="1" dirty="0">
                <a:latin typeface="Times New Roman" panose="02020603050405020304" pitchFamily="18" charset="0"/>
              </a:rPr>
              <a:t>DR</a:t>
            </a:r>
            <a:r>
              <a:rPr kumimoji="1" lang="zh-CN" altLang="en-US" sz="2000" b="1" dirty="0">
                <a:latin typeface="Times New Roman" panose="02020603050405020304" pitchFamily="18" charset="0"/>
              </a:rPr>
              <a:t>为数据缓冲寄存器， </a:t>
            </a:r>
            <a:r>
              <a:rPr kumimoji="1" lang="en-US" altLang="zh-CN" sz="2000" b="1" dirty="0">
                <a:latin typeface="Times New Roman" panose="02020603050405020304" pitchFamily="18" charset="0"/>
              </a:rPr>
              <a:t>ALU</a:t>
            </a:r>
            <a:r>
              <a:rPr kumimoji="1" lang="zh-CN" altLang="en-US" sz="2000" b="1" dirty="0">
                <a:latin typeface="Times New Roman" panose="02020603050405020304" pitchFamily="18" charset="0"/>
              </a:rPr>
              <a:t>由加、减控制信号决定完成何种操作，控制信号</a:t>
            </a:r>
            <a:r>
              <a:rPr kumimoji="1" lang="en-US" altLang="zh-CN" sz="2000" b="1" dirty="0">
                <a:latin typeface="Times New Roman" panose="02020603050405020304" pitchFamily="18" charset="0"/>
              </a:rPr>
              <a:t>G</a:t>
            </a:r>
            <a:r>
              <a:rPr kumimoji="1" lang="zh-CN" altLang="en-US" sz="2000" b="1" dirty="0">
                <a:latin typeface="Times New Roman" panose="02020603050405020304" pitchFamily="18" charset="0"/>
              </a:rPr>
              <a:t>控制的是一个门电路。另外，线上标注有小圈表示有控制信号，例中</a:t>
            </a:r>
            <a:r>
              <a:rPr kumimoji="1" lang="en-US" altLang="zh-CN" sz="2000" b="1" dirty="0" err="1">
                <a:latin typeface="Times New Roman" panose="02020603050405020304" pitchFamily="18" charset="0"/>
              </a:rPr>
              <a:t>y</a:t>
            </a:r>
            <a:r>
              <a:rPr kumimoji="1" lang="en-US" altLang="zh-CN" sz="2000" b="1" baseline="-25000" dirty="0" err="1">
                <a:latin typeface="Times New Roman" panose="02020603050405020304" pitchFamily="18" charset="0"/>
              </a:rPr>
              <a:t>i</a:t>
            </a:r>
            <a:r>
              <a:rPr kumimoji="1" lang="zh-CN" altLang="en-US" sz="2000" b="1" dirty="0">
                <a:latin typeface="Times New Roman" panose="02020603050405020304" pitchFamily="18" charset="0"/>
              </a:rPr>
              <a:t>表示</a:t>
            </a:r>
            <a:r>
              <a:rPr kumimoji="1" lang="en-US" altLang="zh-CN" sz="2000" b="1" dirty="0">
                <a:latin typeface="Times New Roman" panose="02020603050405020304" pitchFamily="18" charset="0"/>
              </a:rPr>
              <a:t>y</a:t>
            </a:r>
            <a:r>
              <a:rPr kumimoji="1" lang="zh-CN" altLang="en-US" sz="2000" b="1" dirty="0">
                <a:latin typeface="Times New Roman" panose="02020603050405020304" pitchFamily="18" charset="0"/>
              </a:rPr>
              <a:t>寄存器的输入控制信号，</a:t>
            </a:r>
            <a:r>
              <a:rPr kumimoji="1" lang="en-US" altLang="zh-CN" sz="2000" b="1" dirty="0">
                <a:latin typeface="Times New Roman" panose="02020603050405020304" pitchFamily="18" charset="0"/>
              </a:rPr>
              <a:t>R</a:t>
            </a:r>
            <a:r>
              <a:rPr kumimoji="1" lang="en-US" altLang="zh-CN" sz="2000" b="1" baseline="-25000" dirty="0">
                <a:latin typeface="Times New Roman" panose="02020603050405020304" pitchFamily="18" charset="0"/>
              </a:rPr>
              <a:t>1O</a:t>
            </a:r>
            <a:r>
              <a:rPr kumimoji="1" lang="zh-CN" altLang="en-US" sz="2000" b="1" dirty="0">
                <a:latin typeface="Times New Roman" panose="02020603050405020304" pitchFamily="18" charset="0"/>
              </a:rPr>
              <a:t>为寄存器</a:t>
            </a:r>
            <a:r>
              <a:rPr kumimoji="1" lang="en-US" altLang="zh-CN" sz="2000" b="1" dirty="0">
                <a:latin typeface="Times New Roman" panose="02020603050405020304" pitchFamily="18" charset="0"/>
              </a:rPr>
              <a:t>R</a:t>
            </a:r>
            <a:r>
              <a:rPr kumimoji="1" lang="en-US" altLang="zh-CN" sz="2000" b="1" baseline="-25000" dirty="0">
                <a:latin typeface="Times New Roman" panose="02020603050405020304" pitchFamily="18" charset="0"/>
              </a:rPr>
              <a:t>1</a:t>
            </a:r>
            <a:r>
              <a:rPr kumimoji="1" lang="zh-CN" altLang="en-US" sz="2000" b="1" dirty="0">
                <a:latin typeface="Times New Roman" panose="02020603050405020304" pitchFamily="18" charset="0"/>
              </a:rPr>
              <a:t>的输出控制信号，未标字符的线为直通线，不受控制。画出下面两条指令的</a:t>
            </a:r>
            <a:r>
              <a:rPr lang="zh-CN" altLang="en-US" sz="2000" b="1" dirty="0">
                <a:latin typeface="Times New Roman" panose="02020603050405020304" pitchFamily="18" charset="0"/>
              </a:rPr>
              <a:t>指令周期流程图，并列出相应的微操作控制信号序列</a:t>
            </a:r>
            <a:endParaRPr kumimoji="1" lang="zh-CN" altLang="en-US" sz="20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buClrTx/>
              <a:buSzTx/>
              <a:buFontTx/>
              <a:buNone/>
            </a:pPr>
            <a:r>
              <a:rPr lang="en-US" altLang="zh-CN" sz="2000" b="1" dirty="0">
                <a:latin typeface="Times New Roman" panose="02020603050405020304" pitchFamily="18" charset="0"/>
              </a:rPr>
              <a:t>1.“ADD R2</a:t>
            </a:r>
            <a:r>
              <a:rPr lang="zh-CN" altLang="en-US" sz="2000" b="1" dirty="0">
                <a:latin typeface="Times New Roman" panose="02020603050405020304" pitchFamily="18" charset="0"/>
              </a:rPr>
              <a:t>，</a:t>
            </a:r>
            <a:r>
              <a:rPr lang="en-US" altLang="zh-CN" sz="2000" b="1" dirty="0">
                <a:latin typeface="Times New Roman" panose="02020603050405020304" pitchFamily="18" charset="0"/>
              </a:rPr>
              <a:t>R0”</a:t>
            </a:r>
            <a:r>
              <a:rPr lang="zh-CN" altLang="en-US" sz="2000" b="1" dirty="0">
                <a:latin typeface="Times New Roman" panose="02020603050405020304" pitchFamily="18" charset="0"/>
              </a:rPr>
              <a:t>指令完成</a:t>
            </a:r>
            <a:r>
              <a:rPr lang="en-US" altLang="zh-CN" sz="2000" b="1" dirty="0">
                <a:latin typeface="Times New Roman" panose="02020603050405020304" pitchFamily="18" charset="0"/>
              </a:rPr>
              <a:t>(R</a:t>
            </a:r>
            <a:r>
              <a:rPr kumimoji="1" lang="en-US" altLang="zh-CN" sz="2000" b="1" baseline="-25000" dirty="0">
                <a:latin typeface="Times New Roman" panose="02020603050405020304" pitchFamily="18" charset="0"/>
              </a:rPr>
              <a:t>0</a:t>
            </a:r>
            <a:r>
              <a:rPr lang="en-US" altLang="zh-CN" sz="2000" b="1" dirty="0">
                <a:latin typeface="Times New Roman" panose="02020603050405020304" pitchFamily="18" charset="0"/>
              </a:rPr>
              <a:t>)+(R</a:t>
            </a:r>
            <a:r>
              <a:rPr kumimoji="1" lang="en-US" altLang="zh-CN" sz="2000" b="1" baseline="-25000" dirty="0">
                <a:latin typeface="Times New Roman" panose="02020603050405020304" pitchFamily="18" charset="0"/>
              </a:rPr>
              <a:t>2</a:t>
            </a:r>
            <a:r>
              <a:rPr lang="en-US" altLang="zh-CN" sz="2000" b="1" dirty="0">
                <a:latin typeface="Times New Roman" panose="02020603050405020304" pitchFamily="18" charset="0"/>
              </a:rPr>
              <a:t>)</a:t>
            </a:r>
            <a:r>
              <a:rPr lang="zh-CN" altLang="en-US" sz="2000" b="1" dirty="0">
                <a:latin typeface="Times New Roman" panose="02020603050405020304" pitchFamily="18" charset="0"/>
              </a:rPr>
              <a:t>→</a:t>
            </a:r>
            <a:r>
              <a:rPr lang="en-US" altLang="zh-CN" sz="2000" b="1" dirty="0">
                <a:latin typeface="Times New Roman" panose="02020603050405020304" pitchFamily="18" charset="0"/>
              </a:rPr>
              <a:t>R</a:t>
            </a:r>
            <a:r>
              <a:rPr kumimoji="1" lang="en-US" altLang="zh-CN" sz="2000" b="1" baseline="-25000" dirty="0">
                <a:latin typeface="Times New Roman" panose="02020603050405020304" pitchFamily="18" charset="0"/>
              </a:rPr>
              <a:t>0</a:t>
            </a:r>
            <a:r>
              <a:rPr lang="zh-CN" altLang="en-US" sz="2000" b="1" dirty="0">
                <a:latin typeface="Times New Roman" panose="02020603050405020304" pitchFamily="18" charset="0"/>
              </a:rPr>
              <a:t>功能操作，假设该指令的地址已放入</a:t>
            </a:r>
            <a:r>
              <a:rPr lang="en-US" altLang="zh-CN" sz="2000" b="1" dirty="0">
                <a:latin typeface="Times New Roman" panose="02020603050405020304" pitchFamily="18" charset="0"/>
              </a:rPr>
              <a:t>PC</a:t>
            </a:r>
            <a:r>
              <a:rPr lang="zh-CN" altLang="en-US" sz="2000" b="1" dirty="0">
                <a:latin typeface="Times New Roman" panose="02020603050405020304" pitchFamily="18" charset="0"/>
              </a:rPr>
              <a:t>中。</a:t>
            </a:r>
          </a:p>
          <a:p>
            <a:pPr eaLnBrk="1" hangingPunct="1">
              <a:lnSpc>
                <a:spcPct val="150000"/>
              </a:lnSpc>
              <a:buClrTx/>
              <a:buSzTx/>
              <a:buFontTx/>
              <a:buNone/>
            </a:pPr>
            <a:r>
              <a:rPr lang="en-US" altLang="zh-CN" sz="2000" b="1" dirty="0">
                <a:latin typeface="Times New Roman" panose="02020603050405020304" pitchFamily="18" charset="0"/>
              </a:rPr>
              <a:t>2.“SUB R1</a:t>
            </a:r>
            <a:r>
              <a:rPr lang="zh-CN" altLang="en-US" sz="2000" b="1" dirty="0">
                <a:latin typeface="Times New Roman" panose="02020603050405020304" pitchFamily="18" charset="0"/>
              </a:rPr>
              <a:t>，</a:t>
            </a:r>
            <a:r>
              <a:rPr lang="en-US" altLang="zh-CN" sz="2000" b="1" dirty="0">
                <a:latin typeface="Times New Roman" panose="02020603050405020304" pitchFamily="18" charset="0"/>
              </a:rPr>
              <a:t>R3”</a:t>
            </a:r>
            <a:r>
              <a:rPr lang="zh-CN" altLang="en-US" sz="2000" b="1" dirty="0">
                <a:latin typeface="Times New Roman" panose="02020603050405020304" pitchFamily="18" charset="0"/>
              </a:rPr>
              <a:t>指令完成</a:t>
            </a:r>
            <a:r>
              <a:rPr lang="en-US" altLang="zh-CN" sz="2000" b="1" dirty="0">
                <a:latin typeface="Times New Roman" panose="02020603050405020304" pitchFamily="18" charset="0"/>
              </a:rPr>
              <a:t>(R</a:t>
            </a:r>
            <a:r>
              <a:rPr kumimoji="1" lang="en-US" altLang="zh-CN" sz="2000" b="1" baseline="-25000" dirty="0">
                <a:latin typeface="Times New Roman" panose="02020603050405020304" pitchFamily="18" charset="0"/>
              </a:rPr>
              <a:t>3</a:t>
            </a:r>
            <a:r>
              <a:rPr lang="en-US" altLang="zh-CN" sz="2000" b="1" dirty="0">
                <a:latin typeface="Times New Roman" panose="02020603050405020304" pitchFamily="18" charset="0"/>
              </a:rPr>
              <a:t>)-(R</a:t>
            </a:r>
            <a:r>
              <a:rPr kumimoji="1" lang="en-US" altLang="zh-CN" sz="2000" b="1" baseline="-25000" dirty="0">
                <a:latin typeface="Times New Roman" panose="02020603050405020304" pitchFamily="18" charset="0"/>
              </a:rPr>
              <a:t>1</a:t>
            </a:r>
            <a:r>
              <a:rPr lang="en-US" altLang="zh-CN" sz="2000" b="1" dirty="0">
                <a:latin typeface="Times New Roman" panose="02020603050405020304" pitchFamily="18" charset="0"/>
              </a:rPr>
              <a:t>)→R</a:t>
            </a:r>
            <a:r>
              <a:rPr kumimoji="1" lang="en-US" altLang="zh-CN" sz="2000" b="1" baseline="-25000" dirty="0">
                <a:latin typeface="Times New Roman" panose="02020603050405020304" pitchFamily="18" charset="0"/>
              </a:rPr>
              <a:t>3</a:t>
            </a:r>
            <a:r>
              <a:rPr lang="zh-CN" altLang="en-US" sz="2000" b="1" dirty="0">
                <a:latin typeface="Times New Roman" panose="02020603050405020304" pitchFamily="18" charset="0"/>
              </a:rPr>
              <a:t>的功能操作。</a:t>
            </a:r>
          </a:p>
        </p:txBody>
      </p:sp>
      <p:sp>
        <p:nvSpPr>
          <p:cNvPr id="45059" name="Line 4">
            <a:extLst>
              <a:ext uri="{FF2B5EF4-FFF2-40B4-BE49-F238E27FC236}">
                <a16:creationId xmlns:a16="http://schemas.microsoft.com/office/drawing/2014/main" id="{CDA1EA50-BBD3-6907-0E2F-14B220DD482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8355" y="724353"/>
            <a:ext cx="3127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2" name="Picture 3" descr="5a15">
            <a:extLst>
              <a:ext uri="{FF2B5EF4-FFF2-40B4-BE49-F238E27FC236}">
                <a16:creationId xmlns:a16="http://schemas.microsoft.com/office/drawing/2014/main" id="{D7A5288B-3D6E-0B36-8912-3E6E4831F2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40676" y="3510202"/>
            <a:ext cx="8938161" cy="3227363"/>
          </a:xfrm>
          <a:prstGeom prst="rect">
            <a:avLst/>
          </a:prstGeom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F35CD633-EEBE-7993-5ABF-10C35B03E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096" y="551109"/>
            <a:ext cx="4670425" cy="2352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CN" sz="2800" b="1" dirty="0">
                <a:solidFill>
                  <a:srgbClr val="99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【</a:t>
            </a:r>
            <a:r>
              <a:rPr kumimoji="1" lang="zh-CN" altLang="en-US" sz="2800" b="1" dirty="0">
                <a:solidFill>
                  <a:srgbClr val="99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解</a:t>
            </a:r>
            <a:r>
              <a:rPr kumimoji="1" lang="en-US" altLang="zh-CN" sz="2800" b="1" dirty="0">
                <a:solidFill>
                  <a:srgbClr val="99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】</a:t>
            </a:r>
            <a:r>
              <a:rPr kumimoji="1" lang="zh-CN" altLang="en-US" sz="24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根据给定的</a:t>
            </a:r>
            <a:r>
              <a:rPr kumimoji="1" lang="zh-CN" altLang="en-US" sz="2400" b="1" dirty="0">
                <a:latin typeface="华文新魏" panose="02010800040101010101" pitchFamily="2" charset="-122"/>
                <a:ea typeface="华文新魏" panose="02010800040101010101" pitchFamily="2" charset="-122"/>
                <a:hlinkClick r:id="rId2" action="ppaction://hlinksldjump"/>
              </a:rPr>
              <a:t>数据通路图</a:t>
            </a:r>
            <a:r>
              <a:rPr kumimoji="1" lang="zh-CN" altLang="en-US" sz="24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， </a:t>
            </a:r>
            <a:r>
              <a:rPr kumimoji="1" lang="zh-CN" altLang="en-US" sz="2400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“</a:t>
            </a:r>
            <a:r>
              <a:rPr kumimoji="1" lang="en-US" altLang="zh-CN" sz="24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ADD R2</a:t>
            </a:r>
            <a:r>
              <a:rPr kumimoji="1" lang="zh-CN" altLang="en-US" sz="24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，</a:t>
            </a:r>
            <a:r>
              <a:rPr kumimoji="1" lang="en-US" altLang="zh-CN" sz="24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R0</a:t>
            </a:r>
            <a:r>
              <a:rPr kumimoji="1" lang="en-US" altLang="zh-CN" sz="2400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”</a:t>
            </a:r>
            <a:r>
              <a:rPr kumimoji="1" lang="zh-CN" altLang="en-US" sz="24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的指令周期流程图如图包括</a:t>
            </a:r>
            <a:r>
              <a:rPr kumimoji="1" lang="zh-CN" altLang="en-US" sz="2400" b="1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取指令阶段</a:t>
            </a:r>
            <a:r>
              <a:rPr kumimoji="1" lang="zh-CN" altLang="en-US" sz="24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和</a:t>
            </a:r>
            <a:r>
              <a:rPr kumimoji="1" lang="zh-CN" altLang="en-US" sz="2400" b="1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执行指令阶段</a:t>
            </a:r>
            <a:r>
              <a:rPr kumimoji="1" lang="zh-CN" altLang="en-US" sz="2400" b="1" dirty="0">
                <a:latin typeface="Tahoma" panose="020B0604030504040204" pitchFamily="34" charset="0"/>
                <a:ea typeface="华文新魏" panose="02010800040101010101" pitchFamily="2" charset="-122"/>
              </a:rPr>
              <a:t>右边标注了每个机器周期中用到的</a:t>
            </a:r>
            <a:r>
              <a:rPr kumimoji="1" lang="zh-CN" altLang="en-US" sz="2400" b="1" dirty="0">
                <a:solidFill>
                  <a:srgbClr val="0000FF"/>
                </a:solidFill>
                <a:latin typeface="Tahoma" panose="020B0604030504040204" pitchFamily="34" charset="0"/>
                <a:ea typeface="华文新魏" panose="02010800040101010101" pitchFamily="2" charset="-122"/>
              </a:rPr>
              <a:t>微操作控制信号序列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E2A28508-348A-13BA-F6A6-24138994B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5926" y="585788"/>
            <a:ext cx="1858963" cy="514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CN" sz="2400" b="1">
                <a:latin typeface="Times New Roman" panose="02020603050405020304" pitchFamily="18" charset="0"/>
                <a:ea typeface="华文新魏" panose="02010800040101010101" pitchFamily="2" charset="-122"/>
              </a:rPr>
              <a:t>PC </a:t>
            </a:r>
            <a:r>
              <a:rPr kumimoji="1" lang="en-US" altLang="zh-CN" sz="2400" b="1">
                <a:latin typeface="Times New Roman" panose="02020603050405020304" pitchFamily="18" charset="0"/>
              </a:rPr>
              <a:t>→</a:t>
            </a:r>
            <a:r>
              <a:rPr kumimoji="1" lang="en-US" altLang="zh-CN" sz="2400">
                <a:latin typeface="Times New Roman" panose="02020603050405020304" pitchFamily="18" charset="0"/>
              </a:rPr>
              <a:t> </a:t>
            </a:r>
            <a:r>
              <a:rPr kumimoji="1" lang="en-US" altLang="zh-CN" sz="2400" b="1">
                <a:latin typeface="Times New Roman" panose="02020603050405020304" pitchFamily="18" charset="0"/>
                <a:ea typeface="华文新魏" panose="02010800040101010101" pitchFamily="2" charset="-122"/>
              </a:rPr>
              <a:t>AR</a:t>
            </a:r>
          </a:p>
        </p:txBody>
      </p:sp>
      <p:sp>
        <p:nvSpPr>
          <p:cNvPr id="54276" name="Line 4">
            <a:extLst>
              <a:ext uri="{FF2B5EF4-FFF2-40B4-BE49-F238E27FC236}">
                <a16:creationId xmlns:a16="http://schemas.microsoft.com/office/drawing/2014/main" id="{E9CA6EAB-12C3-04C2-B1AA-F1A7EE0E0C1E}"/>
              </a:ext>
            </a:extLst>
          </p:cNvPr>
          <p:cNvSpPr>
            <a:spLocks noChangeShapeType="1"/>
          </p:cNvSpPr>
          <p:nvPr/>
        </p:nvSpPr>
        <p:spPr bwMode="auto">
          <a:xfrm>
            <a:off x="7788275" y="1746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4B6CBF54-B8C6-1280-13D1-430DAA29C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5926" y="1524000"/>
            <a:ext cx="1844675" cy="514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CN" sz="2400" b="1">
                <a:latin typeface="Times New Roman" panose="02020603050405020304" pitchFamily="18" charset="0"/>
                <a:ea typeface="华文新魏" panose="02010800040101010101" pitchFamily="2" charset="-122"/>
              </a:rPr>
              <a:t>M </a:t>
            </a:r>
            <a:r>
              <a:rPr kumimoji="1" lang="en-US" altLang="zh-CN" sz="2400" b="1">
                <a:latin typeface="Times New Roman" panose="02020603050405020304" pitchFamily="18" charset="0"/>
              </a:rPr>
              <a:t>→</a:t>
            </a:r>
            <a:r>
              <a:rPr kumimoji="1" lang="en-US" altLang="zh-CN" sz="2400">
                <a:latin typeface="Times New Roman" panose="02020603050405020304" pitchFamily="18" charset="0"/>
              </a:rPr>
              <a:t> </a:t>
            </a:r>
            <a:r>
              <a:rPr kumimoji="1" lang="en-US" altLang="zh-CN" sz="2400" b="1">
                <a:latin typeface="Times New Roman" panose="02020603050405020304" pitchFamily="18" charset="0"/>
                <a:ea typeface="华文新魏" panose="02010800040101010101" pitchFamily="2" charset="-122"/>
              </a:rPr>
              <a:t>DR</a:t>
            </a:r>
          </a:p>
        </p:txBody>
      </p:sp>
      <p:sp>
        <p:nvSpPr>
          <p:cNvPr id="54278" name="Line 6">
            <a:extLst>
              <a:ext uri="{FF2B5EF4-FFF2-40B4-BE49-F238E27FC236}">
                <a16:creationId xmlns:a16="http://schemas.microsoft.com/office/drawing/2014/main" id="{10B58C59-E33A-8C82-8394-120F940F796C}"/>
              </a:ext>
            </a:extLst>
          </p:cNvPr>
          <p:cNvSpPr>
            <a:spLocks noChangeShapeType="1"/>
          </p:cNvSpPr>
          <p:nvPr/>
        </p:nvSpPr>
        <p:spPr bwMode="auto">
          <a:xfrm>
            <a:off x="7788275" y="1081088"/>
            <a:ext cx="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279" name="Rectangle 7">
            <a:extLst>
              <a:ext uri="{FF2B5EF4-FFF2-40B4-BE49-F238E27FC236}">
                <a16:creationId xmlns:a16="http://schemas.microsoft.com/office/drawing/2014/main" id="{8655C860-0F99-7D50-BA92-CE22B5956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5925" y="2490788"/>
            <a:ext cx="1860550" cy="514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CN" sz="2400" b="1">
                <a:latin typeface="Times New Roman" panose="02020603050405020304" pitchFamily="18" charset="0"/>
                <a:ea typeface="华文新魏" panose="02010800040101010101" pitchFamily="2" charset="-122"/>
              </a:rPr>
              <a:t>DR </a:t>
            </a:r>
            <a:r>
              <a:rPr kumimoji="1" lang="en-US" altLang="zh-CN" sz="2400" b="1">
                <a:latin typeface="Times New Roman" panose="02020603050405020304" pitchFamily="18" charset="0"/>
              </a:rPr>
              <a:t>→</a:t>
            </a:r>
            <a:r>
              <a:rPr kumimoji="1" lang="en-US" altLang="zh-CN" sz="2400">
                <a:latin typeface="Times New Roman" panose="02020603050405020304" pitchFamily="18" charset="0"/>
              </a:rPr>
              <a:t> </a:t>
            </a:r>
            <a:r>
              <a:rPr kumimoji="1" lang="en-US" altLang="zh-CN" sz="2400" b="1">
                <a:latin typeface="Times New Roman" panose="02020603050405020304" pitchFamily="18" charset="0"/>
                <a:ea typeface="华文新魏" panose="02010800040101010101" pitchFamily="2" charset="-122"/>
              </a:rPr>
              <a:t>IR</a:t>
            </a:r>
          </a:p>
        </p:txBody>
      </p:sp>
      <p:sp>
        <p:nvSpPr>
          <p:cNvPr id="54280" name="Line 8">
            <a:extLst>
              <a:ext uri="{FF2B5EF4-FFF2-40B4-BE49-F238E27FC236}">
                <a16:creationId xmlns:a16="http://schemas.microsoft.com/office/drawing/2014/main" id="{24F179BF-7B6C-493B-AFE8-EEDEED290634}"/>
              </a:ext>
            </a:extLst>
          </p:cNvPr>
          <p:cNvSpPr>
            <a:spLocks noChangeShapeType="1"/>
          </p:cNvSpPr>
          <p:nvPr/>
        </p:nvSpPr>
        <p:spPr bwMode="auto">
          <a:xfrm>
            <a:off x="7788275" y="2038351"/>
            <a:ext cx="0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281" name="AutoShape 9">
            <a:extLst>
              <a:ext uri="{FF2B5EF4-FFF2-40B4-BE49-F238E27FC236}">
                <a16:creationId xmlns:a16="http://schemas.microsoft.com/office/drawing/2014/main" id="{08F0316F-D637-845F-811F-89153C98D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5" y="3300414"/>
            <a:ext cx="1530350" cy="314325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zh-CN" altLang="en-US" sz="1800" b="1">
              <a:latin typeface="Times New Roman" panose="02020603050405020304" pitchFamily="18" charset="0"/>
            </a:endParaRPr>
          </a:p>
        </p:txBody>
      </p:sp>
      <p:sp>
        <p:nvSpPr>
          <p:cNvPr id="54282" name="Line 10">
            <a:extLst>
              <a:ext uri="{FF2B5EF4-FFF2-40B4-BE49-F238E27FC236}">
                <a16:creationId xmlns:a16="http://schemas.microsoft.com/office/drawing/2014/main" id="{AEBCDCB1-C72A-B2DE-EA9F-C1DDC6C2400A}"/>
              </a:ext>
            </a:extLst>
          </p:cNvPr>
          <p:cNvSpPr>
            <a:spLocks noChangeShapeType="1"/>
          </p:cNvSpPr>
          <p:nvPr/>
        </p:nvSpPr>
        <p:spPr bwMode="auto">
          <a:xfrm>
            <a:off x="7788275" y="300513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283" name="Line 11">
            <a:extLst>
              <a:ext uri="{FF2B5EF4-FFF2-40B4-BE49-F238E27FC236}">
                <a16:creationId xmlns:a16="http://schemas.microsoft.com/office/drawing/2014/main" id="{0F5BD509-91A1-ECFA-B833-0351AF314525}"/>
              </a:ext>
            </a:extLst>
          </p:cNvPr>
          <p:cNvSpPr>
            <a:spLocks noChangeShapeType="1"/>
          </p:cNvSpPr>
          <p:nvPr/>
        </p:nvSpPr>
        <p:spPr bwMode="auto">
          <a:xfrm>
            <a:off x="7788275" y="3614739"/>
            <a:ext cx="0" cy="300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284" name="Rectangle 12">
            <a:extLst>
              <a:ext uri="{FF2B5EF4-FFF2-40B4-BE49-F238E27FC236}">
                <a16:creationId xmlns:a16="http://schemas.microsoft.com/office/drawing/2014/main" id="{A4D18A29-F56A-7583-E039-90D1C70D5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5925" y="3914775"/>
            <a:ext cx="1873250" cy="514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CN" sz="2400" b="1">
                <a:latin typeface="Times New Roman" panose="02020603050405020304" pitchFamily="18" charset="0"/>
                <a:ea typeface="华文新魏" panose="02010800040101010101" pitchFamily="2" charset="-122"/>
              </a:rPr>
              <a:t>R</a:t>
            </a:r>
            <a:r>
              <a:rPr kumimoji="1" lang="en-US" altLang="zh-CN" sz="2400" b="1" baseline="-25000">
                <a:latin typeface="Times New Roman" panose="02020603050405020304" pitchFamily="18" charset="0"/>
                <a:ea typeface="华文新魏" panose="02010800040101010101" pitchFamily="2" charset="-122"/>
              </a:rPr>
              <a:t>2 </a:t>
            </a:r>
            <a:r>
              <a:rPr kumimoji="1" lang="en-US" altLang="zh-CN" sz="2400" b="1">
                <a:latin typeface="Times New Roman" panose="02020603050405020304" pitchFamily="18" charset="0"/>
              </a:rPr>
              <a:t>→</a:t>
            </a:r>
            <a:r>
              <a:rPr kumimoji="1" lang="en-US" altLang="zh-CN" sz="2400">
                <a:latin typeface="Times New Roman" panose="02020603050405020304" pitchFamily="18" charset="0"/>
              </a:rPr>
              <a:t> </a:t>
            </a:r>
            <a:r>
              <a:rPr kumimoji="1" lang="en-US" altLang="zh-CN" sz="2400" b="1">
                <a:latin typeface="Times New Roman" panose="02020603050405020304" pitchFamily="18" charset="0"/>
                <a:ea typeface="华文新魏" panose="02010800040101010101" pitchFamily="2" charset="-122"/>
              </a:rPr>
              <a:t>Y</a:t>
            </a:r>
          </a:p>
        </p:txBody>
      </p:sp>
      <p:sp>
        <p:nvSpPr>
          <p:cNvPr id="54285" name="Rectangle 13">
            <a:extLst>
              <a:ext uri="{FF2B5EF4-FFF2-40B4-BE49-F238E27FC236}">
                <a16:creationId xmlns:a16="http://schemas.microsoft.com/office/drawing/2014/main" id="{039549F0-58BB-BAC6-F6BD-29D591F5D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5926" y="4852988"/>
            <a:ext cx="1844675" cy="514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CN" sz="2400" b="1">
                <a:latin typeface="Times New Roman" panose="02020603050405020304" pitchFamily="18" charset="0"/>
                <a:ea typeface="华文新魏" panose="02010800040101010101" pitchFamily="2" charset="-122"/>
              </a:rPr>
              <a:t>R</a:t>
            </a:r>
            <a:r>
              <a:rPr kumimoji="1" lang="en-US" altLang="zh-CN" sz="2400" b="1" baseline="-25000">
                <a:latin typeface="Times New Roman" panose="02020603050405020304" pitchFamily="18" charset="0"/>
                <a:ea typeface="华文新魏" panose="02010800040101010101" pitchFamily="2" charset="-122"/>
              </a:rPr>
              <a:t>0 </a:t>
            </a:r>
            <a:r>
              <a:rPr kumimoji="1" lang="en-US" altLang="zh-CN" sz="2400" b="1">
                <a:latin typeface="Times New Roman" panose="02020603050405020304" pitchFamily="18" charset="0"/>
              </a:rPr>
              <a:t>→</a:t>
            </a:r>
            <a:r>
              <a:rPr kumimoji="1" lang="en-US" altLang="zh-CN" sz="2400">
                <a:latin typeface="Times New Roman" panose="02020603050405020304" pitchFamily="18" charset="0"/>
              </a:rPr>
              <a:t> </a:t>
            </a:r>
            <a:r>
              <a:rPr kumimoji="1" lang="en-US" altLang="zh-CN" sz="2400" b="1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</a:p>
        </p:txBody>
      </p:sp>
      <p:sp>
        <p:nvSpPr>
          <p:cNvPr id="54286" name="Line 14">
            <a:extLst>
              <a:ext uri="{FF2B5EF4-FFF2-40B4-BE49-F238E27FC236}">
                <a16:creationId xmlns:a16="http://schemas.microsoft.com/office/drawing/2014/main" id="{7F33D153-DA60-27CD-E6FB-9C35D56BBA6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88275" y="4410076"/>
            <a:ext cx="0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287" name="Rectangle 15">
            <a:extLst>
              <a:ext uri="{FF2B5EF4-FFF2-40B4-BE49-F238E27FC236}">
                <a16:creationId xmlns:a16="http://schemas.microsoft.com/office/drawing/2014/main" id="{2C594E9D-9891-03D3-D6EB-A1973FEB3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5925" y="5819775"/>
            <a:ext cx="1830388" cy="514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CN" sz="2400" b="1">
                <a:latin typeface="Times New Roman" panose="02020603050405020304" pitchFamily="18" charset="0"/>
                <a:ea typeface="华文新魏" panose="02010800040101010101" pitchFamily="2" charset="-122"/>
              </a:rPr>
              <a:t>Y+X </a:t>
            </a:r>
            <a:r>
              <a:rPr kumimoji="1" lang="en-US" altLang="zh-CN" sz="2400" b="1">
                <a:latin typeface="Times New Roman" panose="02020603050405020304" pitchFamily="18" charset="0"/>
              </a:rPr>
              <a:t>→</a:t>
            </a:r>
            <a:r>
              <a:rPr kumimoji="1" lang="en-US" altLang="zh-CN" sz="2400">
                <a:latin typeface="Times New Roman" panose="02020603050405020304" pitchFamily="18" charset="0"/>
              </a:rPr>
              <a:t> </a:t>
            </a:r>
            <a:r>
              <a:rPr kumimoji="1" lang="en-US" altLang="zh-CN" sz="2400" b="1">
                <a:latin typeface="Times New Roman" panose="02020603050405020304" pitchFamily="18" charset="0"/>
                <a:ea typeface="华文新魏" panose="02010800040101010101" pitchFamily="2" charset="-122"/>
              </a:rPr>
              <a:t>R</a:t>
            </a:r>
            <a:r>
              <a:rPr kumimoji="1" lang="en-US" altLang="zh-CN" sz="2400" b="1" baseline="-25000">
                <a:latin typeface="Times New Roman" panose="02020603050405020304" pitchFamily="18" charset="0"/>
                <a:ea typeface="华文新魏" panose="02010800040101010101" pitchFamily="2" charset="-122"/>
              </a:rPr>
              <a:t>0</a:t>
            </a:r>
          </a:p>
        </p:txBody>
      </p:sp>
      <p:sp>
        <p:nvSpPr>
          <p:cNvPr id="54288" name="Line 16">
            <a:extLst>
              <a:ext uri="{FF2B5EF4-FFF2-40B4-BE49-F238E27FC236}">
                <a16:creationId xmlns:a16="http://schemas.microsoft.com/office/drawing/2014/main" id="{BC3D0818-BD49-A7C3-2BC6-3820692E83BE}"/>
              </a:ext>
            </a:extLst>
          </p:cNvPr>
          <p:cNvSpPr>
            <a:spLocks noChangeShapeType="1"/>
          </p:cNvSpPr>
          <p:nvPr/>
        </p:nvSpPr>
        <p:spPr bwMode="auto">
          <a:xfrm>
            <a:off x="7788275" y="5367338"/>
            <a:ext cx="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294" name="Text Box 22">
            <a:extLst>
              <a:ext uri="{FF2B5EF4-FFF2-40B4-BE49-F238E27FC236}">
                <a16:creationId xmlns:a16="http://schemas.microsoft.com/office/drawing/2014/main" id="{4F7B1B96-4D90-AD10-A728-D733370AE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6150" y="585789"/>
            <a:ext cx="2101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CN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PC</a:t>
            </a:r>
            <a:r>
              <a:rPr kumimoji="1" lang="en-US" altLang="zh-CN" sz="2000" b="1" baseline="-25000">
                <a:latin typeface="Times New Roman" panose="02020603050405020304" pitchFamily="18" charset="0"/>
                <a:ea typeface="华文新魏" panose="02010800040101010101" pitchFamily="2" charset="-122"/>
              </a:rPr>
              <a:t>O</a:t>
            </a:r>
            <a:r>
              <a:rPr kumimoji="1" lang="zh-CN" altLang="en-US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，</a:t>
            </a:r>
            <a:r>
              <a:rPr kumimoji="1" lang="en-US" altLang="zh-CN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G</a:t>
            </a:r>
            <a:r>
              <a:rPr kumimoji="1" lang="zh-CN" altLang="en-US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，</a:t>
            </a:r>
            <a:r>
              <a:rPr kumimoji="1" lang="en-US" altLang="zh-CN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AR</a:t>
            </a:r>
            <a:r>
              <a:rPr kumimoji="1" lang="en-US" altLang="zh-CN" sz="2000" b="1" baseline="-25000">
                <a:latin typeface="Times New Roman" panose="02020603050405020304" pitchFamily="18" charset="0"/>
                <a:ea typeface="华文新魏" panose="02010800040101010101" pitchFamily="2" charset="-122"/>
              </a:rPr>
              <a:t>i</a:t>
            </a:r>
          </a:p>
        </p:txBody>
      </p:sp>
      <p:sp>
        <p:nvSpPr>
          <p:cNvPr id="54295" name="Text Box 23">
            <a:extLst>
              <a:ext uri="{FF2B5EF4-FFF2-40B4-BE49-F238E27FC236}">
                <a16:creationId xmlns:a16="http://schemas.microsoft.com/office/drawing/2014/main" id="{D2F90E42-8C39-A83C-B8FA-92A3BAD46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6150" y="1641476"/>
            <a:ext cx="2101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CN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R/W=R</a:t>
            </a:r>
            <a:endParaRPr kumimoji="1" lang="en-US" altLang="zh-CN" sz="2000" b="1" baseline="-2500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54296" name="Line 24">
            <a:extLst>
              <a:ext uri="{FF2B5EF4-FFF2-40B4-BE49-F238E27FC236}">
                <a16:creationId xmlns:a16="http://schemas.microsoft.com/office/drawing/2014/main" id="{3C4B4C97-E0D1-6E3E-85FA-17C6E4E41168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9051" y="1727200"/>
            <a:ext cx="258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297" name="Text Box 25">
            <a:extLst>
              <a:ext uri="{FF2B5EF4-FFF2-40B4-BE49-F238E27FC236}">
                <a16:creationId xmlns:a16="http://schemas.microsoft.com/office/drawing/2014/main" id="{EEB4A0F0-44F3-039E-1A97-B2C5A3B63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6150" y="2481264"/>
            <a:ext cx="2101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CN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DR</a:t>
            </a:r>
            <a:r>
              <a:rPr kumimoji="1" lang="en-US" altLang="zh-CN" sz="2000" b="1" baseline="-25000">
                <a:latin typeface="Times New Roman" panose="02020603050405020304" pitchFamily="18" charset="0"/>
                <a:ea typeface="华文新魏" panose="02010800040101010101" pitchFamily="2" charset="-122"/>
              </a:rPr>
              <a:t>O</a:t>
            </a:r>
            <a:r>
              <a:rPr kumimoji="1" lang="zh-CN" altLang="en-US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，</a:t>
            </a:r>
            <a:r>
              <a:rPr kumimoji="1" lang="en-US" altLang="zh-CN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G</a:t>
            </a:r>
            <a:r>
              <a:rPr kumimoji="1" lang="zh-CN" altLang="en-US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，</a:t>
            </a:r>
            <a:r>
              <a:rPr kumimoji="1" lang="en-US" altLang="zh-CN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IR</a:t>
            </a:r>
            <a:r>
              <a:rPr kumimoji="1" lang="en-US" altLang="zh-CN" sz="2000" b="1" baseline="-25000">
                <a:latin typeface="Times New Roman" panose="02020603050405020304" pitchFamily="18" charset="0"/>
                <a:ea typeface="华文新魏" panose="02010800040101010101" pitchFamily="2" charset="-122"/>
              </a:rPr>
              <a:t>i</a:t>
            </a:r>
          </a:p>
        </p:txBody>
      </p:sp>
      <p:sp>
        <p:nvSpPr>
          <p:cNvPr id="54298" name="Text Box 26">
            <a:extLst>
              <a:ext uri="{FF2B5EF4-FFF2-40B4-BE49-F238E27FC236}">
                <a16:creationId xmlns:a16="http://schemas.microsoft.com/office/drawing/2014/main" id="{A46D77E8-664A-C383-D301-D1ABF8A9F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6150" y="6091239"/>
            <a:ext cx="2101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CN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+</a:t>
            </a:r>
            <a:r>
              <a:rPr kumimoji="1" lang="zh-CN" altLang="en-US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，</a:t>
            </a:r>
            <a:r>
              <a:rPr kumimoji="1" lang="en-US" altLang="zh-CN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G</a:t>
            </a:r>
            <a:r>
              <a:rPr kumimoji="1" lang="zh-CN" altLang="en-US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，</a:t>
            </a:r>
            <a:r>
              <a:rPr kumimoji="1" lang="en-US" altLang="zh-CN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R</a:t>
            </a:r>
            <a:r>
              <a:rPr kumimoji="1" lang="en-US" altLang="zh-CN" sz="2000" b="1" baseline="-25000">
                <a:latin typeface="Times New Roman" panose="02020603050405020304" pitchFamily="18" charset="0"/>
                <a:ea typeface="华文新魏" panose="02010800040101010101" pitchFamily="2" charset="-122"/>
              </a:rPr>
              <a:t>0i</a:t>
            </a:r>
          </a:p>
        </p:txBody>
      </p:sp>
      <p:sp>
        <p:nvSpPr>
          <p:cNvPr id="54299" name="Text Box 27">
            <a:extLst>
              <a:ext uri="{FF2B5EF4-FFF2-40B4-BE49-F238E27FC236}">
                <a16:creationId xmlns:a16="http://schemas.microsoft.com/office/drawing/2014/main" id="{98C965C8-02CE-CD53-EEFB-C89ABA07F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6150" y="5124451"/>
            <a:ext cx="2101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CN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R</a:t>
            </a:r>
            <a:r>
              <a:rPr kumimoji="1" lang="en-US" altLang="zh-CN" sz="2000" b="1" baseline="-25000">
                <a:latin typeface="Times New Roman" panose="02020603050405020304" pitchFamily="18" charset="0"/>
                <a:ea typeface="华文新魏" panose="02010800040101010101" pitchFamily="2" charset="-122"/>
              </a:rPr>
              <a:t>0O</a:t>
            </a:r>
            <a:r>
              <a:rPr kumimoji="1" lang="zh-CN" altLang="en-US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，</a:t>
            </a:r>
            <a:r>
              <a:rPr kumimoji="1" lang="en-US" altLang="zh-CN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G</a:t>
            </a:r>
            <a:r>
              <a:rPr kumimoji="1" lang="zh-CN" altLang="en-US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，</a:t>
            </a:r>
            <a:r>
              <a:rPr kumimoji="1" lang="en-US" altLang="zh-CN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kumimoji="1" lang="en-US" altLang="zh-CN" sz="2000" b="1" baseline="-25000">
                <a:latin typeface="Times New Roman" panose="02020603050405020304" pitchFamily="18" charset="0"/>
                <a:ea typeface="华文新魏" panose="02010800040101010101" pitchFamily="2" charset="-122"/>
              </a:rPr>
              <a:t>i</a:t>
            </a:r>
          </a:p>
        </p:txBody>
      </p:sp>
      <p:sp>
        <p:nvSpPr>
          <p:cNvPr id="54300" name="Text Box 28">
            <a:extLst>
              <a:ext uri="{FF2B5EF4-FFF2-40B4-BE49-F238E27FC236}">
                <a16:creationId xmlns:a16="http://schemas.microsoft.com/office/drawing/2014/main" id="{E3C312D4-505D-4BE5-0FED-3D96A861F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6150" y="4186239"/>
            <a:ext cx="2101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CN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R</a:t>
            </a:r>
            <a:r>
              <a:rPr kumimoji="1" lang="en-US" altLang="zh-CN" sz="2000" b="1" baseline="-25000">
                <a:latin typeface="Times New Roman" panose="02020603050405020304" pitchFamily="18" charset="0"/>
                <a:ea typeface="华文新魏" panose="02010800040101010101" pitchFamily="2" charset="-122"/>
              </a:rPr>
              <a:t>2O</a:t>
            </a:r>
            <a:r>
              <a:rPr kumimoji="1" lang="zh-CN" altLang="en-US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，</a:t>
            </a:r>
            <a:r>
              <a:rPr kumimoji="1" lang="en-US" altLang="zh-CN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G</a:t>
            </a:r>
            <a:r>
              <a:rPr kumimoji="1" lang="zh-CN" altLang="en-US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，</a:t>
            </a:r>
            <a:r>
              <a:rPr kumimoji="1" lang="en-US" altLang="zh-CN" sz="2000" b="1">
                <a:latin typeface="Times New Roman" panose="02020603050405020304" pitchFamily="18" charset="0"/>
                <a:ea typeface="华文新魏" panose="02010800040101010101" pitchFamily="2" charset="-122"/>
              </a:rPr>
              <a:t>Y</a:t>
            </a:r>
            <a:r>
              <a:rPr kumimoji="1" lang="en-US" altLang="zh-CN" sz="2000" b="1" baseline="-25000">
                <a:latin typeface="Times New Roman" panose="02020603050405020304" pitchFamily="18" charset="0"/>
                <a:ea typeface="华文新魏" panose="02010800040101010101" pitchFamily="2" charset="-122"/>
              </a:rPr>
              <a:t>i</a:t>
            </a:r>
          </a:p>
        </p:txBody>
      </p:sp>
      <p:sp>
        <p:nvSpPr>
          <p:cNvPr id="54301" name="Line 29">
            <a:extLst>
              <a:ext uri="{FF2B5EF4-FFF2-40B4-BE49-F238E27FC236}">
                <a16:creationId xmlns:a16="http://schemas.microsoft.com/office/drawing/2014/main" id="{67FAC172-C777-D471-9219-8CF73B73B3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88275" y="6334126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302" name="Line 30">
            <a:extLst>
              <a:ext uri="{FF2B5EF4-FFF2-40B4-BE49-F238E27FC236}">
                <a16:creationId xmlns:a16="http://schemas.microsoft.com/office/drawing/2014/main" id="{563B6AF6-29B7-EBCA-04AC-CA1AEEFFC000}"/>
              </a:ext>
            </a:extLst>
          </p:cNvPr>
          <p:cNvSpPr>
            <a:spLocks noChangeShapeType="1"/>
          </p:cNvSpPr>
          <p:nvPr/>
        </p:nvSpPr>
        <p:spPr bwMode="auto">
          <a:xfrm>
            <a:off x="7496176" y="6686550"/>
            <a:ext cx="500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303" name="Line 31">
            <a:extLst>
              <a:ext uri="{FF2B5EF4-FFF2-40B4-BE49-F238E27FC236}">
                <a16:creationId xmlns:a16="http://schemas.microsoft.com/office/drawing/2014/main" id="{8EB92005-FD1A-65B5-B5FA-946190DCC062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6238" y="66865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304" name="Line 32">
            <a:extLst>
              <a:ext uri="{FF2B5EF4-FFF2-40B4-BE49-F238E27FC236}">
                <a16:creationId xmlns:a16="http://schemas.microsoft.com/office/drawing/2014/main" id="{F2753BEA-1930-C6AC-EA19-49AA3C4923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7575" y="6704014"/>
            <a:ext cx="228600" cy="153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305" name="Line 33">
            <a:extLst>
              <a:ext uri="{FF2B5EF4-FFF2-40B4-BE49-F238E27FC236}">
                <a16:creationId xmlns:a16="http://schemas.microsoft.com/office/drawing/2014/main" id="{5D280390-6D4F-D553-A6FC-0EF8DCB566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96238" y="6550025"/>
            <a:ext cx="228600" cy="153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308" name="Line 17">
            <a:extLst>
              <a:ext uri="{FF2B5EF4-FFF2-40B4-BE49-F238E27FC236}">
                <a16:creationId xmlns:a16="http://schemas.microsoft.com/office/drawing/2014/main" id="{82326F83-D24D-5579-58B6-E8132E1DF2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4588" y="3940175"/>
            <a:ext cx="474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309" name="Line 18">
            <a:extLst>
              <a:ext uri="{FF2B5EF4-FFF2-40B4-BE49-F238E27FC236}">
                <a16:creationId xmlns:a16="http://schemas.microsoft.com/office/drawing/2014/main" id="{342ACB2B-3008-3EA7-24B8-FABF26CE83E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9188" y="6340475"/>
            <a:ext cx="474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310" name="Line 19">
            <a:extLst>
              <a:ext uri="{FF2B5EF4-FFF2-40B4-BE49-F238E27FC236}">
                <a16:creationId xmlns:a16="http://schemas.microsoft.com/office/drawing/2014/main" id="{DD001841-B6C3-E786-6A5D-52ED4C9979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53188" y="3940175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311" name="Line 20">
            <a:extLst>
              <a:ext uri="{FF2B5EF4-FFF2-40B4-BE49-F238E27FC236}">
                <a16:creationId xmlns:a16="http://schemas.microsoft.com/office/drawing/2014/main" id="{57BF20CD-8BA8-9C68-5E25-C002364597F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3188" y="5621339"/>
            <a:ext cx="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312" name="Text Box 21">
            <a:extLst>
              <a:ext uri="{FF2B5EF4-FFF2-40B4-BE49-F238E27FC236}">
                <a16:creationId xmlns:a16="http://schemas.microsoft.com/office/drawing/2014/main" id="{5AD3C349-FC58-17E9-ACF9-19E15D5B7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9065" y="4762501"/>
            <a:ext cx="553998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zh-CN" altLang="en-US" sz="2400" b="1">
                <a:latin typeface="Times New Roman" panose="02020603050405020304" pitchFamily="18" charset="0"/>
                <a:ea typeface="华文新魏" panose="02010800040101010101" pitchFamily="2" charset="-122"/>
              </a:rPr>
              <a:t>执行</a:t>
            </a:r>
          </a:p>
        </p:txBody>
      </p:sp>
      <p:sp>
        <p:nvSpPr>
          <p:cNvPr id="54313" name="Line 17">
            <a:extLst>
              <a:ext uri="{FF2B5EF4-FFF2-40B4-BE49-F238E27FC236}">
                <a16:creationId xmlns:a16="http://schemas.microsoft.com/office/drawing/2014/main" id="{AE21D1E9-D211-E2E6-8B05-7B71CF0B9C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4588" y="587375"/>
            <a:ext cx="474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314" name="Line 18">
            <a:extLst>
              <a:ext uri="{FF2B5EF4-FFF2-40B4-BE49-F238E27FC236}">
                <a16:creationId xmlns:a16="http://schemas.microsoft.com/office/drawing/2014/main" id="{0C8CA2F3-88F4-13AC-034F-1257130A41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9188" y="2987675"/>
            <a:ext cx="474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315" name="Line 19">
            <a:extLst>
              <a:ext uri="{FF2B5EF4-FFF2-40B4-BE49-F238E27FC236}">
                <a16:creationId xmlns:a16="http://schemas.microsoft.com/office/drawing/2014/main" id="{F53BDDD9-93AC-D3F5-545D-0592492BED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53188" y="587375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316" name="Line 20">
            <a:extLst>
              <a:ext uri="{FF2B5EF4-FFF2-40B4-BE49-F238E27FC236}">
                <a16:creationId xmlns:a16="http://schemas.microsoft.com/office/drawing/2014/main" id="{3378169E-6C06-6AF4-2628-06743297A2C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3188" y="2268539"/>
            <a:ext cx="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4317" name="Text Box 21">
            <a:extLst>
              <a:ext uri="{FF2B5EF4-FFF2-40B4-BE49-F238E27FC236}">
                <a16:creationId xmlns:a16="http://schemas.microsoft.com/office/drawing/2014/main" id="{24B6C13F-CFBB-78D3-602D-BF9E4A819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9065" y="1409701"/>
            <a:ext cx="553998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zh-CN" altLang="en-US" sz="2400" b="1">
                <a:latin typeface="Times New Roman" panose="02020603050405020304" pitchFamily="18" charset="0"/>
                <a:ea typeface="华文新魏" panose="02010800040101010101" pitchFamily="2" charset="-122"/>
              </a:rPr>
              <a:t>取指</a:t>
            </a:r>
          </a:p>
        </p:txBody>
      </p:sp>
      <p:sp>
        <p:nvSpPr>
          <p:cNvPr id="54318" name="Rectangle 46">
            <a:extLst>
              <a:ext uri="{FF2B5EF4-FFF2-40B4-BE49-F238E27FC236}">
                <a16:creationId xmlns:a16="http://schemas.microsoft.com/office/drawing/2014/main" id="{7A43C341-55C1-8779-8D2E-00DACD294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56" y="6076790"/>
            <a:ext cx="6169064" cy="387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1" lang="zh-CN" altLang="en-US" sz="1800" b="1" dirty="0">
                <a:solidFill>
                  <a:schemeClr val="hlink"/>
                </a:solidFill>
                <a:latin typeface="Tahoma" panose="020B0604030504040204" pitchFamily="34" charset="0"/>
              </a:rPr>
              <a:t>注：</a:t>
            </a:r>
            <a:r>
              <a:rPr kumimoji="1" lang="zh-CN" altLang="en-US" sz="1800" b="1" dirty="0">
                <a:latin typeface="Tahoma" panose="020B0604030504040204" pitchFamily="34" charset="0"/>
              </a:rPr>
              <a:t>图中省去了“→” 号左边各寄存器代码上应加的括号</a:t>
            </a:r>
          </a:p>
        </p:txBody>
      </p:sp>
      <p:pic>
        <p:nvPicPr>
          <p:cNvPr id="151592" name="Picture 3" descr="5a15">
            <a:extLst>
              <a:ext uri="{FF2B5EF4-FFF2-40B4-BE49-F238E27FC236}">
                <a16:creationId xmlns:a16="http://schemas.microsoft.com/office/drawing/2014/main" id="{1B77D31D-F15A-FD19-D53B-455EF9149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15" y="3159919"/>
            <a:ext cx="4643438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B8A33F5C-D8D7-205A-B3D1-494D611E7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7364" y="528638"/>
            <a:ext cx="1728787" cy="514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CN" sz="2400" b="1">
                <a:latin typeface="华文新魏" panose="02010800040101010101" pitchFamily="2" charset="-122"/>
                <a:ea typeface="华文新魏" panose="02010800040101010101" pitchFamily="2" charset="-122"/>
              </a:rPr>
              <a:t>PC </a:t>
            </a:r>
            <a:r>
              <a:rPr kumimoji="1" lang="en-US" altLang="zh-CN" sz="2400" b="1">
                <a:latin typeface="Tahoma" panose="020B0604030504040204" pitchFamily="34" charset="0"/>
              </a:rPr>
              <a:t>→</a:t>
            </a:r>
            <a:r>
              <a:rPr kumimoji="1" lang="en-US" altLang="zh-CN" sz="2400">
                <a:latin typeface="Tahoma" panose="020B0604030504040204" pitchFamily="34" charset="0"/>
              </a:rPr>
              <a:t> </a:t>
            </a:r>
            <a:r>
              <a:rPr kumimoji="1" lang="en-US" altLang="zh-CN" sz="2400" b="1">
                <a:latin typeface="华文新魏" panose="02010800040101010101" pitchFamily="2" charset="-122"/>
                <a:ea typeface="华文新魏" panose="02010800040101010101" pitchFamily="2" charset="-122"/>
              </a:rPr>
              <a:t>AR</a:t>
            </a:r>
          </a:p>
        </p:txBody>
      </p:sp>
      <p:sp>
        <p:nvSpPr>
          <p:cNvPr id="55299" name="Line 3">
            <a:extLst>
              <a:ext uri="{FF2B5EF4-FFF2-40B4-BE49-F238E27FC236}">
                <a16:creationId xmlns:a16="http://schemas.microsoft.com/office/drawing/2014/main" id="{050D8FEC-DB43-41BF-0475-D511F2B5EE6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2550" y="85726"/>
            <a:ext cx="0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901C3FF1-90DB-3CEE-2849-04E0578B9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7364" y="1466850"/>
            <a:ext cx="1728787" cy="514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CN" sz="2400" b="1">
                <a:latin typeface="华文新魏" panose="02010800040101010101" pitchFamily="2" charset="-122"/>
                <a:ea typeface="华文新魏" panose="02010800040101010101" pitchFamily="2" charset="-122"/>
              </a:rPr>
              <a:t>M </a:t>
            </a:r>
            <a:r>
              <a:rPr kumimoji="1" lang="en-US" altLang="zh-CN" sz="2400" b="1">
                <a:latin typeface="Tahoma" panose="020B0604030504040204" pitchFamily="34" charset="0"/>
              </a:rPr>
              <a:t>→</a:t>
            </a:r>
            <a:r>
              <a:rPr kumimoji="1" lang="en-US" altLang="zh-CN" sz="2400">
                <a:latin typeface="Tahoma" panose="020B0604030504040204" pitchFamily="34" charset="0"/>
              </a:rPr>
              <a:t> </a:t>
            </a:r>
            <a:r>
              <a:rPr kumimoji="1" lang="en-US" altLang="zh-CN" sz="2400" b="1">
                <a:latin typeface="华文新魏" panose="02010800040101010101" pitchFamily="2" charset="-122"/>
                <a:ea typeface="华文新魏" panose="02010800040101010101" pitchFamily="2" charset="-122"/>
              </a:rPr>
              <a:t>DR</a:t>
            </a:r>
          </a:p>
        </p:txBody>
      </p:sp>
      <p:sp>
        <p:nvSpPr>
          <p:cNvPr id="55301" name="Line 5">
            <a:extLst>
              <a:ext uri="{FF2B5EF4-FFF2-40B4-BE49-F238E27FC236}">
                <a16:creationId xmlns:a16="http://schemas.microsoft.com/office/drawing/2014/main" id="{7B9B25FB-D647-4590-C079-228EC680BF3B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2550" y="1023938"/>
            <a:ext cx="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02" name="Rectangle 6">
            <a:extLst>
              <a:ext uri="{FF2B5EF4-FFF2-40B4-BE49-F238E27FC236}">
                <a16:creationId xmlns:a16="http://schemas.microsoft.com/office/drawing/2014/main" id="{8278271C-0F5A-F175-AAC1-D113A9A98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7364" y="2433638"/>
            <a:ext cx="1728787" cy="514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CN" sz="2400" b="1">
                <a:latin typeface="华文新魏" panose="02010800040101010101" pitchFamily="2" charset="-122"/>
                <a:ea typeface="华文新魏" panose="02010800040101010101" pitchFamily="2" charset="-122"/>
              </a:rPr>
              <a:t>DR </a:t>
            </a:r>
            <a:r>
              <a:rPr kumimoji="1" lang="en-US" altLang="zh-CN" sz="2400" b="1">
                <a:latin typeface="Tahoma" panose="020B0604030504040204" pitchFamily="34" charset="0"/>
              </a:rPr>
              <a:t>→</a:t>
            </a:r>
            <a:r>
              <a:rPr kumimoji="1" lang="en-US" altLang="zh-CN" sz="2400">
                <a:latin typeface="Tahoma" panose="020B0604030504040204" pitchFamily="34" charset="0"/>
              </a:rPr>
              <a:t> </a:t>
            </a:r>
            <a:r>
              <a:rPr kumimoji="1" lang="en-US" altLang="zh-CN" sz="2400" b="1">
                <a:latin typeface="华文新魏" panose="02010800040101010101" pitchFamily="2" charset="-122"/>
                <a:ea typeface="华文新魏" panose="02010800040101010101" pitchFamily="2" charset="-122"/>
              </a:rPr>
              <a:t>IR</a:t>
            </a:r>
          </a:p>
        </p:txBody>
      </p:sp>
      <p:sp>
        <p:nvSpPr>
          <p:cNvPr id="55303" name="Line 7">
            <a:extLst>
              <a:ext uri="{FF2B5EF4-FFF2-40B4-BE49-F238E27FC236}">
                <a16:creationId xmlns:a16="http://schemas.microsoft.com/office/drawing/2014/main" id="{327D93A5-59B2-065F-D9AB-24D6608268E0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2550" y="1981201"/>
            <a:ext cx="0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04" name="AutoShape 8">
            <a:extLst>
              <a:ext uri="{FF2B5EF4-FFF2-40B4-BE49-F238E27FC236}">
                <a16:creationId xmlns:a16="http://schemas.microsoft.com/office/drawing/2014/main" id="{830F7EB5-56AB-C5A3-E525-9483F6525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5788" y="3243264"/>
            <a:ext cx="1530350" cy="314325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zh-CN" altLang="en-US" sz="1800" b="1">
              <a:latin typeface="Tahoma" panose="020B0604030504040204" pitchFamily="34" charset="0"/>
            </a:endParaRPr>
          </a:p>
        </p:txBody>
      </p:sp>
      <p:sp>
        <p:nvSpPr>
          <p:cNvPr id="55305" name="Line 9">
            <a:extLst>
              <a:ext uri="{FF2B5EF4-FFF2-40B4-BE49-F238E27FC236}">
                <a16:creationId xmlns:a16="http://schemas.microsoft.com/office/drawing/2014/main" id="{9F2C790A-E00E-ED77-3FF1-129CFB435879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2550" y="2947988"/>
            <a:ext cx="0" cy="309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06" name="Line 10">
            <a:extLst>
              <a:ext uri="{FF2B5EF4-FFF2-40B4-BE49-F238E27FC236}">
                <a16:creationId xmlns:a16="http://schemas.microsoft.com/office/drawing/2014/main" id="{BEA585BA-E2F7-BE55-31B0-66CF3A0AA6F0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2550" y="3557589"/>
            <a:ext cx="0" cy="300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07" name="Rectangle 11">
            <a:extLst>
              <a:ext uri="{FF2B5EF4-FFF2-40B4-BE49-F238E27FC236}">
                <a16:creationId xmlns:a16="http://schemas.microsoft.com/office/drawing/2014/main" id="{6CD44A8A-46E6-EB27-6D60-8EAF5317B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7364" y="3857625"/>
            <a:ext cx="1728787" cy="514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CN" sz="2400" b="1">
                <a:latin typeface="华文新魏" panose="02010800040101010101" pitchFamily="2" charset="-122"/>
                <a:ea typeface="华文新魏" panose="02010800040101010101" pitchFamily="2" charset="-122"/>
              </a:rPr>
              <a:t>R</a:t>
            </a:r>
            <a:r>
              <a:rPr kumimoji="1" lang="en-US" altLang="zh-CN" sz="2400" b="1" baseline="-25000">
                <a:latin typeface="华文新魏" panose="02010800040101010101" pitchFamily="2" charset="-122"/>
                <a:ea typeface="华文新魏" panose="02010800040101010101" pitchFamily="2" charset="-122"/>
              </a:rPr>
              <a:t>3 </a:t>
            </a:r>
            <a:r>
              <a:rPr kumimoji="1" lang="en-US" altLang="zh-CN" sz="2400" b="1">
                <a:latin typeface="Tahoma" panose="020B0604030504040204" pitchFamily="34" charset="0"/>
              </a:rPr>
              <a:t>→</a:t>
            </a:r>
            <a:r>
              <a:rPr kumimoji="1" lang="en-US" altLang="zh-CN" sz="2400">
                <a:latin typeface="Tahoma" panose="020B0604030504040204" pitchFamily="34" charset="0"/>
              </a:rPr>
              <a:t> </a:t>
            </a:r>
            <a:r>
              <a:rPr kumimoji="1" lang="en-US" altLang="zh-CN" sz="2400" b="1">
                <a:latin typeface="华文新魏" panose="02010800040101010101" pitchFamily="2" charset="-122"/>
                <a:ea typeface="华文新魏" panose="02010800040101010101" pitchFamily="2" charset="-122"/>
              </a:rPr>
              <a:t>Y</a:t>
            </a:r>
          </a:p>
        </p:txBody>
      </p:sp>
      <p:sp>
        <p:nvSpPr>
          <p:cNvPr id="55308" name="Rectangle 12">
            <a:extLst>
              <a:ext uri="{FF2B5EF4-FFF2-40B4-BE49-F238E27FC236}">
                <a16:creationId xmlns:a16="http://schemas.microsoft.com/office/drawing/2014/main" id="{15B36FC1-6F70-AA24-58F7-12075215A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7364" y="4795838"/>
            <a:ext cx="1728787" cy="514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CN" sz="2400" b="1">
                <a:latin typeface="华文新魏" panose="02010800040101010101" pitchFamily="2" charset="-122"/>
                <a:ea typeface="华文新魏" panose="02010800040101010101" pitchFamily="2" charset="-122"/>
              </a:rPr>
              <a:t>R</a:t>
            </a:r>
            <a:r>
              <a:rPr kumimoji="1" lang="en-US" altLang="zh-CN" sz="2400" b="1" baseline="-25000">
                <a:latin typeface="华文新魏" panose="02010800040101010101" pitchFamily="2" charset="-122"/>
                <a:ea typeface="华文新魏" panose="02010800040101010101" pitchFamily="2" charset="-122"/>
              </a:rPr>
              <a:t>1 </a:t>
            </a:r>
            <a:r>
              <a:rPr kumimoji="1" lang="en-US" altLang="zh-CN" sz="2400" b="1">
                <a:latin typeface="Tahoma" panose="020B0604030504040204" pitchFamily="34" charset="0"/>
              </a:rPr>
              <a:t>→</a:t>
            </a:r>
            <a:r>
              <a:rPr kumimoji="1" lang="en-US" altLang="zh-CN" sz="2400">
                <a:latin typeface="Tahoma" panose="020B0604030504040204" pitchFamily="34" charset="0"/>
              </a:rPr>
              <a:t> </a:t>
            </a:r>
            <a:r>
              <a:rPr kumimoji="1" lang="en-US" altLang="zh-CN" sz="2400" b="1">
                <a:latin typeface="华文新魏" panose="02010800040101010101" pitchFamily="2" charset="-122"/>
                <a:ea typeface="华文新魏" panose="02010800040101010101" pitchFamily="2" charset="-122"/>
              </a:rPr>
              <a:t>X</a:t>
            </a:r>
          </a:p>
        </p:txBody>
      </p:sp>
      <p:sp>
        <p:nvSpPr>
          <p:cNvPr id="55309" name="Line 13">
            <a:extLst>
              <a:ext uri="{FF2B5EF4-FFF2-40B4-BE49-F238E27FC236}">
                <a16:creationId xmlns:a16="http://schemas.microsoft.com/office/drawing/2014/main" id="{40816CB7-87C8-0034-271A-5A8FB2EEEEB9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2550" y="4352926"/>
            <a:ext cx="0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10" name="Rectangle 14">
            <a:extLst>
              <a:ext uri="{FF2B5EF4-FFF2-40B4-BE49-F238E27FC236}">
                <a16:creationId xmlns:a16="http://schemas.microsoft.com/office/drawing/2014/main" id="{EBEA2CDF-FFA3-FF71-4F06-F913114EE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7364" y="5762625"/>
            <a:ext cx="1728787" cy="514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zh-CN" sz="2400" b="1">
                <a:latin typeface="华文新魏" panose="02010800040101010101" pitchFamily="2" charset="-122"/>
                <a:ea typeface="华文新魏" panose="02010800040101010101" pitchFamily="2" charset="-122"/>
              </a:rPr>
              <a:t>Y</a:t>
            </a:r>
            <a:r>
              <a:rPr kumimoji="1" lang="en-US" altLang="zh-CN" sz="2400" b="1" baseline="-25000">
                <a:latin typeface="华文新魏" panose="02010800040101010101" pitchFamily="2" charset="-122"/>
                <a:ea typeface="华文新魏" panose="02010800040101010101" pitchFamily="2" charset="-122"/>
              </a:rPr>
              <a:t> </a:t>
            </a:r>
            <a:r>
              <a:rPr kumimoji="1" lang="en-US" altLang="zh-CN" sz="2400" b="1">
                <a:latin typeface="华文新魏" panose="02010800040101010101" pitchFamily="2" charset="-122"/>
                <a:ea typeface="华文新魏" panose="02010800040101010101" pitchFamily="2" charset="-122"/>
              </a:rPr>
              <a:t>- X </a:t>
            </a:r>
            <a:r>
              <a:rPr kumimoji="1" lang="en-US" altLang="zh-CN" sz="2400" b="1">
                <a:latin typeface="Tahoma" panose="020B0604030504040204" pitchFamily="34" charset="0"/>
              </a:rPr>
              <a:t>→</a:t>
            </a:r>
            <a:r>
              <a:rPr kumimoji="1" lang="en-US" altLang="zh-CN" sz="2400">
                <a:latin typeface="Tahoma" panose="020B0604030504040204" pitchFamily="34" charset="0"/>
              </a:rPr>
              <a:t> </a:t>
            </a:r>
            <a:r>
              <a:rPr kumimoji="1" lang="en-US" altLang="zh-CN" sz="2400" b="1">
                <a:latin typeface="华文新魏" panose="02010800040101010101" pitchFamily="2" charset="-122"/>
                <a:ea typeface="华文新魏" panose="02010800040101010101" pitchFamily="2" charset="-122"/>
              </a:rPr>
              <a:t>R</a:t>
            </a:r>
            <a:r>
              <a:rPr kumimoji="1" lang="en-US" altLang="zh-CN" sz="2400" b="1" baseline="-25000">
                <a:latin typeface="华文新魏" panose="02010800040101010101" pitchFamily="2" charset="-122"/>
                <a:ea typeface="华文新魏" panose="02010800040101010101" pitchFamily="2" charset="-122"/>
              </a:rPr>
              <a:t>3</a:t>
            </a:r>
          </a:p>
        </p:txBody>
      </p:sp>
      <p:sp>
        <p:nvSpPr>
          <p:cNvPr id="55311" name="Line 15">
            <a:extLst>
              <a:ext uri="{FF2B5EF4-FFF2-40B4-BE49-F238E27FC236}">
                <a16:creationId xmlns:a16="http://schemas.microsoft.com/office/drawing/2014/main" id="{074D24FD-952A-AA3D-5772-8AF117CA2F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2550" y="5310188"/>
            <a:ext cx="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17" name="Text Box 21">
            <a:extLst>
              <a:ext uri="{FF2B5EF4-FFF2-40B4-BE49-F238E27FC236}">
                <a16:creationId xmlns:a16="http://schemas.microsoft.com/office/drawing/2014/main" id="{06ABDF78-4735-FA63-FB43-535761403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6150" y="528639"/>
            <a:ext cx="2101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CN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PC</a:t>
            </a:r>
            <a:r>
              <a:rPr kumimoji="1" lang="en-US" altLang="zh-CN" sz="2000" b="1" baseline="-25000">
                <a:latin typeface="华文新魏" panose="02010800040101010101" pitchFamily="2" charset="-122"/>
                <a:ea typeface="华文新魏" panose="02010800040101010101" pitchFamily="2" charset="-122"/>
              </a:rPr>
              <a:t>O</a:t>
            </a:r>
            <a:r>
              <a:rPr kumimoji="1" lang="zh-CN" altLang="en-US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，</a:t>
            </a:r>
            <a:r>
              <a:rPr kumimoji="1" lang="en-US" altLang="zh-CN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G</a:t>
            </a:r>
            <a:r>
              <a:rPr kumimoji="1" lang="zh-CN" altLang="en-US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，</a:t>
            </a:r>
            <a:r>
              <a:rPr kumimoji="1" lang="en-US" altLang="zh-CN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AR</a:t>
            </a:r>
            <a:r>
              <a:rPr kumimoji="1" lang="en-US" altLang="zh-CN" sz="2000" b="1" baseline="-25000">
                <a:latin typeface="华文新魏" panose="02010800040101010101" pitchFamily="2" charset="-122"/>
                <a:ea typeface="华文新魏" panose="02010800040101010101" pitchFamily="2" charset="-122"/>
              </a:rPr>
              <a:t>i</a:t>
            </a:r>
          </a:p>
        </p:txBody>
      </p:sp>
      <p:sp>
        <p:nvSpPr>
          <p:cNvPr id="55318" name="Text Box 22">
            <a:extLst>
              <a:ext uri="{FF2B5EF4-FFF2-40B4-BE49-F238E27FC236}">
                <a16:creationId xmlns:a16="http://schemas.microsoft.com/office/drawing/2014/main" id="{5204AC86-4FF4-3F10-2514-123292D16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6150" y="1584326"/>
            <a:ext cx="2101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CN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R/W=R</a:t>
            </a:r>
            <a:endParaRPr kumimoji="1" lang="en-US" altLang="zh-CN" sz="2000" b="1" baseline="-2500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5319" name="Line 23">
            <a:extLst>
              <a:ext uri="{FF2B5EF4-FFF2-40B4-BE49-F238E27FC236}">
                <a16:creationId xmlns:a16="http://schemas.microsoft.com/office/drawing/2014/main" id="{D59DE9DC-F825-9E50-80E0-32FEEEC616A2}"/>
              </a:ext>
            </a:extLst>
          </p:cNvPr>
          <p:cNvSpPr>
            <a:spLocks noChangeShapeType="1"/>
          </p:cNvSpPr>
          <p:nvPr/>
        </p:nvSpPr>
        <p:spPr bwMode="auto">
          <a:xfrm>
            <a:off x="8894763" y="1627188"/>
            <a:ext cx="258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20" name="Text Box 24">
            <a:extLst>
              <a:ext uri="{FF2B5EF4-FFF2-40B4-BE49-F238E27FC236}">
                <a16:creationId xmlns:a16="http://schemas.microsoft.com/office/drawing/2014/main" id="{86AAFDA4-0A65-73CA-BE15-68BB945D5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6150" y="2424114"/>
            <a:ext cx="2101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CN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DR</a:t>
            </a:r>
            <a:r>
              <a:rPr kumimoji="1" lang="en-US" altLang="zh-CN" sz="2000" b="1" baseline="-25000">
                <a:latin typeface="华文新魏" panose="02010800040101010101" pitchFamily="2" charset="-122"/>
                <a:ea typeface="华文新魏" panose="02010800040101010101" pitchFamily="2" charset="-122"/>
              </a:rPr>
              <a:t>O</a:t>
            </a:r>
            <a:r>
              <a:rPr kumimoji="1" lang="zh-CN" altLang="en-US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，</a:t>
            </a:r>
            <a:r>
              <a:rPr kumimoji="1" lang="en-US" altLang="zh-CN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G</a:t>
            </a:r>
            <a:r>
              <a:rPr kumimoji="1" lang="zh-CN" altLang="en-US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，</a:t>
            </a:r>
            <a:r>
              <a:rPr kumimoji="1" lang="en-US" altLang="zh-CN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IR</a:t>
            </a:r>
            <a:r>
              <a:rPr kumimoji="1" lang="en-US" altLang="zh-CN" sz="2000" b="1" baseline="-25000">
                <a:latin typeface="华文新魏" panose="02010800040101010101" pitchFamily="2" charset="-122"/>
                <a:ea typeface="华文新魏" panose="02010800040101010101" pitchFamily="2" charset="-122"/>
              </a:rPr>
              <a:t>i</a:t>
            </a:r>
          </a:p>
        </p:txBody>
      </p:sp>
      <p:sp>
        <p:nvSpPr>
          <p:cNvPr id="55321" name="Text Box 25">
            <a:extLst>
              <a:ext uri="{FF2B5EF4-FFF2-40B4-BE49-F238E27FC236}">
                <a16:creationId xmlns:a16="http://schemas.microsoft.com/office/drawing/2014/main" id="{B6DC0367-6DBC-EC4E-CB73-3675B0D87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7589" y="5880101"/>
            <a:ext cx="15446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CN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-</a:t>
            </a:r>
            <a:r>
              <a:rPr kumimoji="1" lang="zh-CN" altLang="en-US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，</a:t>
            </a:r>
            <a:r>
              <a:rPr kumimoji="1" lang="en-US" altLang="zh-CN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G</a:t>
            </a:r>
            <a:r>
              <a:rPr kumimoji="1" lang="zh-CN" altLang="en-US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，</a:t>
            </a:r>
            <a:r>
              <a:rPr kumimoji="1" lang="en-US" altLang="zh-CN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R</a:t>
            </a:r>
            <a:r>
              <a:rPr kumimoji="1" lang="en-US" altLang="zh-CN" sz="2000" b="1" baseline="-25000">
                <a:latin typeface="华文新魏" panose="02010800040101010101" pitchFamily="2" charset="-122"/>
                <a:ea typeface="华文新魏" panose="02010800040101010101" pitchFamily="2" charset="-122"/>
              </a:rPr>
              <a:t>3i</a:t>
            </a:r>
          </a:p>
        </p:txBody>
      </p:sp>
      <p:sp>
        <p:nvSpPr>
          <p:cNvPr id="55322" name="Text Box 26">
            <a:extLst>
              <a:ext uri="{FF2B5EF4-FFF2-40B4-BE49-F238E27FC236}">
                <a16:creationId xmlns:a16="http://schemas.microsoft.com/office/drawing/2014/main" id="{E19C3451-FE18-F584-0FB8-B30462AF7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6150" y="5067301"/>
            <a:ext cx="2101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CN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R</a:t>
            </a:r>
            <a:r>
              <a:rPr kumimoji="1" lang="en-US" altLang="zh-CN" sz="2000" b="1" baseline="-25000">
                <a:latin typeface="华文新魏" panose="02010800040101010101" pitchFamily="2" charset="-122"/>
                <a:ea typeface="华文新魏" panose="02010800040101010101" pitchFamily="2" charset="-122"/>
              </a:rPr>
              <a:t>1O</a:t>
            </a:r>
            <a:r>
              <a:rPr kumimoji="1" lang="zh-CN" altLang="en-US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，</a:t>
            </a:r>
            <a:r>
              <a:rPr kumimoji="1" lang="en-US" altLang="zh-CN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G</a:t>
            </a:r>
            <a:r>
              <a:rPr kumimoji="1" lang="zh-CN" altLang="en-US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，</a:t>
            </a:r>
            <a:r>
              <a:rPr kumimoji="1" lang="en-US" altLang="zh-CN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X</a:t>
            </a:r>
            <a:r>
              <a:rPr kumimoji="1" lang="en-US" altLang="zh-CN" sz="2000" b="1" baseline="-25000">
                <a:latin typeface="华文新魏" panose="02010800040101010101" pitchFamily="2" charset="-122"/>
                <a:ea typeface="华文新魏" panose="02010800040101010101" pitchFamily="2" charset="-122"/>
              </a:rPr>
              <a:t>i</a:t>
            </a:r>
          </a:p>
        </p:txBody>
      </p:sp>
      <p:sp>
        <p:nvSpPr>
          <p:cNvPr id="55323" name="Text Box 27">
            <a:extLst>
              <a:ext uri="{FF2B5EF4-FFF2-40B4-BE49-F238E27FC236}">
                <a16:creationId xmlns:a16="http://schemas.microsoft.com/office/drawing/2014/main" id="{60DF08F9-25C6-E17C-1F3C-027EC3A14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6150" y="4129089"/>
            <a:ext cx="2101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CN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R</a:t>
            </a:r>
            <a:r>
              <a:rPr kumimoji="1" lang="en-US" altLang="zh-CN" sz="2000" b="1" baseline="-25000">
                <a:latin typeface="华文新魏" panose="02010800040101010101" pitchFamily="2" charset="-122"/>
                <a:ea typeface="华文新魏" panose="02010800040101010101" pitchFamily="2" charset="-122"/>
              </a:rPr>
              <a:t>3O</a:t>
            </a:r>
            <a:r>
              <a:rPr kumimoji="1" lang="zh-CN" altLang="en-US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，</a:t>
            </a:r>
            <a:r>
              <a:rPr kumimoji="1" lang="en-US" altLang="zh-CN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G</a:t>
            </a:r>
            <a:r>
              <a:rPr kumimoji="1" lang="zh-CN" altLang="en-US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，</a:t>
            </a:r>
            <a:r>
              <a:rPr kumimoji="1" lang="en-US" altLang="zh-CN" sz="2000" b="1">
                <a:latin typeface="华文新魏" panose="02010800040101010101" pitchFamily="2" charset="-122"/>
                <a:ea typeface="华文新魏" panose="02010800040101010101" pitchFamily="2" charset="-122"/>
              </a:rPr>
              <a:t>Y</a:t>
            </a:r>
            <a:r>
              <a:rPr kumimoji="1" lang="en-US" altLang="zh-CN" sz="2000" b="1" baseline="-25000">
                <a:latin typeface="华文新魏" panose="02010800040101010101" pitchFamily="2" charset="-122"/>
                <a:ea typeface="华文新魏" panose="02010800040101010101" pitchFamily="2" charset="-122"/>
              </a:rPr>
              <a:t>i</a:t>
            </a:r>
          </a:p>
        </p:txBody>
      </p:sp>
      <p:sp>
        <p:nvSpPr>
          <p:cNvPr id="55324" name="Line 28">
            <a:extLst>
              <a:ext uri="{FF2B5EF4-FFF2-40B4-BE49-F238E27FC236}">
                <a16:creationId xmlns:a16="http://schemas.microsoft.com/office/drawing/2014/main" id="{4B5C2AB7-F394-4368-D56E-C3B55F50AE0E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2550" y="6276976"/>
            <a:ext cx="0" cy="352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25" name="Line 29">
            <a:extLst>
              <a:ext uri="{FF2B5EF4-FFF2-40B4-BE49-F238E27FC236}">
                <a16:creationId xmlns:a16="http://schemas.microsoft.com/office/drawing/2014/main" id="{C9AE910C-E5E1-5D43-AE3C-6871A54C9F4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0451" y="6629400"/>
            <a:ext cx="500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26" name="Line 30">
            <a:extLst>
              <a:ext uri="{FF2B5EF4-FFF2-40B4-BE49-F238E27FC236}">
                <a16:creationId xmlns:a16="http://schemas.microsoft.com/office/drawing/2014/main" id="{7AD68758-877D-FF69-2BED-8EDD6B2B4CF7}"/>
              </a:ext>
            </a:extLst>
          </p:cNvPr>
          <p:cNvSpPr>
            <a:spLocks noChangeShapeType="1"/>
          </p:cNvSpPr>
          <p:nvPr/>
        </p:nvSpPr>
        <p:spPr bwMode="auto">
          <a:xfrm>
            <a:off x="7910513" y="6629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27" name="Line 31">
            <a:extLst>
              <a:ext uri="{FF2B5EF4-FFF2-40B4-BE49-F238E27FC236}">
                <a16:creationId xmlns:a16="http://schemas.microsoft.com/office/drawing/2014/main" id="{D3DFB313-34EC-04F5-702D-45B05AEB22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81850" y="6646864"/>
            <a:ext cx="228600" cy="153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28" name="Line 32">
            <a:extLst>
              <a:ext uri="{FF2B5EF4-FFF2-40B4-BE49-F238E27FC236}">
                <a16:creationId xmlns:a16="http://schemas.microsoft.com/office/drawing/2014/main" id="{6D7D6948-4AB3-92A9-2195-820EDA72AD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10513" y="6492875"/>
            <a:ext cx="228600" cy="153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29" name="Rectangle 33">
            <a:extLst>
              <a:ext uri="{FF2B5EF4-FFF2-40B4-BE49-F238E27FC236}">
                <a16:creationId xmlns:a16="http://schemas.microsoft.com/office/drawing/2014/main" id="{48116E86-133C-EE22-9341-6A8DA6A45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52" y="1239466"/>
            <a:ext cx="5133869" cy="1581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CN" sz="2400" b="1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“SUB R1</a:t>
            </a:r>
            <a:r>
              <a:rPr kumimoji="1" lang="zh-CN" altLang="en-US" sz="2400" b="1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，</a:t>
            </a:r>
            <a:r>
              <a:rPr kumimoji="1" lang="en-US" altLang="zh-CN" sz="2400" b="1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R3</a:t>
            </a:r>
            <a:r>
              <a:rPr kumimoji="1"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”</a:t>
            </a:r>
            <a:r>
              <a:rPr kumimoji="1" lang="zh-CN" altLang="en-US" sz="2400" b="1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的指令周期流程图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1" lang="zh-CN" altLang="en-US" sz="2400" b="1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与</a:t>
            </a:r>
            <a:r>
              <a:rPr kumimoji="1" lang="en-US" altLang="zh-CN" sz="2400" b="1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ADD</a:t>
            </a:r>
            <a:r>
              <a:rPr kumimoji="1" lang="zh-CN" altLang="en-US" sz="2400" b="1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指令不同的是：在执行指令阶段，微操作控制信号序列有所不同</a:t>
            </a:r>
            <a:r>
              <a:rPr kumimoji="1" lang="zh-CN" altLang="en-US" sz="24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 </a:t>
            </a:r>
          </a:p>
        </p:txBody>
      </p:sp>
      <p:sp>
        <p:nvSpPr>
          <p:cNvPr id="55332" name="Line 17">
            <a:extLst>
              <a:ext uri="{FF2B5EF4-FFF2-40B4-BE49-F238E27FC236}">
                <a16:creationId xmlns:a16="http://schemas.microsoft.com/office/drawing/2014/main" id="{3AA03145-C097-BB00-4632-3DC0723FAB64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4588" y="3883025"/>
            <a:ext cx="474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33" name="Line 18">
            <a:extLst>
              <a:ext uri="{FF2B5EF4-FFF2-40B4-BE49-F238E27FC236}">
                <a16:creationId xmlns:a16="http://schemas.microsoft.com/office/drawing/2014/main" id="{767B6321-EDBA-CAD1-2D5F-11CD2C6DCB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9188" y="6283325"/>
            <a:ext cx="474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34" name="Line 19">
            <a:extLst>
              <a:ext uri="{FF2B5EF4-FFF2-40B4-BE49-F238E27FC236}">
                <a16:creationId xmlns:a16="http://schemas.microsoft.com/office/drawing/2014/main" id="{9087BAED-5492-6CF9-9446-A8852CB73C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53188" y="3883025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35" name="Line 20">
            <a:extLst>
              <a:ext uri="{FF2B5EF4-FFF2-40B4-BE49-F238E27FC236}">
                <a16:creationId xmlns:a16="http://schemas.microsoft.com/office/drawing/2014/main" id="{E67C4014-B918-6843-5612-894F1A6553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3188" y="5564189"/>
            <a:ext cx="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36" name="Text Box 21">
            <a:extLst>
              <a:ext uri="{FF2B5EF4-FFF2-40B4-BE49-F238E27FC236}">
                <a16:creationId xmlns:a16="http://schemas.microsoft.com/office/drawing/2014/main" id="{C7948963-9420-90BD-468A-C7D3E2FED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9065" y="4705351"/>
            <a:ext cx="553998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zh-CN" altLang="en-US" sz="2400" b="1">
                <a:latin typeface="Times New Roman" panose="02020603050405020304" pitchFamily="18" charset="0"/>
                <a:ea typeface="华文新魏" panose="02010800040101010101" pitchFamily="2" charset="-122"/>
              </a:rPr>
              <a:t>执行</a:t>
            </a:r>
          </a:p>
        </p:txBody>
      </p:sp>
      <p:sp>
        <p:nvSpPr>
          <p:cNvPr id="55337" name="Line 17">
            <a:extLst>
              <a:ext uri="{FF2B5EF4-FFF2-40B4-BE49-F238E27FC236}">
                <a16:creationId xmlns:a16="http://schemas.microsoft.com/office/drawing/2014/main" id="{8E411057-D429-766E-DE7E-E82D31D9171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4588" y="530225"/>
            <a:ext cx="474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38" name="Line 18">
            <a:extLst>
              <a:ext uri="{FF2B5EF4-FFF2-40B4-BE49-F238E27FC236}">
                <a16:creationId xmlns:a16="http://schemas.microsoft.com/office/drawing/2014/main" id="{13A7B1E3-8B0F-C7CE-5448-1DBB4AAB5ED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9188" y="2930525"/>
            <a:ext cx="474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39" name="Line 19">
            <a:extLst>
              <a:ext uri="{FF2B5EF4-FFF2-40B4-BE49-F238E27FC236}">
                <a16:creationId xmlns:a16="http://schemas.microsoft.com/office/drawing/2014/main" id="{575B7709-2D54-840E-BE48-059B64E887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53188" y="530225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40" name="Line 20">
            <a:extLst>
              <a:ext uri="{FF2B5EF4-FFF2-40B4-BE49-F238E27FC236}">
                <a16:creationId xmlns:a16="http://schemas.microsoft.com/office/drawing/2014/main" id="{0FD63B98-AF5B-2FA4-3C6D-86AF6809D0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3188" y="2211389"/>
            <a:ext cx="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5341" name="Text Box 21">
            <a:extLst>
              <a:ext uri="{FF2B5EF4-FFF2-40B4-BE49-F238E27FC236}">
                <a16:creationId xmlns:a16="http://schemas.microsoft.com/office/drawing/2014/main" id="{9B269EE4-5167-D3AD-FB35-6D4A0F19D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9065" y="1352551"/>
            <a:ext cx="553998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zh-CN" altLang="en-US" sz="2400" b="1">
                <a:latin typeface="Times New Roman" panose="02020603050405020304" pitchFamily="18" charset="0"/>
                <a:ea typeface="华文新魏" panose="02010800040101010101" pitchFamily="2" charset="-122"/>
              </a:rPr>
              <a:t>取指</a:t>
            </a:r>
          </a:p>
        </p:txBody>
      </p:sp>
      <p:sp>
        <p:nvSpPr>
          <p:cNvPr id="55342" name="Rectangle 33">
            <a:extLst>
              <a:ext uri="{FF2B5EF4-FFF2-40B4-BE49-F238E27FC236}">
                <a16:creationId xmlns:a16="http://schemas.microsoft.com/office/drawing/2014/main" id="{4348B858-2F2E-0359-2DB6-F369F8580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9075" y="4619626"/>
            <a:ext cx="2230438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1" lang="zh-CN" altLang="en-US" sz="2400" b="1">
                <a:solidFill>
                  <a:srgbClr val="9900FF"/>
                </a:solidFill>
                <a:latin typeface="华文新魏" panose="02010800040101010101" pitchFamily="2" charset="-122"/>
                <a:ea typeface="华文新魏" panose="02010800040101010101" pitchFamily="2" charset="-122"/>
                <a:hlinkClick r:id="rId2" action="ppaction://hlinksldjump"/>
              </a:rPr>
              <a:t>数据通路图</a:t>
            </a:r>
            <a:endParaRPr kumimoji="1" lang="zh-CN" altLang="en-US" sz="2400" b="1">
              <a:solidFill>
                <a:srgbClr val="9900FF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152616" name="Picture 3" descr="5a15">
            <a:extLst>
              <a:ext uri="{FF2B5EF4-FFF2-40B4-BE49-F238E27FC236}">
                <a16:creationId xmlns:a16="http://schemas.microsoft.com/office/drawing/2014/main" id="{530B3B57-B219-AF0F-ED0B-ED2C83E83C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29" y="3353595"/>
            <a:ext cx="4572000" cy="253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>
            <a:extLst>
              <a:ext uri="{FF2B5EF4-FFF2-40B4-BE49-F238E27FC236}">
                <a16:creationId xmlns:a16="http://schemas.microsoft.com/office/drawing/2014/main" id="{18AF9092-3FD1-684F-2C3C-8D4E4A978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711" y="1723328"/>
            <a:ext cx="73914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44546A"/>
                </a:solidFill>
              </a:rPr>
              <a:t>1</a:t>
            </a:r>
            <a:r>
              <a:rPr lang="zh-CN" altLang="en-US" sz="2800" b="1" dirty="0">
                <a:solidFill>
                  <a:srgbClr val="44546A"/>
                </a:solidFill>
              </a:rPr>
              <a:t>、位扩展（数据线扩充）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FF0000"/>
                </a:solidFill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</a:rPr>
              <a:t>、字扩展（地址线扩充）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、位字扩展（先位后字）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3447A47-7148-D15F-4084-4026D9FDACC4}"/>
              </a:ext>
            </a:extLst>
          </p:cNvPr>
          <p:cNvSpPr txBox="1"/>
          <p:nvPr/>
        </p:nvSpPr>
        <p:spPr>
          <a:xfrm>
            <a:off x="785256" y="440829"/>
            <a:ext cx="60950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主存储器扩展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F9A0412-F2CC-593C-3B77-67A223B06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028" y="151526"/>
            <a:ext cx="4519170" cy="3387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Group 62">
            <a:extLst>
              <a:ext uri="{FF2B5EF4-FFF2-40B4-BE49-F238E27FC236}">
                <a16:creationId xmlns:a16="http://schemas.microsoft.com/office/drawing/2014/main" id="{22B8EAFC-9AE6-6758-1F0A-06F1E2D95E9E}"/>
              </a:ext>
            </a:extLst>
          </p:cNvPr>
          <p:cNvGraphicFramePr>
            <a:graphicFrameLocks noGrp="1"/>
          </p:cNvGraphicFramePr>
          <p:nvPr/>
        </p:nvGraphicFramePr>
        <p:xfrm>
          <a:off x="5869802" y="5576247"/>
          <a:ext cx="1028700" cy="993776"/>
        </p:xfrm>
        <a:graphic>
          <a:graphicData uri="http://schemas.openxmlformats.org/drawingml/2006/table">
            <a:tbl>
              <a:tblPr/>
              <a:tblGrid>
                <a:gridCol w="25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AutoShape 89">
            <a:extLst>
              <a:ext uri="{FF2B5EF4-FFF2-40B4-BE49-F238E27FC236}">
                <a16:creationId xmlns:a16="http://schemas.microsoft.com/office/drawing/2014/main" id="{37133BE0-F47F-0A60-FDAF-88718B993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3752" y="3067997"/>
            <a:ext cx="609600" cy="1371600"/>
          </a:xfrm>
          <a:prstGeom prst="downArrow">
            <a:avLst>
              <a:gd name="adj1" fmla="val 50000"/>
              <a:gd name="adj2" fmla="val 5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字方向</a:t>
            </a:r>
          </a:p>
        </p:txBody>
      </p:sp>
      <p:graphicFrame>
        <p:nvGraphicFramePr>
          <p:cNvPr id="5" name="Group 90">
            <a:extLst>
              <a:ext uri="{FF2B5EF4-FFF2-40B4-BE49-F238E27FC236}">
                <a16:creationId xmlns:a16="http://schemas.microsoft.com/office/drawing/2014/main" id="{DDBC18C5-369C-C537-DD01-669DAC738275}"/>
              </a:ext>
            </a:extLst>
          </p:cNvPr>
          <p:cNvGraphicFramePr>
            <a:graphicFrameLocks noGrp="1"/>
          </p:cNvGraphicFramePr>
          <p:nvPr/>
        </p:nvGraphicFramePr>
        <p:xfrm>
          <a:off x="5876152" y="4499922"/>
          <a:ext cx="1028700" cy="993776"/>
        </p:xfrm>
        <a:graphic>
          <a:graphicData uri="http://schemas.openxmlformats.org/drawingml/2006/table">
            <a:tbl>
              <a:tblPr/>
              <a:tblGrid>
                <a:gridCol w="25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96482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29E18180-B0EA-203E-071B-832602AD7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5327" y="851634"/>
            <a:ext cx="80772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sz="2000" dirty="0">
                <a:solidFill>
                  <a:srgbClr val="FF0000"/>
                </a:solidFill>
              </a:rPr>
              <a:t>解：</a:t>
            </a:r>
            <a:r>
              <a:rPr lang="zh-CN" altLang="en-US" sz="2000" dirty="0"/>
              <a:t>画出三条指令的微程序流程图，如下图所示</a:t>
            </a:r>
          </a:p>
          <a:p>
            <a:pPr algn="l" eaLnBrk="1" hangingPunct="1"/>
            <a:r>
              <a:rPr lang="zh-CN" altLang="en-US" sz="2000" dirty="0"/>
              <a:t>                                                                                                  </a:t>
            </a:r>
          </a:p>
          <a:p>
            <a:pPr algn="l" eaLnBrk="1" hangingPunct="1"/>
            <a:r>
              <a:rPr lang="zh-CN" altLang="en-US" sz="2000" dirty="0"/>
              <a:t>其中未考虑“取指周期”和顺序控制问题，也即</a:t>
            </a:r>
            <a:r>
              <a:rPr lang="zh-CN" altLang="en-US" sz="2000" dirty="0">
                <a:solidFill>
                  <a:srgbClr val="0000FF"/>
                </a:solidFill>
              </a:rPr>
              <a:t>微程序仅考虑“执行周期”</a:t>
            </a:r>
            <a:r>
              <a:rPr lang="zh-CN" altLang="en-US" sz="2000" dirty="0"/>
              <a:t>，微指令序列的顺序用数字标号标在每条微指令的右上角。</a:t>
            </a:r>
          </a:p>
          <a:p>
            <a:pPr algn="l" eaLnBrk="1" hangingPunct="1"/>
            <a:endParaRPr lang="zh-CN" altLang="en-US" sz="2000" dirty="0"/>
          </a:p>
          <a:p>
            <a:pPr algn="l" eaLnBrk="1" hangingPunct="1"/>
            <a:endParaRPr lang="zh-CN" altLang="en-US" sz="2000" dirty="0"/>
          </a:p>
          <a:p>
            <a:pPr algn="l" eaLnBrk="1" hangingPunct="1"/>
            <a:endParaRPr lang="en-US" altLang="zh-CN" sz="2000" dirty="0"/>
          </a:p>
        </p:txBody>
      </p:sp>
      <p:pic>
        <p:nvPicPr>
          <p:cNvPr id="31747" name="Picture 4">
            <a:extLst>
              <a:ext uri="{FF2B5EF4-FFF2-40B4-BE49-F238E27FC236}">
                <a16:creationId xmlns:a16="http://schemas.microsoft.com/office/drawing/2014/main" id="{8FB45120-ECA7-3590-9975-8ACFC90227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568700"/>
            <a:ext cx="7696200" cy="32893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8" name="Rectangle 5">
            <a:extLst>
              <a:ext uri="{FF2B5EF4-FFF2-40B4-BE49-F238E27FC236}">
                <a16:creationId xmlns:a16="http://schemas.microsoft.com/office/drawing/2014/main" id="{6DD7A471-4212-E79B-86C1-B379AE6C5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6088" y="2349985"/>
            <a:ext cx="6386512" cy="39687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sz="2000" dirty="0">
                <a:solidFill>
                  <a:schemeClr val="bg1"/>
                </a:solidFill>
              </a:rPr>
              <a:t>每一方框，表示一个</a:t>
            </a:r>
            <a:r>
              <a:rPr lang="en-US" altLang="zh-CN" sz="2000" dirty="0">
                <a:solidFill>
                  <a:schemeClr val="bg1"/>
                </a:solidFill>
              </a:rPr>
              <a:t>CPU</a:t>
            </a:r>
            <a:r>
              <a:rPr lang="zh-CN" altLang="en-US" sz="2000" dirty="0">
                <a:solidFill>
                  <a:schemeClr val="bg1"/>
                </a:solidFill>
              </a:rPr>
              <a:t>周期，编写一条微指令。</a:t>
            </a:r>
          </a:p>
        </p:txBody>
      </p:sp>
      <p:sp>
        <p:nvSpPr>
          <p:cNvPr id="31749" name="Rectangle 6">
            <a:extLst>
              <a:ext uri="{FF2B5EF4-FFF2-40B4-BE49-F238E27FC236}">
                <a16:creationId xmlns:a16="http://schemas.microsoft.com/office/drawing/2014/main" id="{F9853BB8-A1B0-CA54-68CB-2B05557CE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858" y="317502"/>
            <a:ext cx="7391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微程序设计</a:t>
            </a:r>
          </a:p>
        </p:txBody>
      </p:sp>
      <p:pic>
        <p:nvPicPr>
          <p:cNvPr id="2" name="Picture 84" descr="5">
            <a:extLst>
              <a:ext uri="{FF2B5EF4-FFF2-40B4-BE49-F238E27FC236}">
                <a16:creationId xmlns:a16="http://schemas.microsoft.com/office/drawing/2014/main" id="{D8154E57-B1BF-8041-371D-7CEC3D0D4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23" y="3671890"/>
            <a:ext cx="4227582" cy="31089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EA2316A8-109D-71E4-6B9B-AD15C68F7754}"/>
              </a:ext>
            </a:extLst>
          </p:cNvPr>
          <p:cNvSpPr txBox="1"/>
          <p:nvPr/>
        </p:nvSpPr>
        <p:spPr>
          <a:xfrm>
            <a:off x="93023" y="2724445"/>
            <a:ext cx="422758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(1)  ADD R</a:t>
            </a:r>
            <a:r>
              <a:rPr kumimoji="0" lang="en-US" altLang="zh-CN" sz="18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R</a:t>
            </a:r>
            <a:r>
              <a:rPr kumimoji="0" lang="en-US" altLang="zh-CN" sz="18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 即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(R</a:t>
            </a:r>
            <a:r>
              <a:rPr kumimoji="0" lang="en-US" altLang="zh-CN" sz="18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)+(R</a:t>
            </a:r>
            <a:r>
              <a:rPr kumimoji="0" lang="en-US" altLang="zh-CN" sz="18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)→R</a:t>
            </a:r>
            <a:r>
              <a:rPr kumimoji="0" lang="en-US" altLang="zh-CN" sz="18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(2)  SUB R</a:t>
            </a:r>
            <a:r>
              <a:rPr kumimoji="0" lang="en-US" altLang="zh-CN" sz="18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R</a:t>
            </a:r>
            <a:r>
              <a:rPr kumimoji="0" lang="en-US" altLang="zh-CN" sz="18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 即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(R</a:t>
            </a:r>
            <a:r>
              <a:rPr kumimoji="0" lang="en-US" altLang="zh-CN" sz="18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)-(R</a:t>
            </a:r>
            <a:r>
              <a:rPr kumimoji="0" lang="en-US" altLang="zh-CN" sz="18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)→R</a:t>
            </a:r>
            <a:r>
              <a:rPr kumimoji="0" lang="en-US" altLang="zh-CN" sz="18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(3)  MOV R</a:t>
            </a:r>
            <a:r>
              <a:rPr kumimoji="0" lang="en-US" altLang="zh-CN" sz="18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R</a:t>
            </a:r>
            <a:r>
              <a:rPr kumimoji="0" lang="en-US" altLang="zh-CN" sz="18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， 即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(R</a:t>
            </a:r>
            <a:r>
              <a:rPr kumimoji="0" lang="en-US" altLang="zh-CN" sz="18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2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)→(R</a:t>
            </a:r>
            <a:r>
              <a:rPr kumimoji="0" lang="en-US" altLang="zh-CN" sz="18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)</a:t>
            </a:r>
            <a:endParaRPr lang="zh-CN" alt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9145" name="Group 137">
            <a:extLst>
              <a:ext uri="{FF2B5EF4-FFF2-40B4-BE49-F238E27FC236}">
                <a16:creationId xmlns:a16="http://schemas.microsoft.com/office/drawing/2014/main" id="{35314046-04DD-DDD9-045E-138C630BB344}"/>
              </a:ext>
            </a:extLst>
          </p:cNvPr>
          <p:cNvGraphicFramePr>
            <a:graphicFrameLocks noGrp="1"/>
          </p:cNvGraphicFramePr>
          <p:nvPr/>
        </p:nvGraphicFramePr>
        <p:xfrm>
          <a:off x="5612239" y="3176337"/>
          <a:ext cx="3124200" cy="1586037"/>
        </p:xfrm>
        <a:graphic>
          <a:graphicData uri="http://schemas.openxmlformats.org/drawingml/2006/table">
            <a:tbl>
              <a:tblPr/>
              <a:tblGrid>
                <a:gridCol w="744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3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指令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微程序代码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2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ADD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1.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00** 10 100000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2.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01** 10 010000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3.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** 0101 001001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39152" name="Group 144">
            <a:extLst>
              <a:ext uri="{FF2B5EF4-FFF2-40B4-BE49-F238E27FC236}">
                <a16:creationId xmlns:a16="http://schemas.microsoft.com/office/drawing/2014/main" id="{44087903-24AA-D11D-0FF2-CEF2F03AFB89}"/>
              </a:ext>
            </a:extLst>
          </p:cNvPr>
          <p:cNvGraphicFramePr>
            <a:graphicFrameLocks noGrp="1"/>
          </p:cNvGraphicFramePr>
          <p:nvPr/>
        </p:nvGraphicFramePr>
        <p:xfrm>
          <a:off x="105749" y="2488520"/>
          <a:ext cx="8686800" cy="38100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378386311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51477543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590259501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val="3797790882"/>
                    </a:ext>
                  </a:extLst>
                </a:gridCol>
                <a:gridCol w="842963">
                  <a:extLst>
                    <a:ext uri="{9D8B030D-6E8A-4147-A177-3AD203B41FA5}">
                      <a16:colId xmlns:a16="http://schemas.microsoft.com/office/drawing/2014/main" val="1354429485"/>
                    </a:ext>
                  </a:extLst>
                </a:gridCol>
                <a:gridCol w="842962">
                  <a:extLst>
                    <a:ext uri="{9D8B030D-6E8A-4147-A177-3AD203B41FA5}">
                      <a16:colId xmlns:a16="http://schemas.microsoft.com/office/drawing/2014/main" val="2582668146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60067727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71572118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41519238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399366711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RA</a:t>
                      </a:r>
                      <a:r>
                        <a:rPr kumimoji="0" lang="en-US" altLang="zh-CN" sz="16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RA</a:t>
                      </a:r>
                      <a:r>
                        <a:rPr kumimoji="0" lang="en-US" altLang="zh-CN" sz="16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kumimoji="0" lang="en-US" altLang="zh-CN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WA</a:t>
                      </a:r>
                      <a:r>
                        <a:rPr kumimoji="0" lang="en-US" altLang="zh-CN" sz="16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WA</a:t>
                      </a:r>
                      <a:r>
                        <a:rPr kumimoji="0" lang="en-US" altLang="zh-CN" sz="16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kumimoji="0" lang="en-US" altLang="zh-CN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W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LDS</a:t>
                      </a:r>
                      <a:r>
                        <a:rPr kumimoji="0" lang="en-US" altLang="zh-CN" sz="16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LDS</a:t>
                      </a:r>
                      <a:r>
                        <a:rPr kumimoji="0" lang="en-US" altLang="zh-CN" sz="16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B</a:t>
                      </a:r>
                      <a:endParaRPr kumimoji="0" lang="en-US" altLang="zh-CN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</a:t>
                      </a:r>
                      <a:r>
                        <a:rPr kumimoji="0" lang="en-US" altLang="zh-CN" sz="16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B</a:t>
                      </a: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-ALU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/S</a:t>
                      </a:r>
                      <a:r>
                        <a:rPr kumimoji="0" lang="en-US" altLang="zh-CN" sz="16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B</a:t>
                      </a: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-ALU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Reset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~ 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67560"/>
                  </a:ext>
                </a:extLst>
              </a:tr>
            </a:tbl>
          </a:graphicData>
        </a:graphic>
      </p:graphicFrame>
      <p:grpSp>
        <p:nvGrpSpPr>
          <p:cNvPr id="32811" name="Group 43">
            <a:extLst>
              <a:ext uri="{FF2B5EF4-FFF2-40B4-BE49-F238E27FC236}">
                <a16:creationId xmlns:a16="http://schemas.microsoft.com/office/drawing/2014/main" id="{8B1BA9D4-5CAE-A8D6-8C0D-AE8FA02CC1B2}"/>
              </a:ext>
            </a:extLst>
          </p:cNvPr>
          <p:cNvGrpSpPr>
            <a:grpSpLocks/>
          </p:cNvGrpSpPr>
          <p:nvPr/>
        </p:nvGrpSpPr>
        <p:grpSpPr bwMode="auto">
          <a:xfrm>
            <a:off x="49481" y="188025"/>
            <a:ext cx="8763000" cy="2209800"/>
            <a:chOff x="1824" y="1095"/>
            <a:chExt cx="2894" cy="3167"/>
          </a:xfrm>
        </p:grpSpPr>
        <p:sp>
          <p:nvSpPr>
            <p:cNvPr id="32813" name="Rectangle 44">
              <a:extLst>
                <a:ext uri="{FF2B5EF4-FFF2-40B4-BE49-F238E27FC236}">
                  <a16:creationId xmlns:a16="http://schemas.microsoft.com/office/drawing/2014/main" id="{351021E1-EACF-685E-E0FC-BF27440F9D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1095"/>
              <a:ext cx="1416" cy="403"/>
            </a:xfrm>
            <a:prstGeom prst="rect">
              <a:avLst/>
            </a:prstGeom>
            <a:solidFill>
              <a:srgbClr val="CC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　　　　　　</a:t>
              </a:r>
              <a:r>
                <a:rPr lang="zh-CN" altLang="en-US" sz="1800">
                  <a:solidFill>
                    <a:srgbClr val="FF0000"/>
                  </a:solidFill>
                </a:rPr>
                <a:t>写控制</a:t>
              </a:r>
            </a:p>
          </p:txBody>
        </p:sp>
        <p:sp>
          <p:nvSpPr>
            <p:cNvPr id="32814" name="Rectangle 45">
              <a:extLst>
                <a:ext uri="{FF2B5EF4-FFF2-40B4-BE49-F238E27FC236}">
                  <a16:creationId xmlns:a16="http://schemas.microsoft.com/office/drawing/2014/main" id="{7292A0D9-E6C7-4EE7-B571-5D603BF85B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095"/>
              <a:ext cx="1464" cy="403"/>
            </a:xfrm>
            <a:prstGeom prst="rect">
              <a:avLst/>
            </a:prstGeom>
            <a:solidFill>
              <a:srgbClr val="CC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　　　　　　</a:t>
              </a:r>
              <a:r>
                <a:rPr lang="zh-CN" altLang="en-US" sz="1800">
                  <a:solidFill>
                    <a:srgbClr val="FF0000"/>
                  </a:solidFill>
                </a:rPr>
                <a:t>读控制</a:t>
              </a:r>
            </a:p>
          </p:txBody>
        </p:sp>
        <p:sp>
          <p:nvSpPr>
            <p:cNvPr id="32815" name="Line 46">
              <a:extLst>
                <a:ext uri="{FF2B5EF4-FFF2-40B4-BE49-F238E27FC236}">
                  <a16:creationId xmlns:a16="http://schemas.microsoft.com/office/drawing/2014/main" id="{08D19C0C-F8E8-A07A-0521-89964C5053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4" y="1095"/>
              <a:ext cx="2880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16" name="Line 47">
              <a:extLst>
                <a:ext uri="{FF2B5EF4-FFF2-40B4-BE49-F238E27FC236}">
                  <a16:creationId xmlns:a16="http://schemas.microsoft.com/office/drawing/2014/main" id="{641E3648-B3E9-1600-6E8A-04847C8334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4" y="1498"/>
              <a:ext cx="2880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17" name="Line 48">
              <a:extLst>
                <a:ext uri="{FF2B5EF4-FFF2-40B4-BE49-F238E27FC236}">
                  <a16:creationId xmlns:a16="http://schemas.microsoft.com/office/drawing/2014/main" id="{B4D2474F-7B2B-C34F-278C-BE137C4D18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4" y="1095"/>
              <a:ext cx="0" cy="40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18" name="Line 49">
              <a:extLst>
                <a:ext uri="{FF2B5EF4-FFF2-40B4-BE49-F238E27FC236}">
                  <a16:creationId xmlns:a16="http://schemas.microsoft.com/office/drawing/2014/main" id="{8274915B-F9C2-BB8F-DEB6-79F75CF66B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1095"/>
              <a:ext cx="0" cy="40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19" name="Line 50">
              <a:extLst>
                <a:ext uri="{FF2B5EF4-FFF2-40B4-BE49-F238E27FC236}">
                  <a16:creationId xmlns:a16="http://schemas.microsoft.com/office/drawing/2014/main" id="{332D1114-440F-052A-8270-26AA90EA49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1095"/>
              <a:ext cx="0" cy="40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20" name="Rectangle 51">
              <a:extLst>
                <a:ext uri="{FF2B5EF4-FFF2-40B4-BE49-F238E27FC236}">
                  <a16:creationId xmlns:a16="http://schemas.microsoft.com/office/drawing/2014/main" id="{1FB6BA0F-9AC7-6D4B-2C02-E2B3B99BE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8" y="1498"/>
              <a:ext cx="360" cy="576"/>
            </a:xfrm>
            <a:prstGeom prst="rect">
              <a:avLst/>
            </a:prstGeom>
            <a:solidFill>
              <a:srgbClr val="CC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选择</a:t>
              </a:r>
            </a:p>
          </p:txBody>
        </p:sp>
        <p:sp>
          <p:nvSpPr>
            <p:cNvPr id="32821" name="Rectangle 52">
              <a:extLst>
                <a:ext uri="{FF2B5EF4-FFF2-40B4-BE49-F238E27FC236}">
                  <a16:creationId xmlns:a16="http://schemas.microsoft.com/office/drawing/2014/main" id="{DCAFAB40-FE6C-86D5-352F-2E0BF2CD7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8" y="1498"/>
              <a:ext cx="360" cy="576"/>
            </a:xfrm>
            <a:prstGeom prst="rect">
              <a:avLst/>
            </a:prstGeom>
            <a:solidFill>
              <a:srgbClr val="CC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WA</a:t>
              </a:r>
              <a:r>
                <a:rPr lang="en-US" altLang="zh-CN" sz="1800" baseline="-25000"/>
                <a:t>1</a:t>
              </a:r>
            </a:p>
          </p:txBody>
        </p:sp>
        <p:sp>
          <p:nvSpPr>
            <p:cNvPr id="32822" name="Rectangle 53">
              <a:extLst>
                <a:ext uri="{FF2B5EF4-FFF2-40B4-BE49-F238E27FC236}">
                  <a16:creationId xmlns:a16="http://schemas.microsoft.com/office/drawing/2014/main" id="{1F6F763A-230E-7D02-8D4D-1848531503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8" y="1498"/>
              <a:ext cx="360" cy="576"/>
            </a:xfrm>
            <a:prstGeom prst="rect">
              <a:avLst/>
            </a:prstGeom>
            <a:solidFill>
              <a:srgbClr val="CC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WA</a:t>
              </a:r>
              <a:r>
                <a:rPr lang="en-US" altLang="zh-CN" sz="1800" baseline="-25000"/>
                <a:t>0</a:t>
              </a:r>
            </a:p>
          </p:txBody>
        </p:sp>
        <p:sp>
          <p:nvSpPr>
            <p:cNvPr id="32823" name="Rectangle 54">
              <a:extLst>
                <a:ext uri="{FF2B5EF4-FFF2-40B4-BE49-F238E27FC236}">
                  <a16:creationId xmlns:a16="http://schemas.microsoft.com/office/drawing/2014/main" id="{04E88D1D-F246-A789-29F5-CC8345D17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8" y="1498"/>
              <a:ext cx="360" cy="576"/>
            </a:xfrm>
            <a:prstGeom prst="rect">
              <a:avLst/>
            </a:prstGeom>
            <a:solidFill>
              <a:srgbClr val="CC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　</a:t>
              </a:r>
              <a:r>
                <a:rPr lang="en-US" altLang="zh-CN" sz="1800"/>
                <a:t>W</a:t>
              </a:r>
            </a:p>
          </p:txBody>
        </p:sp>
        <p:sp>
          <p:nvSpPr>
            <p:cNvPr id="32824" name="Rectangle 55">
              <a:extLst>
                <a:ext uri="{FF2B5EF4-FFF2-40B4-BE49-F238E27FC236}">
                  <a16:creationId xmlns:a16="http://schemas.microsoft.com/office/drawing/2014/main" id="{2C79F92C-4DBF-1C14-7C39-54043810A4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8" y="1498"/>
              <a:ext cx="360" cy="576"/>
            </a:xfrm>
            <a:prstGeom prst="rect">
              <a:avLst/>
            </a:prstGeom>
            <a:solidFill>
              <a:srgbClr val="CC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选择</a:t>
              </a:r>
            </a:p>
          </p:txBody>
        </p:sp>
        <p:sp>
          <p:nvSpPr>
            <p:cNvPr id="32825" name="Rectangle 56">
              <a:extLst>
                <a:ext uri="{FF2B5EF4-FFF2-40B4-BE49-F238E27FC236}">
                  <a16:creationId xmlns:a16="http://schemas.microsoft.com/office/drawing/2014/main" id="{B47C0D93-0BBC-0980-452C-2667A1CEDD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8" y="1498"/>
              <a:ext cx="360" cy="576"/>
            </a:xfrm>
            <a:prstGeom prst="rect">
              <a:avLst/>
            </a:prstGeom>
            <a:solidFill>
              <a:srgbClr val="CC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RA</a:t>
              </a:r>
              <a:r>
                <a:rPr lang="en-US" altLang="zh-CN" sz="1800" baseline="-25000"/>
                <a:t>1</a:t>
              </a:r>
            </a:p>
          </p:txBody>
        </p:sp>
        <p:sp>
          <p:nvSpPr>
            <p:cNvPr id="32826" name="Rectangle 57">
              <a:extLst>
                <a:ext uri="{FF2B5EF4-FFF2-40B4-BE49-F238E27FC236}">
                  <a16:creationId xmlns:a16="http://schemas.microsoft.com/office/drawing/2014/main" id="{A51DF223-1611-82AF-03B3-54ECF2EA3A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8" y="1498"/>
              <a:ext cx="360" cy="576"/>
            </a:xfrm>
            <a:prstGeom prst="rect">
              <a:avLst/>
            </a:prstGeom>
            <a:solidFill>
              <a:srgbClr val="CC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RA</a:t>
              </a:r>
              <a:r>
                <a:rPr lang="en-US" altLang="zh-CN" sz="1800" baseline="-25000"/>
                <a:t>0</a:t>
              </a:r>
            </a:p>
          </p:txBody>
        </p:sp>
        <p:sp>
          <p:nvSpPr>
            <p:cNvPr id="32827" name="Rectangle 58">
              <a:extLst>
                <a:ext uri="{FF2B5EF4-FFF2-40B4-BE49-F238E27FC236}">
                  <a16:creationId xmlns:a16="http://schemas.microsoft.com/office/drawing/2014/main" id="{BBAF12C1-1630-F24B-3CFA-2B6FA5955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8" y="1498"/>
              <a:ext cx="360" cy="576"/>
            </a:xfrm>
            <a:prstGeom prst="rect">
              <a:avLst/>
            </a:prstGeom>
            <a:solidFill>
              <a:srgbClr val="CC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　</a:t>
              </a:r>
              <a:r>
                <a:rPr lang="en-US" altLang="zh-CN" sz="1800"/>
                <a:t>R</a:t>
              </a:r>
            </a:p>
          </p:txBody>
        </p:sp>
        <p:sp>
          <p:nvSpPr>
            <p:cNvPr id="32828" name="Line 59">
              <a:extLst>
                <a:ext uri="{FF2B5EF4-FFF2-40B4-BE49-F238E27FC236}">
                  <a16:creationId xmlns:a16="http://schemas.microsoft.com/office/drawing/2014/main" id="{A7484714-D52A-E2AB-BCFE-901DD5DA60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8" y="1498"/>
              <a:ext cx="2880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29" name="Line 60">
              <a:extLst>
                <a:ext uri="{FF2B5EF4-FFF2-40B4-BE49-F238E27FC236}">
                  <a16:creationId xmlns:a16="http://schemas.microsoft.com/office/drawing/2014/main" id="{09EDF9B8-EE9A-ED46-E7AE-E23A4C126C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8" y="2074"/>
              <a:ext cx="2880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30" name="Line 61">
              <a:extLst>
                <a:ext uri="{FF2B5EF4-FFF2-40B4-BE49-F238E27FC236}">
                  <a16:creationId xmlns:a16="http://schemas.microsoft.com/office/drawing/2014/main" id="{95C6DAF1-A3D0-DE88-B1E3-EF7FFE305C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8" y="1498"/>
              <a:ext cx="0" cy="57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31" name="Line 62">
              <a:extLst>
                <a:ext uri="{FF2B5EF4-FFF2-40B4-BE49-F238E27FC236}">
                  <a16:creationId xmlns:a16="http://schemas.microsoft.com/office/drawing/2014/main" id="{CE3F59D0-59CA-2E9D-C35B-051A09F494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8" y="1498"/>
              <a:ext cx="0" cy="57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32" name="Line 63">
              <a:extLst>
                <a:ext uri="{FF2B5EF4-FFF2-40B4-BE49-F238E27FC236}">
                  <a16:creationId xmlns:a16="http://schemas.microsoft.com/office/drawing/2014/main" id="{A2A858BB-3ECF-0AF4-9400-FFC71553D7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8" y="1498"/>
              <a:ext cx="0" cy="57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33" name="Line 64">
              <a:extLst>
                <a:ext uri="{FF2B5EF4-FFF2-40B4-BE49-F238E27FC236}">
                  <a16:creationId xmlns:a16="http://schemas.microsoft.com/office/drawing/2014/main" id="{5A61B91C-E48D-2B09-8B9C-0A4C5E17CA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8" y="1498"/>
              <a:ext cx="0" cy="57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34" name="Line 65">
              <a:extLst>
                <a:ext uri="{FF2B5EF4-FFF2-40B4-BE49-F238E27FC236}">
                  <a16:creationId xmlns:a16="http://schemas.microsoft.com/office/drawing/2014/main" id="{05C2858A-7C18-87D6-CD3E-6D0FFB3B72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8" y="1498"/>
              <a:ext cx="0" cy="57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35" name="Line 66">
              <a:extLst>
                <a:ext uri="{FF2B5EF4-FFF2-40B4-BE49-F238E27FC236}">
                  <a16:creationId xmlns:a16="http://schemas.microsoft.com/office/drawing/2014/main" id="{58B0D510-5FEB-5780-644B-0EC72554BE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8" y="1498"/>
              <a:ext cx="0" cy="57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36" name="Line 67">
              <a:extLst>
                <a:ext uri="{FF2B5EF4-FFF2-40B4-BE49-F238E27FC236}">
                  <a16:creationId xmlns:a16="http://schemas.microsoft.com/office/drawing/2014/main" id="{EA0CB856-C2D5-7040-E756-D17A50BB75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8" y="1498"/>
              <a:ext cx="0" cy="57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37" name="Line 68">
              <a:extLst>
                <a:ext uri="{FF2B5EF4-FFF2-40B4-BE49-F238E27FC236}">
                  <a16:creationId xmlns:a16="http://schemas.microsoft.com/office/drawing/2014/main" id="{D0F5AA07-A33E-CB4E-CBD1-99CF747CDE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8" y="1498"/>
              <a:ext cx="0" cy="57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38" name="Line 69">
              <a:extLst>
                <a:ext uri="{FF2B5EF4-FFF2-40B4-BE49-F238E27FC236}">
                  <a16:creationId xmlns:a16="http://schemas.microsoft.com/office/drawing/2014/main" id="{8B2E8B94-8B3F-3177-C742-04294EF55F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8" y="1498"/>
              <a:ext cx="0" cy="57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39" name="Rectangle 70">
              <a:extLst>
                <a:ext uri="{FF2B5EF4-FFF2-40B4-BE49-F238E27FC236}">
                  <a16:creationId xmlns:a16="http://schemas.microsoft.com/office/drawing/2014/main" id="{0B048050-3F8D-C5DA-6DF0-518F54B15E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7" y="3686"/>
              <a:ext cx="360" cy="576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不写入</a:t>
              </a:r>
            </a:p>
          </p:txBody>
        </p:sp>
        <p:sp>
          <p:nvSpPr>
            <p:cNvPr id="32840" name="Rectangle 71">
              <a:extLst>
                <a:ext uri="{FF2B5EF4-FFF2-40B4-BE49-F238E27FC236}">
                  <a16:creationId xmlns:a16="http://schemas.microsoft.com/office/drawing/2014/main" id="{53CB2982-0051-6AB1-31A7-A54C503E5D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7" y="3686"/>
              <a:ext cx="360" cy="576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*</a:t>
              </a:r>
            </a:p>
          </p:txBody>
        </p:sp>
        <p:sp>
          <p:nvSpPr>
            <p:cNvPr id="32841" name="Rectangle 72">
              <a:extLst>
                <a:ext uri="{FF2B5EF4-FFF2-40B4-BE49-F238E27FC236}">
                  <a16:creationId xmlns:a16="http://schemas.microsoft.com/office/drawing/2014/main" id="{33C41A20-4EC8-A0E9-91E1-0A769BC0F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7" y="3686"/>
              <a:ext cx="360" cy="576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*</a:t>
              </a:r>
            </a:p>
          </p:txBody>
        </p:sp>
        <p:sp>
          <p:nvSpPr>
            <p:cNvPr id="32842" name="Rectangle 73">
              <a:extLst>
                <a:ext uri="{FF2B5EF4-FFF2-40B4-BE49-F238E27FC236}">
                  <a16:creationId xmlns:a16="http://schemas.microsoft.com/office/drawing/2014/main" id="{AE9D8B5A-EFFE-ECD5-14A7-DC05C18B1E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7" y="3686"/>
              <a:ext cx="360" cy="576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　</a:t>
              </a:r>
              <a:r>
                <a:rPr lang="en-US" altLang="zh-CN" sz="1800"/>
                <a:t>0</a:t>
              </a:r>
            </a:p>
          </p:txBody>
        </p:sp>
        <p:sp>
          <p:nvSpPr>
            <p:cNvPr id="32843" name="Rectangle 74">
              <a:extLst>
                <a:ext uri="{FF2B5EF4-FFF2-40B4-BE49-F238E27FC236}">
                  <a16:creationId xmlns:a16="http://schemas.microsoft.com/office/drawing/2014/main" id="{25A0EEEC-4655-9984-F255-2D4052B2B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" y="3686"/>
              <a:ext cx="354" cy="576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不读出</a:t>
              </a:r>
            </a:p>
          </p:txBody>
        </p:sp>
        <p:sp>
          <p:nvSpPr>
            <p:cNvPr id="32844" name="Rectangle 75">
              <a:extLst>
                <a:ext uri="{FF2B5EF4-FFF2-40B4-BE49-F238E27FC236}">
                  <a16:creationId xmlns:a16="http://schemas.microsoft.com/office/drawing/2014/main" id="{1FD2C7F0-11A2-44FB-3E10-E31B5C0CC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2" y="3686"/>
              <a:ext cx="371" cy="576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*</a:t>
              </a:r>
            </a:p>
          </p:txBody>
        </p:sp>
        <p:sp>
          <p:nvSpPr>
            <p:cNvPr id="32845" name="Rectangle 76">
              <a:extLst>
                <a:ext uri="{FF2B5EF4-FFF2-40B4-BE49-F238E27FC236}">
                  <a16:creationId xmlns:a16="http://schemas.microsoft.com/office/drawing/2014/main" id="{A626C942-2247-9D7C-A11D-C55DCFB79C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8" y="3686"/>
              <a:ext cx="354" cy="576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*</a:t>
              </a:r>
            </a:p>
          </p:txBody>
        </p:sp>
        <p:sp>
          <p:nvSpPr>
            <p:cNvPr id="32846" name="Rectangle 77">
              <a:extLst>
                <a:ext uri="{FF2B5EF4-FFF2-40B4-BE49-F238E27FC236}">
                  <a16:creationId xmlns:a16="http://schemas.microsoft.com/office/drawing/2014/main" id="{90A719BE-8E61-BFB6-CA0C-7BCB0225FF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8" y="3686"/>
              <a:ext cx="360" cy="576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　</a:t>
              </a:r>
              <a:r>
                <a:rPr lang="en-US" altLang="zh-CN" sz="1800"/>
                <a:t>0</a:t>
              </a:r>
            </a:p>
          </p:txBody>
        </p:sp>
        <p:sp>
          <p:nvSpPr>
            <p:cNvPr id="32847" name="Rectangle 78">
              <a:extLst>
                <a:ext uri="{FF2B5EF4-FFF2-40B4-BE49-F238E27FC236}">
                  <a16:creationId xmlns:a16="http://schemas.microsoft.com/office/drawing/2014/main" id="{078C5219-971D-A3B7-4FCE-7CD576CFA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7" y="3283"/>
              <a:ext cx="360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R</a:t>
              </a:r>
              <a:r>
                <a:rPr lang="en-US" altLang="zh-CN" sz="1800" baseline="-25000"/>
                <a:t>3</a:t>
              </a:r>
            </a:p>
          </p:txBody>
        </p:sp>
        <p:sp>
          <p:nvSpPr>
            <p:cNvPr id="32848" name="Rectangle 79">
              <a:extLst>
                <a:ext uri="{FF2B5EF4-FFF2-40B4-BE49-F238E27FC236}">
                  <a16:creationId xmlns:a16="http://schemas.microsoft.com/office/drawing/2014/main" id="{F80C0517-DE5E-D602-1D24-8FE71043C2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7" y="3283"/>
              <a:ext cx="360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1</a:t>
              </a:r>
            </a:p>
          </p:txBody>
        </p:sp>
        <p:sp>
          <p:nvSpPr>
            <p:cNvPr id="32849" name="Rectangle 80">
              <a:extLst>
                <a:ext uri="{FF2B5EF4-FFF2-40B4-BE49-F238E27FC236}">
                  <a16:creationId xmlns:a16="http://schemas.microsoft.com/office/drawing/2014/main" id="{2F31277E-F00E-C445-FD0F-5A349D0CA0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7" y="3283"/>
              <a:ext cx="360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1</a:t>
              </a:r>
            </a:p>
          </p:txBody>
        </p:sp>
        <p:sp>
          <p:nvSpPr>
            <p:cNvPr id="32850" name="Rectangle 81">
              <a:extLst>
                <a:ext uri="{FF2B5EF4-FFF2-40B4-BE49-F238E27FC236}">
                  <a16:creationId xmlns:a16="http://schemas.microsoft.com/office/drawing/2014/main" id="{1ECEE02F-1993-DF0C-5113-E3EF11ED83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7" y="3283"/>
              <a:ext cx="360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　</a:t>
              </a:r>
              <a:r>
                <a:rPr lang="en-US" altLang="zh-CN" sz="1800"/>
                <a:t>1</a:t>
              </a:r>
            </a:p>
          </p:txBody>
        </p:sp>
        <p:sp>
          <p:nvSpPr>
            <p:cNvPr id="32851" name="Rectangle 82">
              <a:extLst>
                <a:ext uri="{FF2B5EF4-FFF2-40B4-BE49-F238E27FC236}">
                  <a16:creationId xmlns:a16="http://schemas.microsoft.com/office/drawing/2014/main" id="{97D4C783-31DB-FC78-FCBD-DE0A580E1B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" y="3283"/>
              <a:ext cx="354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R</a:t>
              </a:r>
              <a:r>
                <a:rPr lang="en-US" altLang="zh-CN" sz="1800" baseline="-25000"/>
                <a:t>3</a:t>
              </a:r>
            </a:p>
          </p:txBody>
        </p:sp>
        <p:sp>
          <p:nvSpPr>
            <p:cNvPr id="32852" name="Rectangle 83">
              <a:extLst>
                <a:ext uri="{FF2B5EF4-FFF2-40B4-BE49-F238E27FC236}">
                  <a16:creationId xmlns:a16="http://schemas.microsoft.com/office/drawing/2014/main" id="{D4571B5D-821A-E5CF-704D-DB0398F77C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2" y="3283"/>
              <a:ext cx="371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1</a:t>
              </a:r>
            </a:p>
          </p:txBody>
        </p:sp>
        <p:sp>
          <p:nvSpPr>
            <p:cNvPr id="32853" name="Rectangle 84">
              <a:extLst>
                <a:ext uri="{FF2B5EF4-FFF2-40B4-BE49-F238E27FC236}">
                  <a16:creationId xmlns:a16="http://schemas.microsoft.com/office/drawing/2014/main" id="{D3C72FCC-16E5-04A3-D238-F140496E85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8" y="3283"/>
              <a:ext cx="354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1</a:t>
              </a:r>
            </a:p>
          </p:txBody>
        </p:sp>
        <p:sp>
          <p:nvSpPr>
            <p:cNvPr id="32854" name="Rectangle 85">
              <a:extLst>
                <a:ext uri="{FF2B5EF4-FFF2-40B4-BE49-F238E27FC236}">
                  <a16:creationId xmlns:a16="http://schemas.microsoft.com/office/drawing/2014/main" id="{88E2B535-FDEB-8C47-09EB-754E59458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8" y="3283"/>
              <a:ext cx="360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　</a:t>
              </a:r>
              <a:r>
                <a:rPr lang="en-US" altLang="zh-CN" sz="1800"/>
                <a:t>1</a:t>
              </a:r>
            </a:p>
          </p:txBody>
        </p:sp>
        <p:sp>
          <p:nvSpPr>
            <p:cNvPr id="32855" name="Rectangle 86">
              <a:extLst>
                <a:ext uri="{FF2B5EF4-FFF2-40B4-BE49-F238E27FC236}">
                  <a16:creationId xmlns:a16="http://schemas.microsoft.com/office/drawing/2014/main" id="{F6B85E3F-A04D-1E2C-64E9-E762743A5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7" y="2880"/>
              <a:ext cx="360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R</a:t>
              </a:r>
              <a:r>
                <a:rPr lang="en-US" altLang="zh-CN" sz="1800" baseline="-25000"/>
                <a:t>2</a:t>
              </a:r>
            </a:p>
          </p:txBody>
        </p:sp>
        <p:sp>
          <p:nvSpPr>
            <p:cNvPr id="32856" name="Rectangle 87">
              <a:extLst>
                <a:ext uri="{FF2B5EF4-FFF2-40B4-BE49-F238E27FC236}">
                  <a16:creationId xmlns:a16="http://schemas.microsoft.com/office/drawing/2014/main" id="{5146C303-DBC1-D073-AAB3-B108EC17D9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7" y="2880"/>
              <a:ext cx="360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0</a:t>
              </a:r>
            </a:p>
          </p:txBody>
        </p:sp>
        <p:sp>
          <p:nvSpPr>
            <p:cNvPr id="32857" name="Rectangle 88">
              <a:extLst>
                <a:ext uri="{FF2B5EF4-FFF2-40B4-BE49-F238E27FC236}">
                  <a16:creationId xmlns:a16="http://schemas.microsoft.com/office/drawing/2014/main" id="{946B8B61-DB6F-E3E6-1B06-03B474B66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7" y="2880"/>
              <a:ext cx="360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1</a:t>
              </a:r>
            </a:p>
          </p:txBody>
        </p:sp>
        <p:sp>
          <p:nvSpPr>
            <p:cNvPr id="32858" name="Rectangle 89">
              <a:extLst>
                <a:ext uri="{FF2B5EF4-FFF2-40B4-BE49-F238E27FC236}">
                  <a16:creationId xmlns:a16="http://schemas.microsoft.com/office/drawing/2014/main" id="{182BD22A-A0C6-BE27-91E8-7371FFC7B1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7" y="2880"/>
              <a:ext cx="360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　</a:t>
              </a:r>
              <a:r>
                <a:rPr lang="en-US" altLang="zh-CN" sz="1800"/>
                <a:t>1</a:t>
              </a:r>
            </a:p>
          </p:txBody>
        </p:sp>
        <p:sp>
          <p:nvSpPr>
            <p:cNvPr id="32859" name="Rectangle 90">
              <a:extLst>
                <a:ext uri="{FF2B5EF4-FFF2-40B4-BE49-F238E27FC236}">
                  <a16:creationId xmlns:a16="http://schemas.microsoft.com/office/drawing/2014/main" id="{DF6D002B-952E-E7D7-2F61-4F4D92D822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" y="2880"/>
              <a:ext cx="354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R</a:t>
              </a:r>
              <a:r>
                <a:rPr lang="en-US" altLang="zh-CN" sz="1800" baseline="-25000"/>
                <a:t>2</a:t>
              </a:r>
            </a:p>
          </p:txBody>
        </p:sp>
        <p:sp>
          <p:nvSpPr>
            <p:cNvPr id="32860" name="Rectangle 91">
              <a:extLst>
                <a:ext uri="{FF2B5EF4-FFF2-40B4-BE49-F238E27FC236}">
                  <a16:creationId xmlns:a16="http://schemas.microsoft.com/office/drawing/2014/main" id="{AD4D182E-5FF0-3AC2-1A4E-E92C52013D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2" y="2880"/>
              <a:ext cx="371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0</a:t>
              </a:r>
            </a:p>
          </p:txBody>
        </p:sp>
        <p:sp>
          <p:nvSpPr>
            <p:cNvPr id="32861" name="Rectangle 92">
              <a:extLst>
                <a:ext uri="{FF2B5EF4-FFF2-40B4-BE49-F238E27FC236}">
                  <a16:creationId xmlns:a16="http://schemas.microsoft.com/office/drawing/2014/main" id="{AC5BB890-BD60-0608-A923-824A0C390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8" y="2880"/>
              <a:ext cx="354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1</a:t>
              </a:r>
            </a:p>
          </p:txBody>
        </p:sp>
        <p:sp>
          <p:nvSpPr>
            <p:cNvPr id="32862" name="Rectangle 93">
              <a:extLst>
                <a:ext uri="{FF2B5EF4-FFF2-40B4-BE49-F238E27FC236}">
                  <a16:creationId xmlns:a16="http://schemas.microsoft.com/office/drawing/2014/main" id="{FF8AB1A1-924E-9280-02FF-1718283CA1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8" y="2880"/>
              <a:ext cx="360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　</a:t>
              </a:r>
              <a:r>
                <a:rPr lang="en-US" altLang="zh-CN" sz="1800"/>
                <a:t>1</a:t>
              </a:r>
            </a:p>
          </p:txBody>
        </p:sp>
        <p:sp>
          <p:nvSpPr>
            <p:cNvPr id="32863" name="Rectangle 94">
              <a:extLst>
                <a:ext uri="{FF2B5EF4-FFF2-40B4-BE49-F238E27FC236}">
                  <a16:creationId xmlns:a16="http://schemas.microsoft.com/office/drawing/2014/main" id="{F5CE87F3-D9E5-483A-5F31-79D706CD40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7" y="2477"/>
              <a:ext cx="360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R</a:t>
              </a:r>
              <a:r>
                <a:rPr lang="en-US" altLang="zh-CN" sz="1800" baseline="-25000"/>
                <a:t>1</a:t>
              </a:r>
            </a:p>
          </p:txBody>
        </p:sp>
        <p:sp>
          <p:nvSpPr>
            <p:cNvPr id="32864" name="Rectangle 95">
              <a:extLst>
                <a:ext uri="{FF2B5EF4-FFF2-40B4-BE49-F238E27FC236}">
                  <a16:creationId xmlns:a16="http://schemas.microsoft.com/office/drawing/2014/main" id="{E4873503-9957-6A85-97A0-6E046F3E1E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7" y="2477"/>
              <a:ext cx="360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1</a:t>
              </a:r>
            </a:p>
          </p:txBody>
        </p:sp>
        <p:sp>
          <p:nvSpPr>
            <p:cNvPr id="32865" name="Rectangle 96">
              <a:extLst>
                <a:ext uri="{FF2B5EF4-FFF2-40B4-BE49-F238E27FC236}">
                  <a16:creationId xmlns:a16="http://schemas.microsoft.com/office/drawing/2014/main" id="{B012A7F0-B037-0CCA-536F-1FCAF2665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7" y="2477"/>
              <a:ext cx="360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0</a:t>
              </a:r>
            </a:p>
          </p:txBody>
        </p:sp>
        <p:sp>
          <p:nvSpPr>
            <p:cNvPr id="32866" name="Rectangle 97">
              <a:extLst>
                <a:ext uri="{FF2B5EF4-FFF2-40B4-BE49-F238E27FC236}">
                  <a16:creationId xmlns:a16="http://schemas.microsoft.com/office/drawing/2014/main" id="{F5ECC1BD-D39C-8AB9-FC09-0E1E34087B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7" y="2477"/>
              <a:ext cx="360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　</a:t>
              </a:r>
              <a:r>
                <a:rPr lang="en-US" altLang="zh-CN" sz="1800"/>
                <a:t>1</a:t>
              </a:r>
              <a:r>
                <a:rPr lang="zh-CN" altLang="en-US" sz="1800"/>
                <a:t>　</a:t>
              </a:r>
            </a:p>
          </p:txBody>
        </p:sp>
        <p:sp>
          <p:nvSpPr>
            <p:cNvPr id="32867" name="Rectangle 98">
              <a:extLst>
                <a:ext uri="{FF2B5EF4-FFF2-40B4-BE49-F238E27FC236}">
                  <a16:creationId xmlns:a16="http://schemas.microsoft.com/office/drawing/2014/main" id="{AD0F05FC-02D4-4318-2333-C17BED4BD9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" y="2477"/>
              <a:ext cx="354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R</a:t>
              </a:r>
              <a:r>
                <a:rPr lang="en-US" altLang="zh-CN" sz="1800" baseline="-25000"/>
                <a:t>1</a:t>
              </a:r>
            </a:p>
          </p:txBody>
        </p:sp>
        <p:sp>
          <p:nvSpPr>
            <p:cNvPr id="32868" name="Rectangle 99">
              <a:extLst>
                <a:ext uri="{FF2B5EF4-FFF2-40B4-BE49-F238E27FC236}">
                  <a16:creationId xmlns:a16="http://schemas.microsoft.com/office/drawing/2014/main" id="{BA16291E-95EA-43BD-9C62-D07B7258AE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2" y="2477"/>
              <a:ext cx="371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1</a:t>
              </a:r>
            </a:p>
          </p:txBody>
        </p:sp>
        <p:sp>
          <p:nvSpPr>
            <p:cNvPr id="32869" name="Rectangle 100">
              <a:extLst>
                <a:ext uri="{FF2B5EF4-FFF2-40B4-BE49-F238E27FC236}">
                  <a16:creationId xmlns:a16="http://schemas.microsoft.com/office/drawing/2014/main" id="{19D01EF0-70FE-9E30-D20A-B8C348F93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8" y="2477"/>
              <a:ext cx="354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0</a:t>
              </a:r>
            </a:p>
          </p:txBody>
        </p:sp>
        <p:sp>
          <p:nvSpPr>
            <p:cNvPr id="32870" name="Rectangle 101">
              <a:extLst>
                <a:ext uri="{FF2B5EF4-FFF2-40B4-BE49-F238E27FC236}">
                  <a16:creationId xmlns:a16="http://schemas.microsoft.com/office/drawing/2014/main" id="{47385A41-8A88-8DEF-FCA5-3A20DB542E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8" y="2477"/>
              <a:ext cx="360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　</a:t>
              </a:r>
              <a:r>
                <a:rPr lang="en-US" altLang="zh-CN" sz="1800"/>
                <a:t>1</a:t>
              </a:r>
            </a:p>
          </p:txBody>
        </p:sp>
        <p:sp>
          <p:nvSpPr>
            <p:cNvPr id="32871" name="Rectangle 102">
              <a:extLst>
                <a:ext uri="{FF2B5EF4-FFF2-40B4-BE49-F238E27FC236}">
                  <a16:creationId xmlns:a16="http://schemas.microsoft.com/office/drawing/2014/main" id="{BCA58CA2-C8A6-1F60-F0C7-5EF4963E22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7" y="2074"/>
              <a:ext cx="360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R</a:t>
              </a:r>
              <a:r>
                <a:rPr lang="en-US" altLang="zh-CN" sz="1800" baseline="-25000"/>
                <a:t>0</a:t>
              </a:r>
            </a:p>
          </p:txBody>
        </p:sp>
        <p:sp>
          <p:nvSpPr>
            <p:cNvPr id="32872" name="Rectangle 103">
              <a:extLst>
                <a:ext uri="{FF2B5EF4-FFF2-40B4-BE49-F238E27FC236}">
                  <a16:creationId xmlns:a16="http://schemas.microsoft.com/office/drawing/2014/main" id="{C8CD7AA7-2AC1-48EF-A548-F0A047658F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7" y="2074"/>
              <a:ext cx="360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0</a:t>
              </a:r>
            </a:p>
          </p:txBody>
        </p:sp>
        <p:sp>
          <p:nvSpPr>
            <p:cNvPr id="32873" name="Rectangle 104">
              <a:extLst>
                <a:ext uri="{FF2B5EF4-FFF2-40B4-BE49-F238E27FC236}">
                  <a16:creationId xmlns:a16="http://schemas.microsoft.com/office/drawing/2014/main" id="{E9970FC0-3B15-1616-8345-04FA11DDD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7" y="2074"/>
              <a:ext cx="360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0</a:t>
              </a:r>
            </a:p>
          </p:txBody>
        </p:sp>
        <p:sp>
          <p:nvSpPr>
            <p:cNvPr id="32874" name="Rectangle 105">
              <a:extLst>
                <a:ext uri="{FF2B5EF4-FFF2-40B4-BE49-F238E27FC236}">
                  <a16:creationId xmlns:a16="http://schemas.microsoft.com/office/drawing/2014/main" id="{3D4C3489-9594-78F9-AD1E-7329295EDD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7" y="2074"/>
              <a:ext cx="360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　</a:t>
              </a:r>
              <a:r>
                <a:rPr lang="en-US" altLang="zh-CN" sz="1800"/>
                <a:t>1</a:t>
              </a:r>
            </a:p>
          </p:txBody>
        </p:sp>
        <p:sp>
          <p:nvSpPr>
            <p:cNvPr id="32875" name="Rectangle 106">
              <a:extLst>
                <a:ext uri="{FF2B5EF4-FFF2-40B4-BE49-F238E27FC236}">
                  <a16:creationId xmlns:a16="http://schemas.microsoft.com/office/drawing/2014/main" id="{414932BB-618E-4256-5C66-07F6F4882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" y="2074"/>
              <a:ext cx="354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R</a:t>
              </a:r>
              <a:r>
                <a:rPr lang="en-US" altLang="zh-CN" sz="1800" baseline="-25000"/>
                <a:t>0</a:t>
              </a:r>
            </a:p>
          </p:txBody>
        </p:sp>
        <p:sp>
          <p:nvSpPr>
            <p:cNvPr id="32876" name="Rectangle 107">
              <a:extLst>
                <a:ext uri="{FF2B5EF4-FFF2-40B4-BE49-F238E27FC236}">
                  <a16:creationId xmlns:a16="http://schemas.microsoft.com/office/drawing/2014/main" id="{242E2DC4-3D61-D604-432F-A483C1A468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2" y="2074"/>
              <a:ext cx="371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0</a:t>
              </a:r>
            </a:p>
          </p:txBody>
        </p:sp>
        <p:sp>
          <p:nvSpPr>
            <p:cNvPr id="32877" name="Rectangle 108">
              <a:extLst>
                <a:ext uri="{FF2B5EF4-FFF2-40B4-BE49-F238E27FC236}">
                  <a16:creationId xmlns:a16="http://schemas.microsoft.com/office/drawing/2014/main" id="{954D8003-8DDC-AF39-C9E2-902CE162E3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8" y="2074"/>
              <a:ext cx="354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</a:t>
              </a:r>
              <a:r>
                <a:rPr lang="en-US" altLang="zh-CN" sz="1800"/>
                <a:t>0</a:t>
              </a:r>
            </a:p>
          </p:txBody>
        </p:sp>
        <p:sp>
          <p:nvSpPr>
            <p:cNvPr id="32878" name="Rectangle 109">
              <a:extLst>
                <a:ext uri="{FF2B5EF4-FFF2-40B4-BE49-F238E27FC236}">
                  <a16:creationId xmlns:a16="http://schemas.microsoft.com/office/drawing/2014/main" id="{5A782E03-FEFC-0FD9-6B47-A8344CF19B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8" y="2074"/>
              <a:ext cx="360" cy="403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1800"/>
                <a:t>　　</a:t>
              </a:r>
              <a:r>
                <a:rPr lang="en-US" altLang="zh-CN" sz="1800"/>
                <a:t>1</a:t>
              </a:r>
            </a:p>
          </p:txBody>
        </p:sp>
        <p:sp>
          <p:nvSpPr>
            <p:cNvPr id="32879" name="Line 110">
              <a:extLst>
                <a:ext uri="{FF2B5EF4-FFF2-40B4-BE49-F238E27FC236}">
                  <a16:creationId xmlns:a16="http://schemas.microsoft.com/office/drawing/2014/main" id="{4A813A30-6705-82BE-BE78-A670BF9EF1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8" y="2074"/>
              <a:ext cx="2879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80" name="Line 111">
              <a:extLst>
                <a:ext uri="{FF2B5EF4-FFF2-40B4-BE49-F238E27FC236}">
                  <a16:creationId xmlns:a16="http://schemas.microsoft.com/office/drawing/2014/main" id="{4B26BDE6-1FA5-3D22-F447-D047D57B20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8" y="4262"/>
              <a:ext cx="2879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81" name="Line 112">
              <a:extLst>
                <a:ext uri="{FF2B5EF4-FFF2-40B4-BE49-F238E27FC236}">
                  <a16:creationId xmlns:a16="http://schemas.microsoft.com/office/drawing/2014/main" id="{2637F51C-646D-FC3F-3648-77BCA0C098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8" y="2074"/>
              <a:ext cx="0" cy="21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82" name="Line 113">
              <a:extLst>
                <a:ext uri="{FF2B5EF4-FFF2-40B4-BE49-F238E27FC236}">
                  <a16:creationId xmlns:a16="http://schemas.microsoft.com/office/drawing/2014/main" id="{ED828DD9-7247-07E8-651B-BF6864C15E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7" y="2074"/>
              <a:ext cx="0" cy="21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83" name="Line 114">
              <a:extLst>
                <a:ext uri="{FF2B5EF4-FFF2-40B4-BE49-F238E27FC236}">
                  <a16:creationId xmlns:a16="http://schemas.microsoft.com/office/drawing/2014/main" id="{73DC351F-F981-4069-4484-5F8AB2BFBF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8" y="2477"/>
              <a:ext cx="2879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84" name="Line 115">
              <a:extLst>
                <a:ext uri="{FF2B5EF4-FFF2-40B4-BE49-F238E27FC236}">
                  <a16:creationId xmlns:a16="http://schemas.microsoft.com/office/drawing/2014/main" id="{FFF2A345-78DA-BB5B-B6E5-2D9879F8F3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8" y="2074"/>
              <a:ext cx="0" cy="21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85" name="Line 116">
              <a:extLst>
                <a:ext uri="{FF2B5EF4-FFF2-40B4-BE49-F238E27FC236}">
                  <a16:creationId xmlns:a16="http://schemas.microsoft.com/office/drawing/2014/main" id="{BA4A5392-FF73-9F84-49FD-560354B10F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2" y="2074"/>
              <a:ext cx="0" cy="21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86" name="Line 117">
              <a:extLst>
                <a:ext uri="{FF2B5EF4-FFF2-40B4-BE49-F238E27FC236}">
                  <a16:creationId xmlns:a16="http://schemas.microsoft.com/office/drawing/2014/main" id="{4698345F-A75C-2306-04D7-AC5D1CF660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3" y="2074"/>
              <a:ext cx="0" cy="21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87" name="Line 118">
              <a:extLst>
                <a:ext uri="{FF2B5EF4-FFF2-40B4-BE49-F238E27FC236}">
                  <a16:creationId xmlns:a16="http://schemas.microsoft.com/office/drawing/2014/main" id="{2312E2F6-2E16-8044-3C3A-CEECD991DE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7" y="2074"/>
              <a:ext cx="0" cy="21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88" name="Line 119">
              <a:extLst>
                <a:ext uri="{FF2B5EF4-FFF2-40B4-BE49-F238E27FC236}">
                  <a16:creationId xmlns:a16="http://schemas.microsoft.com/office/drawing/2014/main" id="{30019F96-CDB5-AFB4-A3C1-41DD6440CB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7" y="2074"/>
              <a:ext cx="0" cy="21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89" name="Line 120">
              <a:extLst>
                <a:ext uri="{FF2B5EF4-FFF2-40B4-BE49-F238E27FC236}">
                  <a16:creationId xmlns:a16="http://schemas.microsoft.com/office/drawing/2014/main" id="{17686859-C2AC-A42E-127C-3CDBD43ECC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7" y="2074"/>
              <a:ext cx="0" cy="21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90" name="Line 121">
              <a:extLst>
                <a:ext uri="{FF2B5EF4-FFF2-40B4-BE49-F238E27FC236}">
                  <a16:creationId xmlns:a16="http://schemas.microsoft.com/office/drawing/2014/main" id="{2DBC4043-1981-0807-1730-BCCF3DFDC7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7" y="2074"/>
              <a:ext cx="0" cy="218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91" name="Line 122">
              <a:extLst>
                <a:ext uri="{FF2B5EF4-FFF2-40B4-BE49-F238E27FC236}">
                  <a16:creationId xmlns:a16="http://schemas.microsoft.com/office/drawing/2014/main" id="{EBC7A67A-41EF-9015-D93C-8C2A9A5430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8" y="2880"/>
              <a:ext cx="2879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92" name="Line 123">
              <a:extLst>
                <a:ext uri="{FF2B5EF4-FFF2-40B4-BE49-F238E27FC236}">
                  <a16:creationId xmlns:a16="http://schemas.microsoft.com/office/drawing/2014/main" id="{B5763A83-A5FA-2F50-EDE0-446363AFB5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8" y="3283"/>
              <a:ext cx="2879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893" name="Line 124">
              <a:extLst>
                <a:ext uri="{FF2B5EF4-FFF2-40B4-BE49-F238E27FC236}">
                  <a16:creationId xmlns:a16="http://schemas.microsoft.com/office/drawing/2014/main" id="{C5FA36D1-155C-23DD-4259-123F910B45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8" y="3686"/>
              <a:ext cx="2879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32812" name="Picture 125">
            <a:extLst>
              <a:ext uri="{FF2B5EF4-FFF2-40B4-BE49-F238E27FC236}">
                <a16:creationId xmlns:a16="http://schemas.microsoft.com/office/drawing/2014/main" id="{E24BE3A5-B460-9312-2C8F-3AC1DE9ADA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84566"/>
            <a:ext cx="5562600" cy="36576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577E3D27-D3D7-1842-39DB-4E1BC7672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9521" y="3124839"/>
            <a:ext cx="3300506" cy="251142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97B3BE48-8366-961D-4A38-69D2CD8B915F}"/>
              </a:ext>
            </a:extLst>
          </p:cNvPr>
          <p:cNvSpPr txBox="1"/>
          <p:nvPr/>
        </p:nvSpPr>
        <p:spPr>
          <a:xfrm>
            <a:off x="8925244" y="572648"/>
            <a:ext cx="3220371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RA</a:t>
            </a:r>
            <a:r>
              <a:rPr kumimoji="0" lang="en-US" altLang="zh-CN" sz="12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RA</a:t>
            </a:r>
            <a:r>
              <a:rPr kumimoji="0" lang="en-US" altLang="zh-CN" sz="12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：   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读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R</a:t>
            </a:r>
            <a:r>
              <a:rPr kumimoji="0" lang="en-US" altLang="zh-CN" sz="12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-R</a:t>
            </a:r>
            <a:r>
              <a:rPr kumimoji="0" lang="en-US" altLang="zh-CN" sz="12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的选择控制信号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WA</a:t>
            </a:r>
            <a:r>
              <a:rPr kumimoji="0" lang="en-US" altLang="zh-CN" sz="12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WA</a:t>
            </a:r>
            <a:r>
              <a:rPr kumimoji="0" lang="en-US" altLang="zh-CN" sz="12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： 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写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R</a:t>
            </a:r>
            <a:r>
              <a:rPr kumimoji="0" lang="en-US" altLang="zh-CN" sz="12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-R</a:t>
            </a:r>
            <a:r>
              <a:rPr kumimoji="0" lang="en-US" altLang="zh-CN" sz="12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3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的选择控制信号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R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lang="zh-CN" altLang="en-US" sz="1200" dirty="0">
                <a:solidFill>
                  <a:srgbClr val="0000FF"/>
                </a:solidFill>
                <a:latin typeface="等线" panose="020F0502020204030204"/>
                <a:ea typeface="等线" panose="02010600030101010101" pitchFamily="2" charset="-122"/>
              </a:rPr>
              <a:t>             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寄存器读命令 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W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lang="zh-CN" altLang="en-US" sz="1200" dirty="0">
                <a:solidFill>
                  <a:srgbClr val="0000FF"/>
                </a:solidFill>
                <a:latin typeface="等线" panose="020F0502020204030204"/>
                <a:ea typeface="等线" panose="02010600030101010101" pitchFamily="2" charset="-122"/>
              </a:rPr>
              <a:t>            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寄存器写命令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LDS</a:t>
            </a:r>
            <a:r>
              <a:rPr kumimoji="0" lang="en-US" altLang="zh-CN" sz="12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A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lang="zh-CN" altLang="en-US" sz="1200" dirty="0">
                <a:solidFill>
                  <a:srgbClr val="0000FF"/>
                </a:solidFill>
                <a:latin typeface="等线" panose="020F0502020204030204"/>
                <a:ea typeface="等线" panose="02010600030101010101" pitchFamily="2" charset="-122"/>
              </a:rPr>
              <a:t>        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打入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</a:t>
            </a:r>
            <a:r>
              <a:rPr kumimoji="0" lang="en-US" altLang="zh-CN" sz="12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A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的控制信号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LDS</a:t>
            </a:r>
            <a:r>
              <a:rPr kumimoji="0" lang="en-US" altLang="zh-CN" sz="12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B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lang="zh-CN" altLang="en-US" sz="1200" dirty="0">
                <a:solidFill>
                  <a:srgbClr val="0000FF"/>
                </a:solidFill>
                <a:latin typeface="等线" panose="020F0502020204030204"/>
                <a:ea typeface="等线" panose="02010600030101010101" pitchFamily="2" charset="-122"/>
              </a:rPr>
              <a:t>         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打入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</a:t>
            </a:r>
            <a:r>
              <a:rPr kumimoji="0" lang="en-US" altLang="zh-CN" sz="12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B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的控制信号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</a:t>
            </a:r>
            <a:r>
              <a:rPr kumimoji="0" lang="en-US" altLang="zh-CN" sz="12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B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-ALU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：     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传送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</a:t>
            </a:r>
            <a:r>
              <a:rPr kumimoji="0" lang="en-US" altLang="zh-CN" sz="12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B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的控制信号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/S</a:t>
            </a:r>
            <a:r>
              <a:rPr kumimoji="0" lang="en-US" altLang="zh-CN" sz="12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B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-ALU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：   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传送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/S</a:t>
            </a:r>
            <a:r>
              <a:rPr kumimoji="0" lang="en-US" altLang="zh-CN" sz="12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B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的控制信号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,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并使加法器最低位加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Reset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lang="zh-CN" altLang="en-US" sz="1200" dirty="0">
                <a:solidFill>
                  <a:srgbClr val="0000FF"/>
                </a:solidFill>
                <a:latin typeface="等线" panose="020F0502020204030204"/>
                <a:ea typeface="等线" panose="02010600030101010101" pitchFamily="2" charset="-122"/>
              </a:rPr>
              <a:t>       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清暂存器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</a:t>
            </a:r>
            <a:r>
              <a:rPr kumimoji="0" lang="en-US" altLang="zh-CN" sz="1200" b="0" i="0" u="none" strike="noStrike" kern="1200" cap="none" spc="0" normalizeH="0" baseline="-30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B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为零的控制信号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~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一段微程序结束，转入取指令的控制信号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D05732E-CE44-EE6F-07F5-BE5CAC7AB2BE}"/>
              </a:ext>
            </a:extLst>
          </p:cNvPr>
          <p:cNvSpPr txBox="1"/>
          <p:nvPr/>
        </p:nvSpPr>
        <p:spPr>
          <a:xfrm>
            <a:off x="9469320" y="5801273"/>
            <a:ext cx="222193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其中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*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表示代码随意设置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(0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或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均可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)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。 </a:t>
            </a:r>
            <a:endParaRPr lang="zh-CN" altLang="en-US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FC7BE849-91D8-F9D0-C087-B27B0611E949}"/>
              </a:ext>
            </a:extLst>
          </p:cNvPr>
          <p:cNvGraphicFramePr>
            <a:graphicFrameLocks noGrp="1"/>
          </p:cNvGraphicFramePr>
          <p:nvPr/>
        </p:nvGraphicFramePr>
        <p:xfrm>
          <a:off x="5612239" y="4761458"/>
          <a:ext cx="3124200" cy="1176337"/>
        </p:xfrm>
        <a:graphic>
          <a:graphicData uri="http://schemas.openxmlformats.org/drawingml/2006/table">
            <a:tbl>
              <a:tblPr/>
              <a:tblGrid>
                <a:gridCol w="744538">
                  <a:extLst>
                    <a:ext uri="{9D8B030D-6E8A-4147-A177-3AD203B41FA5}">
                      <a16:colId xmlns:a16="http://schemas.microsoft.com/office/drawing/2014/main" val="258450043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971365316"/>
                    </a:ext>
                  </a:extLst>
                </a:gridCol>
              </a:tblGrid>
              <a:tr h="11763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SUB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4.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11** 10 100000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5.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10** 10 010000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6. 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**1101 000101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735667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6532B294-E363-D73F-AAF4-9B3A5081FAAD}"/>
              </a:ext>
            </a:extLst>
          </p:cNvPr>
          <p:cNvGraphicFramePr>
            <a:graphicFrameLocks noGrp="1"/>
          </p:cNvGraphicFramePr>
          <p:nvPr/>
        </p:nvGraphicFramePr>
        <p:xfrm>
          <a:off x="5612239" y="5937795"/>
          <a:ext cx="3124200" cy="849313"/>
        </p:xfrm>
        <a:graphic>
          <a:graphicData uri="http://schemas.openxmlformats.org/drawingml/2006/table">
            <a:tbl>
              <a:tblPr/>
              <a:tblGrid>
                <a:gridCol w="744538">
                  <a:extLst>
                    <a:ext uri="{9D8B030D-6E8A-4147-A177-3AD203B41FA5}">
                      <a16:colId xmlns:a16="http://schemas.microsoft.com/office/drawing/2014/main" val="3669186858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187518888"/>
                    </a:ext>
                  </a:extLst>
                </a:gridCol>
              </a:tblGrid>
              <a:tr h="849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MOV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7.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10** 10 100000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8. 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**1101 001011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29037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>
            <a:extLst>
              <a:ext uri="{FF2B5EF4-FFF2-40B4-BE49-F238E27FC236}">
                <a16:creationId xmlns:a16="http://schemas.microsoft.com/office/drawing/2014/main" id="{22751D9B-BF3F-21A5-4A22-722CE5293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74" y="261849"/>
            <a:ext cx="6629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2800" dirty="0">
                <a:solidFill>
                  <a:schemeClr val="accent2"/>
                </a:solidFill>
              </a:rPr>
              <a:t>流水线</a:t>
            </a:r>
            <a:r>
              <a:rPr lang="en-US" altLang="zh-CN" sz="2800" dirty="0">
                <a:solidFill>
                  <a:schemeClr val="accent2"/>
                </a:solidFill>
              </a:rPr>
              <a:t>CPU</a:t>
            </a:r>
          </a:p>
        </p:txBody>
      </p:sp>
      <p:grpSp>
        <p:nvGrpSpPr>
          <p:cNvPr id="47107" name="Group 15">
            <a:extLst>
              <a:ext uri="{FF2B5EF4-FFF2-40B4-BE49-F238E27FC236}">
                <a16:creationId xmlns:a16="http://schemas.microsoft.com/office/drawing/2014/main" id="{4B915D6D-49FF-C912-382C-AD1475B76946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495800"/>
            <a:ext cx="8343900" cy="2362200"/>
            <a:chOff x="264" y="1728"/>
            <a:chExt cx="5256" cy="1680"/>
          </a:xfrm>
        </p:grpSpPr>
        <p:pic>
          <p:nvPicPr>
            <p:cNvPr id="47109" name="Picture 5">
              <a:extLst>
                <a:ext uri="{FF2B5EF4-FFF2-40B4-BE49-F238E27FC236}">
                  <a16:creationId xmlns:a16="http://schemas.microsoft.com/office/drawing/2014/main" id="{81142A68-7DB2-8B2B-60E2-883D6B7B72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1728"/>
              <a:ext cx="4608" cy="1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7110" name="Rectangle 6">
              <a:extLst>
                <a:ext uri="{FF2B5EF4-FFF2-40B4-BE49-F238E27FC236}">
                  <a16:creationId xmlns:a16="http://schemas.microsoft.com/office/drawing/2014/main" id="{28A17FFB-FDAD-EDC0-BCA2-228B99FDF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2823"/>
              <a:ext cx="406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800">
                  <a:solidFill>
                    <a:srgbClr val="0000FF"/>
                  </a:solidFill>
                </a:rPr>
                <a:t>取指</a:t>
              </a:r>
            </a:p>
          </p:txBody>
        </p:sp>
        <p:sp>
          <p:nvSpPr>
            <p:cNvPr id="47111" name="Rectangle 7">
              <a:extLst>
                <a:ext uri="{FF2B5EF4-FFF2-40B4-BE49-F238E27FC236}">
                  <a16:creationId xmlns:a16="http://schemas.microsoft.com/office/drawing/2014/main" id="{ADA67C10-4ED1-B901-C6F0-B8AF89200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2631"/>
              <a:ext cx="406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800">
                  <a:solidFill>
                    <a:srgbClr val="0000FF"/>
                  </a:solidFill>
                </a:rPr>
                <a:t>译码</a:t>
              </a:r>
            </a:p>
          </p:txBody>
        </p:sp>
        <p:sp>
          <p:nvSpPr>
            <p:cNvPr id="47112" name="Rectangle 8">
              <a:extLst>
                <a:ext uri="{FF2B5EF4-FFF2-40B4-BE49-F238E27FC236}">
                  <a16:creationId xmlns:a16="http://schemas.microsoft.com/office/drawing/2014/main" id="{CE7EB0F3-5FDD-DF5C-26F7-0662D15F01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" y="2448"/>
              <a:ext cx="696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800">
                  <a:solidFill>
                    <a:srgbClr val="0000FF"/>
                  </a:solidFill>
                </a:rPr>
                <a:t>取操作数</a:t>
              </a:r>
            </a:p>
          </p:txBody>
        </p:sp>
        <p:sp>
          <p:nvSpPr>
            <p:cNvPr id="47113" name="Rectangle 9">
              <a:extLst>
                <a:ext uri="{FF2B5EF4-FFF2-40B4-BE49-F238E27FC236}">
                  <a16:creationId xmlns:a16="http://schemas.microsoft.com/office/drawing/2014/main" id="{6D94CA0D-3435-28ED-A677-5B930D2036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2256"/>
              <a:ext cx="406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800">
                  <a:solidFill>
                    <a:srgbClr val="0000FF"/>
                  </a:solidFill>
                </a:rPr>
                <a:t>执行</a:t>
              </a:r>
            </a:p>
          </p:txBody>
        </p:sp>
        <p:sp>
          <p:nvSpPr>
            <p:cNvPr id="47114" name="Text Box 11">
              <a:extLst>
                <a:ext uri="{FF2B5EF4-FFF2-40B4-BE49-F238E27FC236}">
                  <a16:creationId xmlns:a16="http://schemas.microsoft.com/office/drawing/2014/main" id="{AAF2358A-4CF5-4618-8470-03ABC4865B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3072"/>
              <a:ext cx="702" cy="2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800">
                  <a:solidFill>
                    <a:srgbClr val="0000FF"/>
                  </a:solidFill>
                </a:rPr>
                <a:t>时钟周期</a:t>
              </a:r>
            </a:p>
          </p:txBody>
        </p:sp>
      </p:grpSp>
      <p:sp>
        <p:nvSpPr>
          <p:cNvPr id="47108" name="Text Box 14">
            <a:extLst>
              <a:ext uri="{FF2B5EF4-FFF2-40B4-BE49-F238E27FC236}">
                <a16:creationId xmlns:a16="http://schemas.microsoft.com/office/drawing/2014/main" id="{9779FAB8-C836-A3D9-26AA-4B41A4D4B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1050926"/>
            <a:ext cx="8512175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dirty="0">
                <a:solidFill>
                  <a:srgbClr val="0000FF"/>
                </a:solidFill>
              </a:rPr>
              <a:t>例：</a:t>
            </a:r>
            <a:r>
              <a:rPr lang="zh-CN" altLang="en-US" dirty="0"/>
              <a:t>假设指令流水时空图如下，共有</a:t>
            </a:r>
            <a:r>
              <a:rPr lang="en-US" altLang="zh-CN" dirty="0"/>
              <a:t>10</a:t>
            </a:r>
            <a:r>
              <a:rPr lang="zh-CN" altLang="en-US" dirty="0"/>
              <a:t>条指令连续输入此流水线。</a:t>
            </a:r>
          </a:p>
          <a:p>
            <a:pPr algn="l" eaLnBrk="1" hangingPunct="1"/>
            <a:r>
              <a:rPr lang="zh-CN" altLang="en-US" dirty="0"/>
              <a:t>        </a:t>
            </a:r>
            <a:r>
              <a:rPr lang="en-US" altLang="zh-CN" dirty="0"/>
              <a:t>1</a:t>
            </a:r>
            <a:r>
              <a:rPr lang="zh-CN" altLang="en-US" dirty="0"/>
              <a:t>）假设时钟周期为</a:t>
            </a:r>
            <a:r>
              <a:rPr lang="en-US" altLang="zh-CN" dirty="0"/>
              <a:t>100ns</a:t>
            </a:r>
            <a:r>
              <a:rPr lang="zh-CN" altLang="en-US" dirty="0"/>
              <a:t>，求</a:t>
            </a:r>
            <a:r>
              <a:rPr lang="zh-CN" altLang="en-US" dirty="0">
                <a:solidFill>
                  <a:srgbClr val="FF0000"/>
                </a:solidFill>
              </a:rPr>
              <a:t>流水线的实际吞吐量</a:t>
            </a:r>
          </a:p>
          <a:p>
            <a:pPr algn="l" eaLnBrk="1" hangingPunct="1"/>
            <a:r>
              <a:rPr lang="zh-CN" altLang="en-US" dirty="0"/>
              <a:t>                                                                    （</a:t>
            </a:r>
            <a:r>
              <a:rPr lang="zh-CN" altLang="en-US" dirty="0">
                <a:solidFill>
                  <a:srgbClr val="0000FF"/>
                </a:solidFill>
              </a:rPr>
              <a:t>单位时间内执行完的指令数</a:t>
            </a:r>
            <a:r>
              <a:rPr lang="zh-CN" altLang="en-US" dirty="0"/>
              <a:t>）</a:t>
            </a:r>
          </a:p>
          <a:p>
            <a:pPr algn="l" eaLnBrk="1" hangingPunct="1"/>
            <a:r>
              <a:rPr lang="zh-CN" altLang="en-US" dirty="0"/>
              <a:t>        </a:t>
            </a:r>
            <a:r>
              <a:rPr lang="en-US" altLang="zh-CN" dirty="0"/>
              <a:t>2</a:t>
            </a:r>
            <a:r>
              <a:rPr lang="zh-CN" altLang="en-US" dirty="0"/>
              <a:t>）求该流水</a:t>
            </a:r>
            <a:r>
              <a:rPr lang="zh-CN" altLang="en-US" dirty="0">
                <a:solidFill>
                  <a:srgbClr val="FF0000"/>
                </a:solidFill>
              </a:rPr>
              <a:t>处理器的加速比</a:t>
            </a:r>
          </a:p>
          <a:p>
            <a:pPr algn="l" eaLnBrk="1" hangingPunct="1"/>
            <a:endParaRPr lang="zh-CN" altLang="en-US" dirty="0">
              <a:solidFill>
                <a:srgbClr val="FF0000"/>
              </a:solidFill>
            </a:endParaRPr>
          </a:p>
          <a:p>
            <a:pPr algn="l" eaLnBrk="1" hangingPunct="1"/>
            <a:r>
              <a:rPr lang="zh-CN" altLang="en-US" dirty="0">
                <a:solidFill>
                  <a:srgbClr val="0000FF"/>
                </a:solidFill>
              </a:rPr>
              <a:t>解：</a:t>
            </a:r>
            <a:r>
              <a:rPr lang="en-US" altLang="zh-CN" dirty="0"/>
              <a:t>1</a:t>
            </a:r>
            <a:r>
              <a:rPr lang="zh-CN" altLang="en-US" dirty="0"/>
              <a:t>）</a:t>
            </a:r>
            <a:r>
              <a:rPr lang="en-US" altLang="zh-CN" dirty="0"/>
              <a:t>10</a:t>
            </a:r>
            <a:r>
              <a:rPr lang="zh-CN" altLang="en-US" dirty="0"/>
              <a:t>条指令，需要</a:t>
            </a:r>
            <a:r>
              <a:rPr lang="en-US" altLang="zh-CN" dirty="0"/>
              <a:t>13</a:t>
            </a:r>
            <a:r>
              <a:rPr lang="zh-CN" altLang="en-US" dirty="0"/>
              <a:t>个时钟周期，</a:t>
            </a:r>
          </a:p>
          <a:p>
            <a:pPr algn="l" eaLnBrk="1" hangingPunct="1"/>
            <a:r>
              <a:rPr lang="zh-CN" altLang="en-US" dirty="0"/>
              <a:t>             </a:t>
            </a:r>
            <a:r>
              <a:rPr lang="en-US" altLang="zh-CN" dirty="0"/>
              <a:t>10 /</a:t>
            </a:r>
            <a:r>
              <a:rPr lang="zh-CN" altLang="en-US" dirty="0"/>
              <a:t>（</a:t>
            </a:r>
            <a:r>
              <a:rPr lang="en-US" altLang="zh-CN" dirty="0"/>
              <a:t>100ns * 13</a:t>
            </a:r>
            <a:r>
              <a:rPr lang="zh-CN" altLang="en-US" dirty="0"/>
              <a:t>）</a:t>
            </a:r>
            <a:r>
              <a:rPr lang="en-US" altLang="zh-CN" dirty="0"/>
              <a:t>= 1.77*10</a:t>
            </a:r>
            <a:r>
              <a:rPr lang="en-US" altLang="zh-CN" baseline="30000" dirty="0"/>
              <a:t>7  </a:t>
            </a:r>
            <a:r>
              <a:rPr lang="zh-CN" altLang="en-US" dirty="0"/>
              <a:t>条指令</a:t>
            </a:r>
            <a:r>
              <a:rPr lang="en-US" altLang="zh-CN" dirty="0"/>
              <a:t>/</a:t>
            </a:r>
            <a:r>
              <a:rPr lang="zh-CN" altLang="en-US" dirty="0"/>
              <a:t>秒</a:t>
            </a:r>
          </a:p>
          <a:p>
            <a:pPr algn="l" eaLnBrk="1" hangingPunct="1"/>
            <a:endParaRPr lang="zh-CN" altLang="en-US" dirty="0"/>
          </a:p>
          <a:p>
            <a:pPr algn="l" eaLnBrk="1" hangingPunct="1"/>
            <a:r>
              <a:rPr lang="zh-CN" altLang="en-US" dirty="0"/>
              <a:t>        </a:t>
            </a:r>
            <a:r>
              <a:rPr lang="en-US" altLang="zh-CN" dirty="0"/>
              <a:t>2</a:t>
            </a:r>
            <a:r>
              <a:rPr lang="zh-CN" altLang="en-US" dirty="0"/>
              <a:t>）非流水线时处理</a:t>
            </a:r>
            <a:r>
              <a:rPr lang="en-US" altLang="zh-CN" dirty="0"/>
              <a:t>10</a:t>
            </a:r>
            <a:r>
              <a:rPr lang="zh-CN" altLang="en-US" dirty="0"/>
              <a:t>条指令需要 </a:t>
            </a:r>
            <a:r>
              <a:rPr lang="en-US" altLang="zh-CN" dirty="0"/>
              <a:t>10*4 </a:t>
            </a:r>
            <a:r>
              <a:rPr lang="zh-CN" altLang="en-US" dirty="0"/>
              <a:t>个时钟周期，</a:t>
            </a:r>
          </a:p>
          <a:p>
            <a:pPr algn="l" eaLnBrk="1" hangingPunct="1"/>
            <a:r>
              <a:rPr lang="zh-CN" altLang="en-US" dirty="0"/>
              <a:t>              四级流水线时处理</a:t>
            </a:r>
            <a:r>
              <a:rPr lang="en-US" altLang="zh-CN" dirty="0"/>
              <a:t>10</a:t>
            </a:r>
            <a:r>
              <a:rPr lang="zh-CN" altLang="en-US" dirty="0"/>
              <a:t>条指令需要 </a:t>
            </a:r>
            <a:r>
              <a:rPr lang="en-US" altLang="zh-CN" dirty="0"/>
              <a:t>13 </a:t>
            </a:r>
            <a:r>
              <a:rPr lang="zh-CN" altLang="en-US" dirty="0"/>
              <a:t>个时钟周期，</a:t>
            </a:r>
          </a:p>
          <a:p>
            <a:pPr algn="l" eaLnBrk="1" hangingPunct="1"/>
            <a:r>
              <a:rPr lang="zh-CN" altLang="en-US" dirty="0"/>
              <a:t>             所以该流水处理器的</a:t>
            </a:r>
            <a:r>
              <a:rPr lang="zh-CN" altLang="en-US" dirty="0">
                <a:solidFill>
                  <a:srgbClr val="0000FF"/>
                </a:solidFill>
              </a:rPr>
              <a:t>加速比</a:t>
            </a:r>
            <a:r>
              <a:rPr lang="zh-CN" altLang="en-US" dirty="0"/>
              <a:t>为 </a:t>
            </a:r>
            <a:r>
              <a:rPr lang="en-US" altLang="zh-CN" dirty="0"/>
              <a:t>40 / 13 = 3.08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C178E620-3407-525F-8E47-8A9EFEBC3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096963"/>
            <a:ext cx="8077200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dirty="0">
                <a:solidFill>
                  <a:srgbClr val="0000FF"/>
                </a:solidFill>
              </a:rPr>
              <a:t>例：</a:t>
            </a:r>
            <a:r>
              <a:rPr lang="zh-CN" altLang="en-US" dirty="0"/>
              <a:t>有五级流水线，</a:t>
            </a:r>
          </a:p>
          <a:p>
            <a:pPr algn="l" eaLnBrk="1" hangingPunct="1"/>
            <a:r>
              <a:rPr lang="zh-CN" altLang="en-US" dirty="0"/>
              <a:t>       分别完成</a:t>
            </a:r>
            <a:r>
              <a:rPr lang="en-US" altLang="zh-CN" dirty="0"/>
              <a:t>IF </a:t>
            </a:r>
            <a:r>
              <a:rPr lang="zh-CN" altLang="en-US" dirty="0"/>
              <a:t>取指，</a:t>
            </a:r>
          </a:p>
          <a:p>
            <a:pPr algn="l" eaLnBrk="1" hangingPunct="1"/>
            <a:r>
              <a:rPr lang="zh-CN" altLang="en-US" dirty="0"/>
              <a:t>                     </a:t>
            </a:r>
            <a:r>
              <a:rPr lang="en-US" altLang="zh-CN" dirty="0"/>
              <a:t>ID </a:t>
            </a:r>
            <a:r>
              <a:rPr lang="zh-CN" altLang="en-US" dirty="0"/>
              <a:t>译码、读寄存器，</a:t>
            </a:r>
          </a:p>
          <a:p>
            <a:pPr algn="l" eaLnBrk="1" hangingPunct="1"/>
            <a:r>
              <a:rPr lang="zh-CN" altLang="en-US" dirty="0"/>
              <a:t>                     </a:t>
            </a:r>
            <a:r>
              <a:rPr lang="en-US" altLang="zh-CN" dirty="0"/>
              <a:t>EX </a:t>
            </a:r>
            <a:r>
              <a:rPr lang="zh-CN" altLang="en-US" dirty="0"/>
              <a:t>执行、访存地址，</a:t>
            </a:r>
          </a:p>
          <a:p>
            <a:pPr algn="l" eaLnBrk="1" hangingPunct="1"/>
            <a:r>
              <a:rPr lang="zh-CN" altLang="en-US" dirty="0"/>
              <a:t>                     </a:t>
            </a:r>
            <a:r>
              <a:rPr lang="en-US" altLang="zh-CN" dirty="0"/>
              <a:t>MEM  </a:t>
            </a:r>
            <a:r>
              <a:rPr lang="zh-CN" altLang="en-US" dirty="0"/>
              <a:t>访存，</a:t>
            </a:r>
          </a:p>
          <a:p>
            <a:pPr algn="l" eaLnBrk="1" hangingPunct="1"/>
            <a:r>
              <a:rPr lang="zh-CN" altLang="en-US" dirty="0"/>
              <a:t>                     </a:t>
            </a:r>
            <a:r>
              <a:rPr lang="en-US" altLang="zh-CN" dirty="0"/>
              <a:t>WB </a:t>
            </a:r>
            <a:r>
              <a:rPr lang="zh-CN" altLang="en-US" dirty="0"/>
              <a:t>写寄存器，五个阶段。</a:t>
            </a:r>
          </a:p>
          <a:p>
            <a:pPr algn="l" eaLnBrk="1" hangingPunct="1"/>
            <a:r>
              <a:rPr lang="zh-CN" altLang="en-US" dirty="0"/>
              <a:t>        假设完成各个阶段的操作时间一次为：</a:t>
            </a:r>
          </a:p>
          <a:p>
            <a:pPr algn="l" eaLnBrk="1" hangingPunct="1"/>
            <a:r>
              <a:rPr lang="zh-CN" altLang="en-US" dirty="0"/>
              <a:t>                     </a:t>
            </a:r>
            <a:r>
              <a:rPr lang="en-US" altLang="zh-CN" dirty="0"/>
              <a:t>90</a:t>
            </a:r>
            <a:r>
              <a:rPr lang="zh-CN" altLang="en-US" dirty="0"/>
              <a:t>微秒，</a:t>
            </a:r>
            <a:r>
              <a:rPr lang="en-US" altLang="zh-CN" dirty="0"/>
              <a:t>60</a:t>
            </a:r>
            <a:r>
              <a:rPr lang="zh-CN" altLang="en-US" dirty="0"/>
              <a:t>微秒，</a:t>
            </a:r>
            <a:r>
              <a:rPr lang="en-US" altLang="zh-CN" dirty="0"/>
              <a:t>70</a:t>
            </a:r>
            <a:r>
              <a:rPr lang="zh-CN" altLang="en-US" dirty="0"/>
              <a:t>微秒，</a:t>
            </a:r>
            <a:r>
              <a:rPr lang="en-US" altLang="zh-CN" dirty="0"/>
              <a:t>100</a:t>
            </a:r>
            <a:r>
              <a:rPr lang="zh-CN" altLang="en-US" dirty="0"/>
              <a:t>微秒，</a:t>
            </a:r>
            <a:r>
              <a:rPr lang="en-US" altLang="zh-CN" dirty="0"/>
              <a:t>50</a:t>
            </a:r>
            <a:r>
              <a:rPr lang="zh-CN" altLang="en-US" dirty="0"/>
              <a:t>微秒。</a:t>
            </a:r>
          </a:p>
          <a:p>
            <a:pPr algn="l" eaLnBrk="1" hangingPunct="1"/>
            <a:endParaRPr lang="zh-CN" altLang="en-US" dirty="0">
              <a:solidFill>
                <a:srgbClr val="0000FF"/>
              </a:solidFill>
            </a:endParaRPr>
          </a:p>
          <a:p>
            <a:pPr algn="l" eaLnBrk="1" hangingPunct="1"/>
            <a:r>
              <a:rPr lang="zh-CN" altLang="en-US" dirty="0">
                <a:solidFill>
                  <a:srgbClr val="0000FF"/>
                </a:solidFill>
              </a:rPr>
              <a:t>问：</a:t>
            </a:r>
            <a:r>
              <a:rPr lang="zh-CN" altLang="en-US" dirty="0"/>
              <a:t>流水线的时钟周期应该取什么值？</a:t>
            </a:r>
          </a:p>
          <a:p>
            <a:pPr algn="l" eaLnBrk="1" hangingPunct="1"/>
            <a:endParaRPr lang="zh-CN" altLang="en-US" dirty="0"/>
          </a:p>
          <a:p>
            <a:pPr algn="l" eaLnBrk="1" hangingPunct="1"/>
            <a:endParaRPr lang="zh-CN" altLang="en-US" dirty="0"/>
          </a:p>
          <a:p>
            <a:pPr algn="l"/>
            <a:endParaRPr lang="zh-CN" altLang="en-US" dirty="0">
              <a:solidFill>
                <a:srgbClr val="0000FF"/>
              </a:solidFill>
            </a:endParaRPr>
          </a:p>
          <a:p>
            <a:pPr algn="l"/>
            <a:endParaRPr lang="en-US" altLang="zh-CN" dirty="0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098D2884-634D-1899-65F2-CB0944D07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156" y="335911"/>
            <a:ext cx="6629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指令流水</a:t>
            </a:r>
            <a:r>
              <a:rPr lang="en-US" altLang="zh-CN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– </a:t>
            </a:r>
            <a:r>
              <a:rPr lang="zh-CN" altLang="en-US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流水线中的问题</a:t>
            </a:r>
          </a:p>
        </p:txBody>
      </p:sp>
      <p:sp>
        <p:nvSpPr>
          <p:cNvPr id="834566" name="Rectangle 6">
            <a:extLst>
              <a:ext uri="{FF2B5EF4-FFF2-40B4-BE49-F238E27FC236}">
                <a16:creationId xmlns:a16="http://schemas.microsoft.com/office/drawing/2014/main" id="{E3EF86DC-CF9B-7E14-76CA-F1141DF4C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953001"/>
            <a:ext cx="60404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>
                <a:solidFill>
                  <a:srgbClr val="0000FF"/>
                </a:solidFill>
              </a:rPr>
              <a:t>解：时钟周期应该取其最大值，即访存</a:t>
            </a:r>
            <a:r>
              <a:rPr lang="en-US" altLang="zh-CN">
                <a:solidFill>
                  <a:srgbClr val="0000FF"/>
                </a:solidFill>
              </a:rPr>
              <a:t>100</a:t>
            </a:r>
            <a:r>
              <a:rPr lang="zh-CN" altLang="en-US">
                <a:solidFill>
                  <a:srgbClr val="0000FF"/>
                </a:solidFill>
              </a:rPr>
              <a:t>微秒。</a:t>
            </a:r>
          </a:p>
          <a:p>
            <a:pPr algn="l" eaLnBrk="1" hangingPunct="1"/>
            <a:endParaRPr lang="zh-CN" altLang="en-US">
              <a:solidFill>
                <a:srgbClr val="0000FF"/>
              </a:solidFill>
            </a:endParaRPr>
          </a:p>
          <a:p>
            <a:pPr algn="l" eaLnBrk="1" hangingPunct="1"/>
            <a:r>
              <a:rPr lang="zh-CN" altLang="en-US">
                <a:solidFill>
                  <a:srgbClr val="0000FF"/>
                </a:solidFill>
              </a:rPr>
              <a:t>       （类似生产车间的传送带，隔多久传动一次。）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>
            <a:extLst>
              <a:ext uri="{FF2B5EF4-FFF2-40B4-BE49-F238E27FC236}">
                <a16:creationId xmlns:a16="http://schemas.microsoft.com/office/drawing/2014/main" id="{D15E17BB-D18A-0F7F-9653-BDE58D44852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362200" y="1219200"/>
            <a:ext cx="6934200" cy="160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l" eaLnBrk="1" hangingPunct="1"/>
            <a:r>
              <a:rPr lang="zh-CN" altLang="en-US" sz="2000" b="1">
                <a:solidFill>
                  <a:srgbClr val="FF0000"/>
                </a:solidFill>
              </a:rPr>
              <a:t>字扩展</a:t>
            </a:r>
            <a:r>
              <a:rPr lang="en-US" altLang="zh-CN" sz="2000" b="1">
                <a:solidFill>
                  <a:srgbClr val="FF0000"/>
                </a:solidFill>
              </a:rPr>
              <a:t>: </a:t>
            </a:r>
            <a:r>
              <a:rPr lang="zh-CN" altLang="en-US" sz="2000" b="1"/>
              <a:t>扩充所有存储单元的个数</a:t>
            </a:r>
          </a:p>
          <a:p>
            <a:pPr algn="l" eaLnBrk="1" hangingPunct="1"/>
            <a:endParaRPr lang="en-US" altLang="zh-CN" sz="2000" b="1"/>
          </a:p>
        </p:txBody>
      </p:sp>
      <p:graphicFrame>
        <p:nvGraphicFramePr>
          <p:cNvPr id="4098" name="Object 3">
            <a:extLst>
              <a:ext uri="{FF2B5EF4-FFF2-40B4-BE49-F238E27FC236}">
                <a16:creationId xmlns:a16="http://schemas.microsoft.com/office/drawing/2014/main" id="{73AD0269-CA76-5E82-48C5-13B859208F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4188" y="2943226"/>
          <a:ext cx="7313612" cy="391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位图图像" r:id="rId3" imgW="7314286" imgH="3914286" progId="Paint.Picture">
                  <p:embed/>
                </p:oleObj>
              </mc:Choice>
              <mc:Fallback>
                <p:oleObj name="位图图像" r:id="rId3" imgW="7314286" imgH="3914286" progId="Paint.Picture">
                  <p:embed/>
                  <p:pic>
                    <p:nvPicPr>
                      <p:cNvPr id="4098" name="Object 3">
                        <a:extLst>
                          <a:ext uri="{FF2B5EF4-FFF2-40B4-BE49-F238E27FC236}">
                            <a16:creationId xmlns:a16="http://schemas.microsoft.com/office/drawing/2014/main" id="{73AD0269-CA76-5E82-48C5-13B859208F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4188" y="2943226"/>
                        <a:ext cx="7313612" cy="391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Text Box 4">
            <a:extLst>
              <a:ext uri="{FF2B5EF4-FFF2-40B4-BE49-F238E27FC236}">
                <a16:creationId xmlns:a16="http://schemas.microsoft.com/office/drawing/2014/main" id="{49225787-4335-95F8-6A8C-F71CA82C5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6210" y="286266"/>
            <a:ext cx="3352800" cy="40433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四片地址线 各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14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条：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所有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6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并连在一起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… 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所有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6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13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并连在一起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四片数据线各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条：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所有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6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并连在一起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… 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所有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D</a:t>
            </a:r>
            <a:r>
              <a:rPr kumimoji="0" lang="en-US" altLang="zh-CN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并连在一起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四片读写信号线各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条：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全部并连在一起，共享一条。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四片片选信号线各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条：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由扩展出的高位地址线 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6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14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6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15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通过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译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码产生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个片选信号。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AEFC82C-99EA-6919-8B28-5521D9F14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6788" y="4495800"/>
            <a:ext cx="914400" cy="1447800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786434F-39D2-9F1D-AD0A-AF4FB158A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4588" y="4495800"/>
            <a:ext cx="914400" cy="1447800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4817115C-E489-0926-4E7B-1DB217CC5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2388" y="4495800"/>
            <a:ext cx="914400" cy="1447800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6A1BA969-B9A3-E08E-E4B8-0EF8C9238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3988" y="4495800"/>
            <a:ext cx="914400" cy="1447800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5" name="Rectangle 10">
            <a:extLst>
              <a:ext uri="{FF2B5EF4-FFF2-40B4-BE49-F238E27FC236}">
                <a16:creationId xmlns:a16="http://schemas.microsoft.com/office/drawing/2014/main" id="{95897572-F8CD-98D6-E930-AD270C411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741488"/>
            <a:ext cx="4114800" cy="3667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字线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(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地址线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) × 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位线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(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数据线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)</a:t>
            </a:r>
          </a:p>
        </p:txBody>
      </p:sp>
      <p:sp>
        <p:nvSpPr>
          <p:cNvPr id="4106" name="Rectangle 11">
            <a:extLst>
              <a:ext uri="{FF2B5EF4-FFF2-40B4-BE49-F238E27FC236}">
                <a16:creationId xmlns:a16="http://schemas.microsoft.com/office/drawing/2014/main" id="{73F7EBF5-684D-C43C-683E-794957AD3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122488"/>
            <a:ext cx="4108450" cy="92551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四片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16K 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× 8  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扩充到 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64K 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× 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四片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14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条地址线，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条数据线。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扩展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条地址线，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</a:t>
            </a: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条数据线。</a:t>
            </a:r>
          </a:p>
        </p:txBody>
      </p:sp>
      <p:sp>
        <p:nvSpPr>
          <p:cNvPr id="4107" name="Rectangle 12">
            <a:extLst>
              <a:ext uri="{FF2B5EF4-FFF2-40B4-BE49-F238E27FC236}">
                <a16:creationId xmlns:a16="http://schemas.microsoft.com/office/drawing/2014/main" id="{B3C18075-79DF-12A2-2FB9-B182DC065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276600"/>
            <a:ext cx="381000" cy="914400"/>
          </a:xfrm>
          <a:prstGeom prst="rect">
            <a:avLst/>
          </a:prstGeom>
          <a:noFill/>
          <a:ln w="762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8" name="Text Box 15">
            <a:extLst>
              <a:ext uri="{FF2B5EF4-FFF2-40B4-BE49-F238E27FC236}">
                <a16:creationId xmlns:a16="http://schemas.microsoft.com/office/drawing/2014/main" id="{D331BCA4-7522-4DA7-CEF5-970E6E071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1" y="4827589"/>
            <a:ext cx="10118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片内地址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条条并连</a:t>
            </a:r>
          </a:p>
        </p:txBody>
      </p:sp>
      <p:sp>
        <p:nvSpPr>
          <p:cNvPr id="4109" name="Rectangle 17">
            <a:extLst>
              <a:ext uri="{FF2B5EF4-FFF2-40B4-BE49-F238E27FC236}">
                <a16:creationId xmlns:a16="http://schemas.microsoft.com/office/drawing/2014/main" id="{29A5F641-946A-C9BB-DEDD-49C30BF320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433639"/>
            <a:ext cx="1841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6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6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10" name="Rectangle 18">
            <a:extLst>
              <a:ext uri="{FF2B5EF4-FFF2-40B4-BE49-F238E27FC236}">
                <a16:creationId xmlns:a16="http://schemas.microsoft.com/office/drawing/2014/main" id="{912B86E3-54C7-CDE2-4C4C-70AFC7DA3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594" y="179388"/>
            <a:ext cx="510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字扩展（地址线）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04055109-C3DE-7BFB-82D5-47AF47E4701C}"/>
              </a:ext>
            </a:extLst>
          </p:cNvPr>
          <p:cNvSpPr/>
          <p:nvPr/>
        </p:nvSpPr>
        <p:spPr>
          <a:xfrm>
            <a:off x="8076210" y="3429000"/>
            <a:ext cx="3352800" cy="9006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3314" name="Group 2">
            <a:extLst>
              <a:ext uri="{FF2B5EF4-FFF2-40B4-BE49-F238E27FC236}">
                <a16:creationId xmlns:a16="http://schemas.microsoft.com/office/drawing/2014/main" id="{643B23FD-2F8D-B371-D937-66BA7F217593}"/>
              </a:ext>
            </a:extLst>
          </p:cNvPr>
          <p:cNvGraphicFramePr>
            <a:graphicFrameLocks noGrp="1"/>
          </p:cNvGraphicFramePr>
          <p:nvPr/>
        </p:nvGraphicFramePr>
        <p:xfrm>
          <a:off x="6781800" y="1981200"/>
          <a:ext cx="3657600" cy="975120"/>
        </p:xfrm>
        <a:graphic>
          <a:graphicData uri="http://schemas.openxmlformats.org/drawingml/2006/table">
            <a:tbl>
              <a:tblPr/>
              <a:tblGrid>
                <a:gridCol w="417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337" name="Text Box 49">
            <a:extLst>
              <a:ext uri="{FF2B5EF4-FFF2-40B4-BE49-F238E27FC236}">
                <a16:creationId xmlns:a16="http://schemas.microsoft.com/office/drawing/2014/main" id="{52F0BB5E-AECD-3AC9-A194-595FE2DDE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462088"/>
            <a:ext cx="8001000" cy="5221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15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14 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13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12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9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6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5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20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  <a:r>
              <a:rPr kumimoji="0" lang="en-US" altLang="zh-CN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en-US" altLang="zh-CN" sz="18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1200" cap="none" spc="0" normalizeH="0" baseline="-2500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0   0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起始地址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: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00…0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                                 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终止地址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: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11…1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3FFF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0   1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起始地址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: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01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00…0  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                                 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终止地址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: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01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11…1 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7FFF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       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1   0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起始地址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: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00…0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8000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                                 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终止地址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: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11…1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BFFF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1   1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起始地址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: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00…0 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C000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                                   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终止地址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: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11…1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FFFF</a:t>
            </a:r>
          </a:p>
        </p:txBody>
      </p:sp>
      <p:sp>
        <p:nvSpPr>
          <p:cNvPr id="12338" name="Rectangle 50">
            <a:extLst>
              <a:ext uri="{FF2B5EF4-FFF2-40B4-BE49-F238E27FC236}">
                <a16:creationId xmlns:a16="http://schemas.microsoft.com/office/drawing/2014/main" id="{9332C4AE-2CB6-5BFB-C344-A0B44C9A3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0926" y="990601"/>
            <a:ext cx="6365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字扩展后：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四个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16K×8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芯片成一个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64K×8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芯片</a:t>
            </a:r>
          </a:p>
        </p:txBody>
      </p:sp>
      <p:graphicFrame>
        <p:nvGraphicFramePr>
          <p:cNvPr id="653363" name="Group 51">
            <a:extLst>
              <a:ext uri="{FF2B5EF4-FFF2-40B4-BE49-F238E27FC236}">
                <a16:creationId xmlns:a16="http://schemas.microsoft.com/office/drawing/2014/main" id="{BCEC06DB-8327-0894-4B20-51E36E0AC7DB}"/>
              </a:ext>
            </a:extLst>
          </p:cNvPr>
          <p:cNvGraphicFramePr>
            <a:graphicFrameLocks noGrp="1"/>
          </p:cNvGraphicFramePr>
          <p:nvPr/>
        </p:nvGraphicFramePr>
        <p:xfrm>
          <a:off x="6781800" y="5638800"/>
          <a:ext cx="3657600" cy="975120"/>
        </p:xfrm>
        <a:graphic>
          <a:graphicData uri="http://schemas.openxmlformats.org/drawingml/2006/table">
            <a:tbl>
              <a:tblPr/>
              <a:tblGrid>
                <a:gridCol w="417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53410" name="Group 98">
            <a:extLst>
              <a:ext uri="{FF2B5EF4-FFF2-40B4-BE49-F238E27FC236}">
                <a16:creationId xmlns:a16="http://schemas.microsoft.com/office/drawing/2014/main" id="{DB43EB15-DE9B-9F6D-D733-022A0FB18569}"/>
              </a:ext>
            </a:extLst>
          </p:cNvPr>
          <p:cNvGraphicFramePr>
            <a:graphicFrameLocks noGrp="1"/>
          </p:cNvGraphicFramePr>
          <p:nvPr/>
        </p:nvGraphicFramePr>
        <p:xfrm>
          <a:off x="6781800" y="4419600"/>
          <a:ext cx="3657600" cy="975120"/>
        </p:xfrm>
        <a:graphic>
          <a:graphicData uri="http://schemas.openxmlformats.org/drawingml/2006/table">
            <a:tbl>
              <a:tblPr/>
              <a:tblGrid>
                <a:gridCol w="417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53457" name="Group 145">
            <a:extLst>
              <a:ext uri="{FF2B5EF4-FFF2-40B4-BE49-F238E27FC236}">
                <a16:creationId xmlns:a16="http://schemas.microsoft.com/office/drawing/2014/main" id="{4CFB6AD6-F588-FEFC-9D23-355D8CA5FFF3}"/>
              </a:ext>
            </a:extLst>
          </p:cNvPr>
          <p:cNvGraphicFramePr>
            <a:graphicFrameLocks noGrp="1"/>
          </p:cNvGraphicFramePr>
          <p:nvPr/>
        </p:nvGraphicFramePr>
        <p:xfrm>
          <a:off x="6781800" y="3219450"/>
          <a:ext cx="3657600" cy="975120"/>
        </p:xfrm>
        <a:graphic>
          <a:graphicData uri="http://schemas.openxmlformats.org/drawingml/2006/table">
            <a:tbl>
              <a:tblPr/>
              <a:tblGrid>
                <a:gridCol w="417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480" name="AutoShape 192">
            <a:extLst>
              <a:ext uri="{FF2B5EF4-FFF2-40B4-BE49-F238E27FC236}">
                <a16:creationId xmlns:a16="http://schemas.microsoft.com/office/drawing/2014/main" id="{4CFA12FD-F21F-E21A-0362-432B9EAB3CCC}"/>
              </a:ext>
            </a:extLst>
          </p:cNvPr>
          <p:cNvSpPr>
            <a:spLocks/>
          </p:cNvSpPr>
          <p:nvPr/>
        </p:nvSpPr>
        <p:spPr bwMode="auto">
          <a:xfrm>
            <a:off x="6477000" y="2057400"/>
            <a:ext cx="228600" cy="838200"/>
          </a:xfrm>
          <a:prstGeom prst="leftBrace">
            <a:avLst>
              <a:gd name="adj1" fmla="val 30556"/>
              <a:gd name="adj2" fmla="val 50000"/>
            </a:avLst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481" name="AutoShape 193">
            <a:extLst>
              <a:ext uri="{FF2B5EF4-FFF2-40B4-BE49-F238E27FC236}">
                <a16:creationId xmlns:a16="http://schemas.microsoft.com/office/drawing/2014/main" id="{30A43557-D1EB-A282-22CC-A8361E99BC28}"/>
              </a:ext>
            </a:extLst>
          </p:cNvPr>
          <p:cNvSpPr>
            <a:spLocks/>
          </p:cNvSpPr>
          <p:nvPr/>
        </p:nvSpPr>
        <p:spPr bwMode="auto">
          <a:xfrm>
            <a:off x="6477000" y="3276600"/>
            <a:ext cx="228600" cy="838200"/>
          </a:xfrm>
          <a:prstGeom prst="leftBrace">
            <a:avLst>
              <a:gd name="adj1" fmla="val 30556"/>
              <a:gd name="adj2" fmla="val 50000"/>
            </a:avLst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482" name="AutoShape 194">
            <a:extLst>
              <a:ext uri="{FF2B5EF4-FFF2-40B4-BE49-F238E27FC236}">
                <a16:creationId xmlns:a16="http://schemas.microsoft.com/office/drawing/2014/main" id="{7465F854-9EBC-AFFF-94E3-B91303B822A4}"/>
              </a:ext>
            </a:extLst>
          </p:cNvPr>
          <p:cNvSpPr>
            <a:spLocks/>
          </p:cNvSpPr>
          <p:nvPr/>
        </p:nvSpPr>
        <p:spPr bwMode="auto">
          <a:xfrm>
            <a:off x="6477000" y="4495800"/>
            <a:ext cx="228600" cy="838200"/>
          </a:xfrm>
          <a:prstGeom prst="leftBrace">
            <a:avLst>
              <a:gd name="adj1" fmla="val 30556"/>
              <a:gd name="adj2" fmla="val 50000"/>
            </a:avLst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483" name="AutoShape 195">
            <a:extLst>
              <a:ext uri="{FF2B5EF4-FFF2-40B4-BE49-F238E27FC236}">
                <a16:creationId xmlns:a16="http://schemas.microsoft.com/office/drawing/2014/main" id="{0CB702F3-567F-577F-582B-E316E0551DDD}"/>
              </a:ext>
            </a:extLst>
          </p:cNvPr>
          <p:cNvSpPr>
            <a:spLocks/>
          </p:cNvSpPr>
          <p:nvPr/>
        </p:nvSpPr>
        <p:spPr bwMode="auto">
          <a:xfrm>
            <a:off x="6477000" y="5715000"/>
            <a:ext cx="228600" cy="838200"/>
          </a:xfrm>
          <a:prstGeom prst="leftBrace">
            <a:avLst>
              <a:gd name="adj1" fmla="val 30556"/>
              <a:gd name="adj2" fmla="val 50000"/>
            </a:avLst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484" name="Line 196">
            <a:extLst>
              <a:ext uri="{FF2B5EF4-FFF2-40B4-BE49-F238E27FC236}">
                <a16:creationId xmlns:a16="http://schemas.microsoft.com/office/drawing/2014/main" id="{AFB16F65-EF03-A2A6-88A4-83E2618116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971800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2485" name="Line 197">
            <a:extLst>
              <a:ext uri="{FF2B5EF4-FFF2-40B4-BE49-F238E27FC236}">
                <a16:creationId xmlns:a16="http://schemas.microsoft.com/office/drawing/2014/main" id="{ACCD33F1-13B8-88AD-50DF-B6B45A0326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191000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2486" name="Line 198">
            <a:extLst>
              <a:ext uri="{FF2B5EF4-FFF2-40B4-BE49-F238E27FC236}">
                <a16:creationId xmlns:a16="http://schemas.microsoft.com/office/drawing/2014/main" id="{2040712D-48AF-73BF-DA89-F3B7B2851C0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410200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2487" name="Line 199">
            <a:extLst>
              <a:ext uri="{FF2B5EF4-FFF2-40B4-BE49-F238E27FC236}">
                <a16:creationId xmlns:a16="http://schemas.microsoft.com/office/drawing/2014/main" id="{76146BC4-5606-9DEA-7FBE-7C0BF866FE0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6629400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2488" name="Line 200">
            <a:extLst>
              <a:ext uri="{FF2B5EF4-FFF2-40B4-BE49-F238E27FC236}">
                <a16:creationId xmlns:a16="http://schemas.microsoft.com/office/drawing/2014/main" id="{8DF626CD-08B8-459A-3759-C2D5273777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9812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2489" name="Rectangle 201">
            <a:extLst>
              <a:ext uri="{FF2B5EF4-FFF2-40B4-BE49-F238E27FC236}">
                <a16:creationId xmlns:a16="http://schemas.microsoft.com/office/drawing/2014/main" id="{6D65D1F5-F61A-78B8-9A08-0F4BFD3A3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26" y="245270"/>
            <a:ext cx="3962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字扩展</a:t>
            </a:r>
          </a:p>
        </p:txBody>
      </p:sp>
      <p:sp>
        <p:nvSpPr>
          <p:cNvPr id="12490" name="Line 202">
            <a:extLst>
              <a:ext uri="{FF2B5EF4-FFF2-40B4-BE49-F238E27FC236}">
                <a16:creationId xmlns:a16="http://schemas.microsoft.com/office/drawing/2014/main" id="{6926BCB1-DC49-9234-A862-931278684E2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200400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2491" name="Line 203">
            <a:extLst>
              <a:ext uri="{FF2B5EF4-FFF2-40B4-BE49-F238E27FC236}">
                <a16:creationId xmlns:a16="http://schemas.microsoft.com/office/drawing/2014/main" id="{8A5FCDA6-1A46-D007-1F8C-3D06ECA5633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419600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2492" name="Line 204">
            <a:extLst>
              <a:ext uri="{FF2B5EF4-FFF2-40B4-BE49-F238E27FC236}">
                <a16:creationId xmlns:a16="http://schemas.microsoft.com/office/drawing/2014/main" id="{E290F1B6-3D6D-225D-89E2-A3B0B2330E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638800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2493" name="Text Box 205">
            <a:extLst>
              <a:ext uri="{FF2B5EF4-FFF2-40B4-BE49-F238E27FC236}">
                <a16:creationId xmlns:a16="http://schemas.microsoft.com/office/drawing/2014/main" id="{298A2F19-83C1-DA4E-1A1C-DD1006B46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47650"/>
            <a:ext cx="2667000" cy="590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1K=2</a:t>
            </a:r>
            <a:r>
              <a:rPr kumimoji="0" lang="en-US" altLang="zh-CN" sz="1600" b="1" i="0" u="none" strike="noStrike" kern="1200" cap="none" spc="0" normalizeH="0" baseline="30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10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=1024  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见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K+10</a:t>
            </a:r>
            <a:endParaRPr kumimoji="0" lang="en-US" altLang="zh-CN" sz="1600" b="1" i="0" u="none" strike="noStrike" kern="1200" cap="none" spc="0" normalizeH="0" baseline="3000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16K=2</a:t>
            </a:r>
            <a:r>
              <a:rPr kumimoji="0" lang="en-US" altLang="zh-CN" sz="1600" b="1" i="0" u="none" strike="noStrike" kern="1200" cap="none" spc="0" normalizeH="0" baseline="30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14   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64K=2</a:t>
            </a:r>
            <a:r>
              <a:rPr kumimoji="0" lang="en-US" altLang="zh-CN" sz="1600" b="1" i="0" u="none" strike="noStrike" kern="1200" cap="none" spc="0" normalizeH="0" baseline="30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16</a:t>
            </a:r>
            <a:endParaRPr kumimoji="0" lang="en-US" altLang="zh-CN" sz="16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>
            <a:extLst>
              <a:ext uri="{FF2B5EF4-FFF2-40B4-BE49-F238E27FC236}">
                <a16:creationId xmlns:a16="http://schemas.microsoft.com/office/drawing/2014/main" id="{18AF9092-3FD1-684F-2C3C-8D4E4A978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2063" y="1613118"/>
            <a:ext cx="73914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、位扩展（数据线扩充）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44546A"/>
                </a:solidFill>
              </a:rPr>
              <a:t>2</a:t>
            </a:r>
            <a:r>
              <a:rPr lang="zh-CN" altLang="en-US" sz="2800" b="1" dirty="0">
                <a:solidFill>
                  <a:srgbClr val="44546A"/>
                </a:solidFill>
              </a:rPr>
              <a:t>、字扩展（地址线扩充）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FF0000"/>
                </a:solidFill>
              </a:rPr>
              <a:t>3</a:t>
            </a:r>
            <a:r>
              <a:rPr lang="zh-CN" altLang="en-US" sz="2800" b="1" dirty="0">
                <a:solidFill>
                  <a:srgbClr val="FF0000"/>
                </a:solidFill>
              </a:rPr>
              <a:t>、位字扩展（先位后字）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3447A47-7148-D15F-4084-4026D9FDACC4}"/>
              </a:ext>
            </a:extLst>
          </p:cNvPr>
          <p:cNvSpPr txBox="1"/>
          <p:nvPr/>
        </p:nvSpPr>
        <p:spPr>
          <a:xfrm>
            <a:off x="785256" y="440829"/>
            <a:ext cx="60950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主存储器扩展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F9A0412-F2CC-593C-3B77-67A223B06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574" y="410889"/>
            <a:ext cx="4519170" cy="3387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Group 62">
            <a:extLst>
              <a:ext uri="{FF2B5EF4-FFF2-40B4-BE49-F238E27FC236}">
                <a16:creationId xmlns:a16="http://schemas.microsoft.com/office/drawing/2014/main" id="{54653185-0E48-E582-5C30-6F253D9FF426}"/>
              </a:ext>
            </a:extLst>
          </p:cNvPr>
          <p:cNvGraphicFramePr>
            <a:graphicFrameLocks noGrp="1"/>
          </p:cNvGraphicFramePr>
          <p:nvPr/>
        </p:nvGraphicFramePr>
        <p:xfrm>
          <a:off x="5133833" y="4515135"/>
          <a:ext cx="1028700" cy="993776"/>
        </p:xfrm>
        <a:graphic>
          <a:graphicData uri="http://schemas.openxmlformats.org/drawingml/2006/table">
            <a:tbl>
              <a:tblPr/>
              <a:tblGrid>
                <a:gridCol w="25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Group 89">
            <a:extLst>
              <a:ext uri="{FF2B5EF4-FFF2-40B4-BE49-F238E27FC236}">
                <a16:creationId xmlns:a16="http://schemas.microsoft.com/office/drawing/2014/main" id="{ACB5B603-1B54-3FED-24FA-AC8537E205E5}"/>
              </a:ext>
            </a:extLst>
          </p:cNvPr>
          <p:cNvGraphicFramePr>
            <a:graphicFrameLocks noGrp="1"/>
          </p:cNvGraphicFramePr>
          <p:nvPr/>
        </p:nvGraphicFramePr>
        <p:xfrm>
          <a:off x="5514833" y="4362735"/>
          <a:ext cx="1028700" cy="993776"/>
        </p:xfrm>
        <a:graphic>
          <a:graphicData uri="http://schemas.openxmlformats.org/drawingml/2006/table">
            <a:tbl>
              <a:tblPr/>
              <a:tblGrid>
                <a:gridCol w="25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Group 116">
            <a:extLst>
              <a:ext uri="{FF2B5EF4-FFF2-40B4-BE49-F238E27FC236}">
                <a16:creationId xmlns:a16="http://schemas.microsoft.com/office/drawing/2014/main" id="{CC32652F-D312-115E-D75A-F7CD42FC8CC2}"/>
              </a:ext>
            </a:extLst>
          </p:cNvPr>
          <p:cNvGraphicFramePr>
            <a:graphicFrameLocks noGrp="1"/>
          </p:cNvGraphicFramePr>
          <p:nvPr/>
        </p:nvGraphicFramePr>
        <p:xfrm>
          <a:off x="6695933" y="4515135"/>
          <a:ext cx="1028700" cy="993776"/>
        </p:xfrm>
        <a:graphic>
          <a:graphicData uri="http://schemas.openxmlformats.org/drawingml/2006/table">
            <a:tbl>
              <a:tblPr/>
              <a:tblGrid>
                <a:gridCol w="25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Group 143">
            <a:extLst>
              <a:ext uri="{FF2B5EF4-FFF2-40B4-BE49-F238E27FC236}">
                <a16:creationId xmlns:a16="http://schemas.microsoft.com/office/drawing/2014/main" id="{9BAD50DF-90D3-C466-B457-AB8BD363EEE1}"/>
              </a:ext>
            </a:extLst>
          </p:cNvPr>
          <p:cNvGraphicFramePr>
            <a:graphicFrameLocks noGrp="1"/>
          </p:cNvGraphicFramePr>
          <p:nvPr/>
        </p:nvGraphicFramePr>
        <p:xfrm>
          <a:off x="7076933" y="4362735"/>
          <a:ext cx="1028700" cy="993776"/>
        </p:xfrm>
        <a:graphic>
          <a:graphicData uri="http://schemas.openxmlformats.org/drawingml/2006/table">
            <a:tbl>
              <a:tblPr/>
              <a:tblGrid>
                <a:gridCol w="25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Line 170">
            <a:extLst>
              <a:ext uri="{FF2B5EF4-FFF2-40B4-BE49-F238E27FC236}">
                <a16:creationId xmlns:a16="http://schemas.microsoft.com/office/drawing/2014/main" id="{C885C96D-1A3C-DB36-0F0A-D599AEF1D0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86233" y="4667535"/>
            <a:ext cx="2286000" cy="762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9119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7704</Words>
  <Application>Microsoft Office PowerPoint</Application>
  <PresentationFormat>宽屏</PresentationFormat>
  <Paragraphs>1559</Paragraphs>
  <Slides>63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63</vt:i4>
      </vt:variant>
    </vt:vector>
  </HeadingPairs>
  <TitlesOfParts>
    <vt:vector size="78" baseType="lpstr">
      <vt:lpstr>等线</vt:lpstr>
      <vt:lpstr>等线 Light</vt:lpstr>
      <vt:lpstr>华文新魏</vt:lpstr>
      <vt:lpstr>楷体</vt:lpstr>
      <vt:lpstr>宋体</vt:lpstr>
      <vt:lpstr>微软雅黑</vt:lpstr>
      <vt:lpstr>Arial</vt:lpstr>
      <vt:lpstr>Consolas</vt:lpstr>
      <vt:lpstr>Segoe UI Black</vt:lpstr>
      <vt:lpstr>Tahoma</vt:lpstr>
      <vt:lpstr>Times New Roman</vt:lpstr>
      <vt:lpstr>Verdana</vt:lpstr>
      <vt:lpstr>Wingdings</vt:lpstr>
      <vt:lpstr>Office 主题​​</vt:lpstr>
      <vt:lpstr>位图图像</vt:lpstr>
      <vt:lpstr>补码加减法运算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练习</vt:lpstr>
      <vt:lpstr>地址范围</vt:lpstr>
      <vt:lpstr>1、8K×1 ROM、RAM</vt:lpstr>
      <vt:lpstr>2、 8K×8 ROM ，4K×8 RAM </vt:lpstr>
      <vt:lpstr>3、 16K×8 ROM， 4K×8 RAM</vt:lpstr>
      <vt:lpstr>PowerPoint 演示文稿</vt:lpstr>
      <vt:lpstr>交叉编址VS顺序编址</vt:lpstr>
      <vt:lpstr>PowerPoint 演示文稿</vt:lpstr>
      <vt:lpstr>顺序访问时可按流水方式存取</vt:lpstr>
      <vt:lpstr>PowerPoint 演示文稿</vt:lpstr>
      <vt:lpstr>主存与cache地址映射关系</vt:lpstr>
      <vt:lpstr>PowerPoint 演示文稿</vt:lpstr>
      <vt:lpstr>PowerPoint 演示文稿</vt:lpstr>
      <vt:lpstr>PowerPoint 演示文稿</vt:lpstr>
      <vt:lpstr>主存与cache地址映射关系</vt:lpstr>
      <vt:lpstr>PowerPoint 演示文稿</vt:lpstr>
      <vt:lpstr>PowerPoint 演示文稿</vt:lpstr>
      <vt:lpstr>PowerPoint 演示文稿</vt:lpstr>
      <vt:lpstr>PowerPoint 演示文稿</vt:lpstr>
      <vt:lpstr>主存与cache地址映射关系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补码加减法运算实例</dc:title>
  <dc:creator>maofeng cao</dc:creator>
  <cp:lastModifiedBy>maofeng cao</cp:lastModifiedBy>
  <cp:revision>9</cp:revision>
  <dcterms:created xsi:type="dcterms:W3CDTF">2023-06-07T03:25:24Z</dcterms:created>
  <dcterms:modified xsi:type="dcterms:W3CDTF">2023-06-08T03:07:06Z</dcterms:modified>
</cp:coreProperties>
</file>