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 txBox="1">
            <a:spLocks noGrp="1"/>
          </p:cNvSpPr>
          <p:nvPr>
            <p:ph type="body" idx="1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5" name="Google Shape;2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c073bc44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4c073bc44f_0_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Zangl reference</a:t>
            </a:r>
            <a:endParaRPr/>
          </a:p>
        </p:txBody>
      </p:sp>
      <p:sp>
        <p:nvSpPr>
          <p:cNvPr id="320" name="Google Shape;320;g14c073bc44f_0_4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c073bc44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4c073bc44f_0_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4c073bc44f_0_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4c073bc44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4c073bc44f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4c073bc44f_0_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4c073bc4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4c073bc44f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4c073bc44f_0_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4c073bc44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4c073bc44f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4c073bc44f_0_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c073bc44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c073bc44f_0_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4c073bc44f_0_8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702bcc84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702bcc845e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1702bcc845e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702bcc845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702bcc845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1702bcc845e_0_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4c073bc44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4c073bc44f_0_8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4c073bc44f_0_8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4c073bc44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4c073bc44f_0_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4c073bc44f_0_7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c073bc4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4c073bc44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4c073bc44f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4c073bc44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4c073bc44f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14c073bc44f_0_7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4c073bc44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4c073bc44f_0_1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4c073bc44f_0_1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6f1d67a9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6f1d67a9c6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6f1d67a9c6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702bcc845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702bcc845e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702bcc845e_0_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c073bc4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c073bc44f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4c073bc44f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c073bc4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4c073bc44f_0_10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4c073bc44f_0_10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6f1d67a9c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6f1d67a9c6_0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6f1d67a9c6_0_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4c073bc44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4c073bc44f_0_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UKMO’s UM is somewhat similar</a:t>
            </a:r>
            <a:endParaRPr/>
          </a:p>
        </p:txBody>
      </p:sp>
      <p:sp>
        <p:nvSpPr>
          <p:cNvPr id="314" name="Google Shape;314;g14c073bc44f_0_5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10810" y="0"/>
            <a:ext cx="87309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1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2285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21" name="Google Shape;21;p2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2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" name="Google Shape;29;p2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30" name="Google Shape;30;p2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31" name="Google Shape;31;p2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7" name="Google Shape;37;p2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ctrTitle"/>
          </p:nvPr>
        </p:nvSpPr>
        <p:spPr>
          <a:xfrm>
            <a:off x="685800" y="213046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>
            <a:spLocks noGrp="1"/>
          </p:cNvSpPr>
          <p:nvPr>
            <p:ph type="pic" idx="2"/>
          </p:nvPr>
        </p:nvSpPr>
        <p:spPr>
          <a:xfrm>
            <a:off x="4953000" y="1219200"/>
            <a:ext cx="37338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3"/>
          </p:nvPr>
        </p:nvSpPr>
        <p:spPr>
          <a:xfrm>
            <a:off x="4953000" y="3429000"/>
            <a:ext cx="3742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>
            <a:spLocks noGrp="1"/>
          </p:cNvSpPr>
          <p:nvPr>
            <p:ph type="pic" idx="2"/>
          </p:nvPr>
        </p:nvSpPr>
        <p:spPr>
          <a:xfrm>
            <a:off x="6096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519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3505200" y="1219200"/>
            <a:ext cx="519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18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52888" y="3124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800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762000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2"/>
          </p:nvPr>
        </p:nvSpPr>
        <p:spPr>
          <a:xfrm>
            <a:off x="4953000" y="1219200"/>
            <a:ext cx="374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Whit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9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0" name="Google Shape;40;p3"/>
          <p:cNvCxnSpPr/>
          <p:nvPr/>
        </p:nvCxnSpPr>
        <p:spPr>
          <a:xfrm>
            <a:off x="2286000" y="609913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3"/>
          </p:nvPr>
        </p:nvSpPr>
        <p:spPr>
          <a:xfrm>
            <a:off x="762000" y="2602687"/>
            <a:ext cx="1371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4"/>
          </p:nvPr>
        </p:nvSpPr>
        <p:spPr>
          <a:xfrm>
            <a:off x="775275" y="3734113"/>
            <a:ext cx="1295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8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4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7" name="Google Shape;47;p3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48" name="Google Shape;48;p3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50;p3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3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57" name="Google Shape;57;p3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58" name="Google Shape;58;p3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" name="Google Shape;59;p3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" name="Google Shape;60;p3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" name="Google Shape;61;p3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2" name="Google Shape;62;p3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3" name="Google Shape;63;p3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4" name="Google Shape;64;p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410810" y="0"/>
            <a:ext cx="87309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1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7" name="Google Shape;197;p25"/>
          <p:cNvCxnSpPr/>
          <p:nvPr/>
        </p:nvCxnSpPr>
        <p:spPr>
          <a:xfrm>
            <a:off x="2285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8" name="Google Shape;198;p2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5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200" name="Google Shape;200;p25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25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5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5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5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5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5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25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09" name="Google Shape;209;p25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10" name="Google Shape;210;p25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1" name="Google Shape;211;p25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" name="Google Shape;212;p25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" name="Google Shape;213;p25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4" name="Google Shape;214;p25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5" name="Google Shape;215;p25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16" name="Google Shape;216;p2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>
            <a:off x="410810" y="0"/>
            <a:ext cx="8733300" cy="6449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26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220" name="Google Shape;220;p26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2" name="Google Shape;222;p26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6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6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6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6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26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29" name="Google Shape;229;p26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30" name="Google Shape;230;p26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1" name="Google Shape;231;p26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2" name="Google Shape;232;p26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3" name="Google Shape;233;p26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4" name="Google Shape;234;p26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5" name="Google Shape;235;p26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6" name="Google Shape;236;p2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762000" y="1066799"/>
            <a:ext cx="793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0" name="Google Shape;240;p26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457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2"/>
          </p:nvPr>
        </p:nvSpPr>
        <p:spPr>
          <a:xfrm>
            <a:off x="4648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457200" y="160020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>
            <a:off x="457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2"/>
          </p:nvPr>
        </p:nvSpPr>
        <p:spPr>
          <a:xfrm>
            <a:off x="4648200" y="160020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28600" y="272578"/>
            <a:ext cx="8610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dt" idx="10"/>
          </p:nvPr>
        </p:nvSpPr>
        <p:spPr>
          <a:xfrm>
            <a:off x="4" y="647700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ftr" idx="11"/>
          </p:nvPr>
        </p:nvSpPr>
        <p:spPr>
          <a:xfrm>
            <a:off x="3124202" y="649288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7010402" y="649288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50" rIns="91150" bIns="45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1"/>
          </p:nvPr>
        </p:nvSpPr>
        <p:spPr>
          <a:xfrm>
            <a:off x="228600" y="1128656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228600" y="272595"/>
            <a:ext cx="8610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>
            <a:off x="6" y="647704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>
            <a:off x="3124202" y="649291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7010403" y="6492918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10600" cy="516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2"/>
          </p:nvPr>
        </p:nvSpPr>
        <p:spPr>
          <a:xfrm>
            <a:off x="228600" y="762002"/>
            <a:ext cx="8610600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21" Type="http://schemas.openxmlformats.org/officeDocument/2006/relationships/hyperlink" Target="http://www.noaa.gov/marine-aviation" TargetMode="Externa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hyperlink" Target="http://www.noaa.gov/satellites" TargetMode="External"/><Relationship Id="rId33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29" Type="http://schemas.openxmlformats.org/officeDocument/2006/relationships/hyperlink" Target="http://www.noaa.gov/oceans-coasts" TargetMode="Externa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3.png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hyperlink" Target="http://www.noaa.gov/research" TargetMode="External"/><Relationship Id="rId28" Type="http://schemas.openxmlformats.org/officeDocument/2006/relationships/image" Target="../media/image5.png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hyperlink" Target="http://www.noaa.gov/weather" TargetMode="Externa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image" Target="../media/image2.png"/><Relationship Id="rId27" Type="http://schemas.openxmlformats.org/officeDocument/2006/relationships/hyperlink" Target="http://www.noaa.gov/fisheries" TargetMode="External"/><Relationship Id="rId30" Type="http://schemas.openxmlformats.org/officeDocument/2006/relationships/image" Target="../media/image6.png"/><Relationship Id="rId35" Type="http://schemas.openxmlformats.org/officeDocument/2006/relationships/hyperlink" Target="http://www.noaa.gov/" TargetMode="Externa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-30388" y="-3048"/>
            <a:ext cx="472440" cy="6861048"/>
            <a:chOff x="-15240" y="-3048"/>
            <a:chExt cx="472440" cy="6861048"/>
          </a:xfrm>
        </p:grpSpPr>
        <p:sp>
          <p:nvSpPr>
            <p:cNvPr id="94" name="Google Shape;94;p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9" descr="C:\Users\jacqui.fenner\Desktop\PTT templates\images\noaa icons\noaa_icons-04.png">
              <a:hlinkClick r:id="rId21"/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 descr="C:\Users\jacqui.fenner\Desktop\PTT templates\images\noaa icons\noaa_icons-05.png">
              <a:hlinkClick r:id="rId23"/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9" descr="C:\Users\jacqui.fenner\Desktop\PTT templates\images\noaa icons\noaa_icons-06.png">
              <a:hlinkClick r:id="rId25"/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9" descr="C:\Users\jacqui.fenner\Desktop\PTT templates\images\noaa icons\noaa_icons-07.png">
              <a:hlinkClick r:id="rId27"/>
            </p:cNvPr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9" descr="C:\Users\jacqui.fenner\Desktop\PTT templates\images\noaa icons\noaa_icons-08.png">
              <a:hlinkClick r:id="rId29"/>
            </p:cNvPr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9" descr="C:\Users\jacqui.fenner\Desktop\PTT templates\images\noaa icons\noaa_icons-10.png">
              <a:hlinkClick r:id="rId31"/>
            </p:cNvPr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2" name="Google Shape;102;p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03" name="Google Shape;103;p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04" name="Google Shape;104;p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5" name="Google Shape;105;p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6" name="Google Shape;106;p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Google Shape;107;p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" name="Google Shape;108;p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" name="Google Shape;109;p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0" name="Google Shape;110;p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11" name="Google Shape;111;p9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9" descr="G:\STALL\ST Comms\Templates &amp; Resources\Logos\Other Emblems\DOC Logo\DOC Color.png">
            <a:hlinkClick r:id="rId33"/>
          </p:cNvPr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>
            <a:hlinkClick r:id="rId35"/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/>
          <p:nvPr/>
        </p:nvSpPr>
        <p:spPr>
          <a:xfrm>
            <a:off x="1447800" y="6551712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Weather Service </a:t>
            </a:r>
            <a:endParaRPr sz="1800" b="1" i="0" u="none" strike="noStrike" cap="none">
              <a:solidFill>
                <a:srgbClr val="D6F5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500"/>
              <a:t>owards More Accurate Physics-Dynamics Coupling in the UFS</a:t>
            </a:r>
            <a:endParaRPr sz="3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/>
              <a:t>October</a:t>
            </a: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/>
              <a:t>20</a:t>
            </a: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</a:t>
            </a:r>
            <a:r>
              <a:rPr lang="en-US" sz="3000"/>
              <a:t>22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5"/>
          </p:nvPr>
        </p:nvSpPr>
        <p:spPr>
          <a:xfrm>
            <a:off x="2514600" y="3048000"/>
            <a:ext cx="6092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-US"/>
              <a:t>Kevin Viner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-US"/>
              <a:t>NOAA/NWS/NCEP/EMC</a:t>
            </a:r>
            <a:endParaRPr/>
          </a:p>
        </p:txBody>
      </p:sp>
      <p:pic>
        <p:nvPicPr>
          <p:cNvPr id="260" name="Google Shape;260;p29" descr="https://lh4.googleusercontent.com/cRcAmvdtIuDAGzAodxTWLTVnk5Oj5Z5MQNeEGXqKedj1uZmYFpRiHl38LuApdl-RXGX9y9FkvafmEjp78ePMRuDhG02gvYBIpfqIL3S7UD-9sc2irwHUiixv2hE_Hk33E8wR4zelwLI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55" t="6894" r="2561" b="6904"/>
          <a:stretch/>
        </p:blipFill>
        <p:spPr>
          <a:xfrm>
            <a:off x="415636" y="4114800"/>
            <a:ext cx="8742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about Eulerian model examples?</a:t>
            </a:r>
            <a:endParaRPr/>
          </a:p>
        </p:txBody>
      </p:sp>
      <p:pic>
        <p:nvPicPr>
          <p:cNvPr id="323" name="Google Shape;3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19338"/>
            <a:ext cx="8839202" cy="537013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8"/>
          <p:cNvSpPr txBox="1"/>
          <p:nvPr/>
        </p:nvSpPr>
        <p:spPr>
          <a:xfrm>
            <a:off x="871550" y="4800600"/>
            <a:ext cx="8072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Physics schemes in this case is largely taken straight from IFS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see Zangl et al 2015 (QJRMS)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838200"/>
            <a:ext cx="8839202" cy="483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>
            <a:spLocks noGrp="1"/>
          </p:cNvSpPr>
          <p:nvPr>
            <p:ph type="ctrTitle"/>
          </p:nvPr>
        </p:nvSpPr>
        <p:spPr>
          <a:xfrm>
            <a:off x="685800" y="2130460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I choose?</a:t>
            </a:r>
            <a:endParaRPr/>
          </a:p>
        </p:txBody>
      </p:sp>
      <p:sp>
        <p:nvSpPr>
          <p:cNvPr id="337" name="Google Shape;33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To essentially reproduce the ECMWF tech memo with UFS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UFS Splitting</a:t>
            </a:r>
            <a:endParaRPr/>
          </a:p>
        </p:txBody>
      </p:sp>
      <p:pic>
        <p:nvPicPr>
          <p:cNvPr id="344" name="Google Shape;3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27214"/>
            <a:ext cx="9143999" cy="429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/>
          <p:nvPr/>
        </p:nvSpPr>
        <p:spPr>
          <a:xfrm>
            <a:off x="657225" y="5129225"/>
            <a:ext cx="8358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*Note that we cannot divide the physics tendencies into “fast” and “slow” components as yet. This is not a capability built into CCPP.</a:t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Details</a:t>
            </a:r>
            <a:endParaRPr/>
          </a:p>
        </p:txBody>
      </p:sp>
      <p:sp>
        <p:nvSpPr>
          <p:cNvPr id="352" name="Google Shape;352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Introduce a new namelist variable </a:t>
            </a:r>
            <a:r>
              <a:rPr lang="en-US" sz="2400" i="1"/>
              <a:t>phys_decenter</a:t>
            </a:r>
            <a:r>
              <a:rPr lang="en-US" sz="2400"/>
              <a:t> in </a:t>
            </a:r>
            <a:r>
              <a:rPr lang="en-US" sz="2400" i="1"/>
              <a:t>fv_arrays</a:t>
            </a:r>
            <a:r>
              <a:rPr lang="en-US" sz="2400"/>
              <a:t> and </a:t>
            </a:r>
            <a:r>
              <a:rPr lang="en-US" sz="2400" i="1"/>
              <a:t>fv_control</a:t>
            </a:r>
            <a:endParaRPr sz="2400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Store tendencies for each variable in </a:t>
            </a:r>
            <a:r>
              <a:rPr lang="en-US" sz="2400" i="1"/>
              <a:t>atmosphere_state_update; </a:t>
            </a:r>
            <a:r>
              <a:rPr lang="en-US" sz="2400"/>
              <a:t>apply</a:t>
            </a:r>
            <a:r>
              <a:rPr lang="en-US" sz="2400" i="1"/>
              <a:t> phys_decenter </a:t>
            </a:r>
            <a:r>
              <a:rPr lang="en-US" sz="2400"/>
              <a:t>fraction of the tendencies at the end of the step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Pass the tendencies through </a:t>
            </a:r>
            <a:r>
              <a:rPr lang="en-US" sz="2400" i="1"/>
              <a:t>fv_dynamics </a:t>
            </a:r>
            <a:r>
              <a:rPr lang="en-US" sz="2400"/>
              <a:t>to</a:t>
            </a:r>
            <a:r>
              <a:rPr lang="en-US" sz="2400" i="1"/>
              <a:t> dyn_core</a:t>
            </a:r>
            <a:endParaRPr sz="2400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Map the wind tendencies from A-grid to D-grid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Pass the wind tendencies to </a:t>
            </a:r>
            <a:r>
              <a:rPr lang="en-US" sz="2400" i="1"/>
              <a:t>c_sw </a:t>
            </a:r>
            <a:r>
              <a:rPr lang="en-US" sz="2400"/>
              <a:t>and all tendencies to</a:t>
            </a:r>
            <a:r>
              <a:rPr lang="en-US" sz="2400" i="1"/>
              <a:t> d_sw</a:t>
            </a:r>
            <a:endParaRPr sz="2400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 </a:t>
            </a:r>
            <a:r>
              <a:rPr lang="en-US" sz="2400" i="1"/>
              <a:t>c_sw</a:t>
            </a:r>
            <a:r>
              <a:rPr lang="en-US" sz="2400"/>
              <a:t> map the wind tendencies from D-grid to C-grid and apply them as a RHS forcing times (1-</a:t>
            </a:r>
            <a:r>
              <a:rPr lang="en-US" sz="2400" i="1"/>
              <a:t>phys_decenter</a:t>
            </a:r>
            <a:r>
              <a:rPr lang="en-US" sz="2400"/>
              <a:t>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 </a:t>
            </a:r>
            <a:r>
              <a:rPr lang="en-US" sz="2400" i="1"/>
              <a:t>d_sw</a:t>
            </a:r>
            <a:r>
              <a:rPr lang="en-US" sz="2400"/>
              <a:t> apply all tendencies as a RHS forcing times (1-</a:t>
            </a:r>
            <a:r>
              <a:rPr lang="en-US" sz="2400" i="1"/>
              <a:t>phys_decenter</a:t>
            </a:r>
            <a:r>
              <a:rPr lang="en-US" sz="2400"/>
              <a:t>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 Details</a:t>
            </a:r>
            <a:endParaRPr/>
          </a:p>
        </p:txBody>
      </p:sp>
      <p:sp>
        <p:nvSpPr>
          <p:cNvPr id="359" name="Google Shape;359;p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Run 4x120 hour forecasts at C384L127 for 2020010200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dt_atmos = 30s, k_split=1, n_split=6, phys_decenter = 1.00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dt_atmos = 600s, k_split=6, n_split=6, phys_decenter = 1.00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dt_atmos = 30s, k_split=1, n_split=6, phys_decenter = 0.50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dt_atmos = 600s, k_split=6, n_split=6, phys_decenter = 0.50</a:t>
            </a: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Compute MAE and RMS differences between the pairs of forecasts with different time steps to examine time step sensitivity (truncation error)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e.g., RMS(dt600-dt30)_pd1.0 vs RMS(dt600-dt30)_pd0.50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title"/>
          </p:nvPr>
        </p:nvSpPr>
        <p:spPr>
          <a:xfrm>
            <a:off x="408950" y="0"/>
            <a:ext cx="8520600" cy="1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Example Differences at Tau=120h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500hPa Vector Winds; phys_decenter=0.50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50" y="1375925"/>
            <a:ext cx="8229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>
            <a:spLocks noGrp="1"/>
          </p:cNvSpPr>
          <p:nvPr>
            <p:ph type="title"/>
          </p:nvPr>
        </p:nvSpPr>
        <p:spPr>
          <a:xfrm>
            <a:off x="408950" y="0"/>
            <a:ext cx="8520600" cy="1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Example Differences at Tau=120h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500hPa Vector Winds; phys_decenter=1.00</a:t>
            </a:r>
            <a:endParaRPr sz="3600"/>
          </a:p>
        </p:txBody>
      </p:sp>
      <p:pic>
        <p:nvPicPr>
          <p:cNvPr id="373" name="Google Shape;3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50" y="1343025"/>
            <a:ext cx="8229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482" y="930300"/>
            <a:ext cx="3627170" cy="273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950" y="930301"/>
            <a:ext cx="3627170" cy="273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950" y="3665549"/>
            <a:ext cx="3627170" cy="273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3481" y="3665550"/>
            <a:ext cx="3627170" cy="273524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6"/>
          <p:cNvSpPr txBox="1">
            <a:spLocks noGrp="1"/>
          </p:cNvSpPr>
          <p:nvPr>
            <p:ph type="title"/>
          </p:nvPr>
        </p:nvSpPr>
        <p:spPr>
          <a:xfrm>
            <a:off x="685800" y="-182561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Time-step Dependence Results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So the time-step dependence is reduced, but do we have a better solution?</a:t>
            </a:r>
            <a:endParaRPr sz="3700"/>
          </a:p>
        </p:txBody>
      </p:sp>
      <p:sp>
        <p:nvSpPr>
          <p:cNvPr id="390" name="Google Shape;390;p4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686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 don’t know yet. I haven’t had time to verify GFS forecasts or to ask others to try running cases with RRFS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I’ve only finished part one of…a few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Still need to re-evaluate how the physics is called</a:t>
            </a:r>
            <a:endParaRPr sz="27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Physics is now based on the state at the end of dynamics (with old physics tendencies on RHS), whereas it was called based on the pure dynamical solution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PDC? Why is it important?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94561"/>
            <a:ext cx="9144001" cy="492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Near Future Work</a:t>
            </a:r>
            <a:endParaRPr/>
          </a:p>
        </p:txBody>
      </p:sp>
      <p:sp>
        <p:nvSpPr>
          <p:cNvPr id="397" name="Google Shape;397;p4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Run some tests with verification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supercell test case again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Some RRFS test cases to see character of convection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Verify a series of GFS forecasts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 expect a re-evaluation of the physics will be necessary to get a better solution and reduce the time-step dependence further</a:t>
            </a:r>
            <a:endParaRPr sz="23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has this new code thrown off the tuning?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see SLAVEPP for info on more detailed coupling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700620"/>
            <a:ext cx="9144000" cy="499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xfrm>
            <a:off x="476250" y="562875"/>
            <a:ext cx="43197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ECMWF tech memo 274 from 1999:</a:t>
            </a:r>
            <a:endParaRPr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Details development of 2nd Order accurate SLAVEPP scheme for IFS</a:t>
            </a:r>
            <a:endParaRPr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Reduces time-step dependence (~same answer regardless of dt) by eliminating first order physics truncation term</a:t>
            </a:r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400" y="562875"/>
            <a:ext cx="4319602" cy="541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/>
        </p:nvSpPr>
        <p:spPr>
          <a:xfrm>
            <a:off x="914400" y="5956150"/>
            <a:ext cx="811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highlight>
                  <a:schemeClr val="lt1"/>
                </a:highlight>
              </a:rPr>
              <a:t>Why aren’t we paying attention to this memo?!</a:t>
            </a:r>
            <a:endParaRPr sz="2200" b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Physics truncation error</a:t>
            </a:r>
            <a:endParaRPr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25" y="1688575"/>
            <a:ext cx="8542074" cy="34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UFS isn’t SL, Why does this matter?</a:t>
            </a:r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8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UFS has a much larger time step than typical Eulerian models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Floating lagrangian vertical coordinate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Lin and Rood advection scheme in horizontal (CFL_{x,y}&lt;1}</a:t>
            </a:r>
            <a:endParaRPr sz="1600"/>
          </a:p>
          <a:p>
            <a:pPr marL="9144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SL models generally use </a:t>
            </a:r>
            <a:r>
              <a:rPr lang="en-US" sz="1500">
                <a:solidFill>
                  <a:srgbClr val="000000"/>
                </a:solidFill>
              </a:rPr>
              <a:t>∆t_SL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 (5-10)*</a:t>
            </a:r>
            <a:r>
              <a:rPr lang="en-US" sz="1500">
                <a:solidFill>
                  <a:srgbClr val="000000"/>
                </a:solidFill>
              </a:rPr>
              <a:t>∆t_EUL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At these time steps time truncation error from PDC can become dominant term</a:t>
            </a:r>
            <a:endParaRPr sz="1600"/>
          </a:p>
          <a:p>
            <a:pPr marL="9144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56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UFS also uses </a:t>
            </a:r>
            <a:r>
              <a:rPr lang="en-US" sz="1900">
                <a:solidFill>
                  <a:srgbClr val="000000"/>
                </a:solidFill>
              </a:rPr>
              <a:t>∆t_atmos=k_split *∆t_dyn</a:t>
            </a:r>
            <a:endParaRPr sz="19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More prevalent in GCMs than NWP models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Calling dynamics multiple times before calling physics can make ∆t_atmos (the physics time step) on par with SL models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PDC a problem in UFS?</a:t>
            </a:r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70039"/>
            <a:ext cx="8839198" cy="4467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/>
          <p:nvPr/>
        </p:nvSpPr>
        <p:spPr>
          <a:xfrm>
            <a:off x="800100" y="6015050"/>
            <a:ext cx="747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by Jili Dong and Kate Zhou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ctrTitle"/>
          </p:nvPr>
        </p:nvSpPr>
        <p:spPr>
          <a:xfrm>
            <a:off x="685800" y="2130460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else is out there?</a:t>
            </a:r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What have other models done?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57200"/>
            <a:ext cx="8839201" cy="544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(4:3)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Narrow</vt:lpstr>
      <vt:lpstr>Calibri</vt:lpstr>
      <vt:lpstr>Arial</vt:lpstr>
      <vt:lpstr>1. Title Slide</vt:lpstr>
      <vt:lpstr>3. Content Slide - no icon</vt:lpstr>
      <vt:lpstr>PowerPoint Presentation</vt:lpstr>
      <vt:lpstr>What is PDC? Why is it important?</vt:lpstr>
      <vt:lpstr>PowerPoint Presentation</vt:lpstr>
      <vt:lpstr>PowerPoint Presentation</vt:lpstr>
      <vt:lpstr>Physics truncation error</vt:lpstr>
      <vt:lpstr>But UFS isn’t SL, Why does this matter?</vt:lpstr>
      <vt:lpstr>Is PDC a problem in UFS?</vt:lpstr>
      <vt:lpstr>What else is out there?</vt:lpstr>
      <vt:lpstr>PowerPoint Presentation</vt:lpstr>
      <vt:lpstr>What about Eulerian model examples?</vt:lpstr>
      <vt:lpstr>PowerPoint Presentation</vt:lpstr>
      <vt:lpstr>What did I choose?</vt:lpstr>
      <vt:lpstr>Proposed UFS Splitting</vt:lpstr>
      <vt:lpstr>Implementation Details</vt:lpstr>
      <vt:lpstr>Experiment Details</vt:lpstr>
      <vt:lpstr>Example Differences at Tau=120h  500hPa Vector Winds; phys_decenter=0.50 </vt:lpstr>
      <vt:lpstr>Example Differences at Tau=120h  500hPa Vector Winds; phys_decenter=1.00</vt:lpstr>
      <vt:lpstr>Time-step Dependence Results</vt:lpstr>
      <vt:lpstr>So the time-step dependence is reduced, but do we have a better solution?</vt:lpstr>
      <vt:lpstr>Near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Viner</dc:creator>
  <cp:lastModifiedBy>Kevin Viner</cp:lastModifiedBy>
  <cp:revision>1</cp:revision>
  <dcterms:modified xsi:type="dcterms:W3CDTF">2022-11-30T15:02:10Z</dcterms:modified>
</cp:coreProperties>
</file>