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9"/>
  </p:notesMasterIdLst>
  <p:handoutMasterIdLst>
    <p:handoutMasterId r:id="rId10"/>
  </p:handoutMasterIdLst>
  <p:sldIdLst>
    <p:sldId id="5840" r:id="rId5"/>
    <p:sldId id="5865" r:id="rId6"/>
    <p:sldId id="5866" r:id="rId7"/>
    <p:sldId id="5868" r:id="rId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sada, Michelle" initials="PM" lastIdx="175" clrIdx="0">
    <p:extLst>
      <p:ext uri="{19B8F6BF-5375-455C-9EA6-DF929625EA0E}">
        <p15:presenceInfo xmlns:p15="http://schemas.microsoft.com/office/powerpoint/2012/main" userId="S::mpo@sandag.org::6b1e1bac-e37a-4dd8-b89a-ebf761e0e351" providerId="AD"/>
      </p:ext>
    </p:extLst>
  </p:cmAuthor>
  <p:cmAuthor id="2" name="Guichard, Stephanie" initials="GS" lastIdx="184" clrIdx="1">
    <p:extLst>
      <p:ext uri="{19B8F6BF-5375-455C-9EA6-DF929625EA0E}">
        <p15:presenceInfo xmlns:p15="http://schemas.microsoft.com/office/powerpoint/2012/main" userId="S::sgu@sandag.org::3c93792f-0556-4c89-a43c-241a0517ab14" providerId="AD"/>
      </p:ext>
    </p:extLst>
  </p:cmAuthor>
  <p:cmAuthor id="3" name="Beri, Darpan" initials="BD" lastIdx="185" clrIdx="2">
    <p:extLst>
      <p:ext uri="{19B8F6BF-5375-455C-9EA6-DF929625EA0E}">
        <p15:presenceInfo xmlns:p15="http://schemas.microsoft.com/office/powerpoint/2012/main" userId="S::dbe@sandag.org::55203a11-b145-4f0b-99f4-aab179878486" providerId="AD"/>
      </p:ext>
    </p:extLst>
  </p:cmAuthor>
  <p:cmAuthor id="4" name="Cortes, Rachel" initials="CR" lastIdx="2" clrIdx="3">
    <p:extLst>
      <p:ext uri="{19B8F6BF-5375-455C-9EA6-DF929625EA0E}">
        <p15:presenceInfo xmlns:p15="http://schemas.microsoft.com/office/powerpoint/2012/main" userId="S::rco@sandag.org::31f69aac-56ce-4c9a-af16-7c21a19453a6" providerId="AD"/>
      </p:ext>
    </p:extLst>
  </p:cmAuthor>
  <p:cmAuthor id="5" name="matt@matterstrategiesllc.com" initials="ma" lastIdx="1" clrIdx="4">
    <p:extLst>
      <p:ext uri="{19B8F6BF-5375-455C-9EA6-DF929625EA0E}">
        <p15:presenceInfo xmlns:p15="http://schemas.microsoft.com/office/powerpoint/2012/main" userId="S::urn:spo:guest#matt@matterstrategiesllc.com::" providerId="AD"/>
      </p:ext>
    </p:extLst>
  </p:cmAuthor>
  <p:cmAuthor id="6" name="Wen, Aileena" initials="WA" lastIdx="42" clrIdx="5">
    <p:extLst>
      <p:ext uri="{19B8F6BF-5375-455C-9EA6-DF929625EA0E}">
        <p15:presenceInfo xmlns:p15="http://schemas.microsoft.com/office/powerpoint/2012/main" userId="S::awen@sandag.org::7cec866b-9f4f-4947-af68-6e51ff96e6f2" providerId="AD"/>
      </p:ext>
    </p:extLst>
  </p:cmAuthor>
  <p:cmAuthor id="7" name="Gordon, Andy" initials="GA" lastIdx="2" clrIdx="6">
    <p:extLst>
      <p:ext uri="{19B8F6BF-5375-455C-9EA6-DF929625EA0E}">
        <p15:presenceInfo xmlns:p15="http://schemas.microsoft.com/office/powerpoint/2012/main" userId="S::ago@sandag.org::e29873f1-14c4-417b-ab51-07d9cf55813d" providerId="AD"/>
      </p:ext>
    </p:extLst>
  </p:cmAuthor>
  <p:cmAuthor id="8" name="Villyard, Andrea" initials="VA" lastIdx="33" clrIdx="7">
    <p:extLst>
      <p:ext uri="{19B8F6BF-5375-455C-9EA6-DF929625EA0E}">
        <p15:presenceInfo xmlns:p15="http://schemas.microsoft.com/office/powerpoint/2012/main" userId="S::avil@sandag.org::738ac578-794e-4b7a-ad7e-dcd26b20067e" providerId="AD"/>
      </p:ext>
    </p:extLst>
  </p:cmAuthor>
  <p:cmAuthor id="9" name="Graffeo, Rachel" initials="GR" lastIdx="6" clrIdx="8">
    <p:extLst>
      <p:ext uri="{19B8F6BF-5375-455C-9EA6-DF929625EA0E}">
        <p15:presenceInfo xmlns:p15="http://schemas.microsoft.com/office/powerpoint/2012/main" userId="S::rgraf@sandag.org::117d95a7-c9ce-40af-bea2-c57773caac79" providerId="AD"/>
      </p:ext>
    </p:extLst>
  </p:cmAuthor>
  <p:cmAuthor id="10" name="Grace Murphy" initials="GM" lastIdx="12" clrIdx="9">
    <p:extLst>
      <p:ext uri="{19B8F6BF-5375-455C-9EA6-DF929625EA0E}">
        <p15:presenceInfo xmlns:p15="http://schemas.microsoft.com/office/powerpoint/2012/main" userId="S::gmu@sandag.org::81e09657-eb9e-4db0-8d4d-f25c55ffc8d2" providerId="AD"/>
      </p:ext>
    </p:extLst>
  </p:cmAuthor>
  <p:cmAuthor id="11" name="Robyn Wapner" initials="RW" lastIdx="14" clrIdx="10">
    <p:extLst>
      <p:ext uri="{19B8F6BF-5375-455C-9EA6-DF929625EA0E}">
        <p15:presenceInfo xmlns:p15="http://schemas.microsoft.com/office/powerpoint/2012/main" userId="S::rwap@sandag.org::edbd3afb-47ce-482a-a830-6d8c6786410d" providerId="AD"/>
      </p:ext>
    </p:extLst>
  </p:cmAuthor>
  <p:cmAuthor id="12" name="Gregory Boscaiu" initials="GB" lastIdx="1" clrIdx="11">
    <p:extLst>
      <p:ext uri="{19B8F6BF-5375-455C-9EA6-DF929625EA0E}">
        <p15:presenceInfo xmlns:p15="http://schemas.microsoft.com/office/powerpoint/2012/main" userId="S::gbo@sandag.org::78426aea-d795-4051-b19d-42ad09435387" providerId="AD"/>
      </p:ext>
    </p:extLst>
  </p:cmAuthor>
  <p:cmAuthor id="13" name="Grace Chung" initials="GC" lastIdx="1" clrIdx="12">
    <p:extLst>
      <p:ext uri="{19B8F6BF-5375-455C-9EA6-DF929625EA0E}">
        <p15:presenceInfo xmlns:p15="http://schemas.microsoft.com/office/powerpoint/2012/main" userId="S::cchu@sandag.org::b7aa4f34-68bc-4f37-9449-bf58595ff8e2" providerId="AD"/>
      </p:ext>
    </p:extLst>
  </p:cmAuthor>
  <p:cmAuthor id="14" name="Lisa Starace" initials="LS" lastIdx="33" clrIdx="13">
    <p:extLst>
      <p:ext uri="{19B8F6BF-5375-455C-9EA6-DF929625EA0E}">
        <p15:presenceInfo xmlns:p15="http://schemas.microsoft.com/office/powerpoint/2012/main" userId="S::lst@sandag.org::af71929f-bdef-4e25-80fb-83f119e6fdbd" providerId="AD"/>
      </p:ext>
    </p:extLst>
  </p:cmAuthor>
  <p:cmAuthor id="15" name="Jim Miller" initials="JM" lastIdx="4" clrIdx="14">
    <p:extLst>
      <p:ext uri="{19B8F6BF-5375-455C-9EA6-DF929625EA0E}">
        <p15:presenceInfo xmlns:p15="http://schemas.microsoft.com/office/powerpoint/2012/main" userId="S::jmi@sandag.org::3cf1a20d-da5d-47fe-9263-a714fd2b3c69" providerId="AD"/>
      </p:ext>
    </p:extLst>
  </p:cmAuthor>
  <p:cmAuthor id="16" name="Wood, Allison" initials="WA [2]" lastIdx="4" clrIdx="15">
    <p:extLst>
      <p:ext uri="{19B8F6BF-5375-455C-9EA6-DF929625EA0E}">
        <p15:presenceInfo xmlns:p15="http://schemas.microsoft.com/office/powerpoint/2012/main" userId="Wood, Al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6BE"/>
    <a:srgbClr val="351C4E"/>
    <a:srgbClr val="2E2B62"/>
    <a:srgbClr val="404040"/>
    <a:srgbClr val="C1266E"/>
    <a:srgbClr val="493B66"/>
    <a:srgbClr val="AA91C4"/>
    <a:srgbClr val="A70084"/>
    <a:srgbClr val="754F97"/>
    <a:srgbClr val="493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8F676-AF19-2E30-D665-C8C868024545}" v="24" dt="2022-02-12T14:51:07.347"/>
    <p1510:client id="{592A9A87-239B-6CA7-E734-247D388DA6C4}" v="1" dt="2022-02-02T18:23:39.030"/>
    <p1510:client id="{6F8B6982-9878-FBA9-1821-B8CAD168CD05}" v="8" dt="2022-02-12T14:37:05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0"/>
    <p:restoredTop sz="94694"/>
  </p:normalViewPr>
  <p:slideViewPr>
    <p:cSldViewPr snapToGrid="0">
      <p:cViewPr varScale="1">
        <p:scale>
          <a:sx n="67" d="100"/>
          <a:sy n="67" d="100"/>
        </p:scale>
        <p:origin x="72" y="45"/>
      </p:cViewPr>
      <p:guideLst>
        <p:guide orient="horz" pos="216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4484E6-846B-44D6-AC7C-FC1AD0BB0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3C330-AB79-4D4E-B923-A0E210237D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AD699-B389-46BF-8389-1D729C5F2A8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A4D66-0691-4F3E-B7E8-DC614EAD4D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EEF81-01C0-4687-BE92-2F561AE35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1B01-DF15-416C-9283-04094DF41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1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AFCFB-DFC6-4C61-A599-481B471B1C3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77562-A3F6-46A7-95E3-FD4E47B5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77562-A3F6-46A7-95E3-FD4E47B53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close-up of a road&#10;&#10;Description automatically generated with low confidence">
            <a:extLst>
              <a:ext uri="{FF2B5EF4-FFF2-40B4-BE49-F238E27FC236}">
                <a16:creationId xmlns:a16="http://schemas.microsoft.com/office/drawing/2014/main" id="{050699A7-B427-6F42-80B0-4D54A4A7B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347E5-F316-EA4F-9A08-11B7C55B0213}"/>
              </a:ext>
            </a:extLst>
          </p:cNvPr>
          <p:cNvSpPr/>
          <p:nvPr userDrawn="1"/>
        </p:nvSpPr>
        <p:spPr>
          <a:xfrm rot="10800000">
            <a:off x="0" y="-12"/>
            <a:ext cx="12192000" cy="6858011"/>
          </a:xfrm>
          <a:prstGeom prst="rect">
            <a:avLst/>
          </a:prstGeom>
          <a:gradFill>
            <a:gsLst>
              <a:gs pos="99000">
                <a:srgbClr val="002060"/>
              </a:gs>
              <a:gs pos="0">
                <a:srgbClr val="094971">
                  <a:alpha val="6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A21C86-17E6-1E4C-B8FD-18200253B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753"/>
            <a:ext cx="6280594" cy="139568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8DE8D5C-4A64-1F47-815C-052EA963C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671" y="2483293"/>
            <a:ext cx="11044329" cy="10006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Cover slide – enter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4AB61A-FEA1-F84F-840C-C02668010E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515" y="3501442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Subtitle/date/meeting name here</a:t>
            </a:r>
          </a:p>
        </p:txBody>
      </p:sp>
    </p:spTree>
    <p:extLst>
      <p:ext uri="{BB962C8B-B14F-4D97-AF65-F5344CB8AC3E}">
        <p14:creationId xmlns:p14="http://schemas.microsoft.com/office/powerpoint/2010/main" val="3794492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2">
          <p15:clr>
            <a:srgbClr val="FBAE40"/>
          </p15:clr>
        </p15:guide>
        <p15:guide id="4" pos="49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293335-3E87-0547-A6D6-DDFAFC6E6369}"/>
              </a:ext>
            </a:extLst>
          </p:cNvPr>
          <p:cNvSpPr/>
          <p:nvPr userDrawn="1"/>
        </p:nvSpPr>
        <p:spPr>
          <a:xfrm>
            <a:off x="-1" y="-2"/>
            <a:ext cx="12192001" cy="1188720"/>
          </a:xfrm>
          <a:prstGeom prst="rect">
            <a:avLst/>
          </a:prstGeom>
          <a:gradFill flip="none" rotWithShape="1">
            <a:gsLst>
              <a:gs pos="14000">
                <a:schemeClr val="tx2"/>
              </a:gs>
              <a:gs pos="100000">
                <a:srgbClr val="343A4A">
                  <a:alpha val="13000"/>
                  <a:lumMod val="42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7DE1-9FCD-184D-9EE7-BFDBC773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72" y="1322171"/>
            <a:ext cx="11631184" cy="4780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120423-1C77-A343-916C-4768D6E7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93800"/>
          </a:xfrm>
          <a:prstGeom prst="rect">
            <a:avLst/>
          </a:prstGeom>
        </p:spPr>
        <p:txBody>
          <a:bodyPr lIns="457200">
            <a:noAutofit/>
          </a:bodyPr>
          <a:lstStyle>
            <a:lvl1pPr>
              <a:defRPr sz="36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4E183-9DBD-714F-9A23-FDF8DF1D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308" y="63436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F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7CA218-7EDD-1646-8ED8-432B65D47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9838" y="6440612"/>
            <a:ext cx="1406770" cy="2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7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94B6-B196-5246-8DDF-0602BEFB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1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FB6A8-12B0-7241-9A22-BEEF2E05E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315" y="6568700"/>
            <a:ext cx="898902" cy="1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AFCA3B-BA1B-BD4B-B812-CF3C9A2F6B3A}"/>
              </a:ext>
            </a:extLst>
          </p:cNvPr>
          <p:cNvSpPr/>
          <p:nvPr userDrawn="1"/>
        </p:nvSpPr>
        <p:spPr>
          <a:xfrm>
            <a:off x="0" y="-1"/>
            <a:ext cx="12192000" cy="11887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C45986C-0E90-3547-B81D-B17A9B44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308" y="63436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F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0C280A-E9F8-424F-A8B9-7B28073D1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9838" y="6440612"/>
            <a:ext cx="1406770" cy="2246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69F3A4-EC21-014F-8812-A6F343C68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193800"/>
          </a:xfrm>
          <a:prstGeom prst="rect">
            <a:avLst/>
          </a:prstGeom>
        </p:spPr>
        <p:txBody>
          <a:bodyPr lIns="457200">
            <a:noAutofit/>
          </a:bodyPr>
          <a:lstStyle>
            <a:lvl1pPr>
              <a:defRPr sz="36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Primary Slide Layout</a:t>
            </a:r>
          </a:p>
        </p:txBody>
      </p:sp>
    </p:spTree>
    <p:extLst>
      <p:ext uri="{BB962C8B-B14F-4D97-AF65-F5344CB8AC3E}">
        <p14:creationId xmlns:p14="http://schemas.microsoft.com/office/powerpoint/2010/main" val="25308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AFCA3B-BA1B-BD4B-B812-CF3C9A2F6B3A}"/>
              </a:ext>
            </a:extLst>
          </p:cNvPr>
          <p:cNvSpPr/>
          <p:nvPr userDrawn="1"/>
        </p:nvSpPr>
        <p:spPr>
          <a:xfrm>
            <a:off x="0" y="-1"/>
            <a:ext cx="12192000" cy="11887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C45986C-0E90-3547-B81D-B17A9B44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308" y="63436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F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0C280A-E9F8-424F-A8B9-7B28073D10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9838" y="6440612"/>
            <a:ext cx="1406770" cy="2246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69F3A4-EC21-014F-8812-A6F343C68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193800"/>
          </a:xfrm>
          <a:prstGeom prst="rect">
            <a:avLst/>
          </a:prstGeom>
        </p:spPr>
        <p:txBody>
          <a:bodyPr lIns="457200">
            <a:noAutofit/>
          </a:bodyPr>
          <a:lstStyle>
            <a:lvl1pPr>
              <a:defRPr sz="36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Primary Slide Layout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0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2E74B3-5422-384E-B2AF-91036582E02E}"/>
              </a:ext>
            </a:extLst>
          </p:cNvPr>
          <p:cNvSpPr/>
          <p:nvPr userDrawn="1"/>
        </p:nvSpPr>
        <p:spPr>
          <a:xfrm>
            <a:off x="0" y="1"/>
            <a:ext cx="3352800" cy="6884894"/>
          </a:xfrm>
          <a:prstGeom prst="rect">
            <a:avLst/>
          </a:prstGeom>
          <a:gradFill flip="none" rotWithShape="1">
            <a:gsLst>
              <a:gs pos="16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2AF0C2-5A3C-554C-AD13-A9B7AD2E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8" y="63563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F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B283B-7B77-5448-B919-F3ECA497B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9838" y="6440612"/>
            <a:ext cx="1406770" cy="2246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E755E1-26E1-8D4A-99E3-9DAE92DB0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592" y="365125"/>
            <a:ext cx="2991929" cy="30638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Alternate slide layout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282DE8E-D54E-5647-9ADC-0C660DC4B9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213" y="3082925"/>
            <a:ext cx="3013075" cy="2016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need more room for context or when image fits better in this space. Can use animation.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2">
          <p15:clr>
            <a:srgbClr val="FBAE40"/>
          </p15:clr>
        </p15:guide>
        <p15:guide id="4" pos="1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2E74B3-5422-384E-B2AF-91036582E02E}"/>
              </a:ext>
            </a:extLst>
          </p:cNvPr>
          <p:cNvSpPr/>
          <p:nvPr userDrawn="1"/>
        </p:nvSpPr>
        <p:spPr>
          <a:xfrm>
            <a:off x="0" y="1"/>
            <a:ext cx="3352800" cy="6884894"/>
          </a:xfrm>
          <a:prstGeom prst="rect">
            <a:avLst/>
          </a:prstGeom>
          <a:gradFill flip="none" rotWithShape="1">
            <a:gsLst>
              <a:gs pos="16000">
                <a:schemeClr val="tx2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D87F1-0FED-A54B-8D85-2ADA0E660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592" y="365125"/>
            <a:ext cx="2991929" cy="30638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Alternate Slide Layout with 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2AF0C2-5A3C-554C-AD13-A9B7AD2E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108" y="63563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rgbClr val="5F61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B283B-7B77-5448-B919-F3ECA497B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9838" y="6440612"/>
            <a:ext cx="1406770" cy="22469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88407B-8587-1B44-9667-76BFDE0B8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325" y="1876425"/>
            <a:ext cx="2849563" cy="468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235C6F-89F8-F04F-8421-F099AFF52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" y="3235325"/>
            <a:ext cx="3024188" cy="291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2">
          <p15:clr>
            <a:srgbClr val="FBAE40"/>
          </p15:clr>
        </p15:guide>
        <p15:guide id="4" pos="1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293335-3E87-0547-A6D6-DDFAFC6E6369}"/>
              </a:ext>
            </a:extLst>
          </p:cNvPr>
          <p:cNvSpPr/>
          <p:nvPr userDrawn="1"/>
        </p:nvSpPr>
        <p:spPr>
          <a:xfrm>
            <a:off x="-1" y="-2"/>
            <a:ext cx="12192001" cy="1188720"/>
          </a:xfrm>
          <a:prstGeom prst="rect">
            <a:avLst/>
          </a:prstGeom>
          <a:gradFill flip="none" rotWithShape="1">
            <a:gsLst>
              <a:gs pos="14000">
                <a:schemeClr val="tx2"/>
              </a:gs>
              <a:gs pos="100000">
                <a:srgbClr val="343A4A">
                  <a:alpha val="13000"/>
                  <a:lumMod val="42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120423-1C77-A343-916C-4768D6E71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193800"/>
          </a:xfrm>
          <a:prstGeom prst="rect">
            <a:avLst/>
          </a:prstGeom>
        </p:spPr>
        <p:txBody>
          <a:bodyPr lIns="457200">
            <a:noAutofit/>
          </a:bodyPr>
          <a:lstStyle>
            <a:lvl1pPr>
              <a:defRPr sz="36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 slide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4F0F0E-08B0-1F49-A0C4-E0712FD49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15" y="6320605"/>
            <a:ext cx="2087998" cy="464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0D9B6-60C2-5743-AAE3-5120FDEF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308" y="63436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293335-3E87-0547-A6D6-DDFAFC6E6369}"/>
              </a:ext>
            </a:extLst>
          </p:cNvPr>
          <p:cNvSpPr/>
          <p:nvPr userDrawn="1"/>
        </p:nvSpPr>
        <p:spPr>
          <a:xfrm>
            <a:off x="-1" y="-2"/>
            <a:ext cx="12192001" cy="1188720"/>
          </a:xfrm>
          <a:prstGeom prst="rect">
            <a:avLst/>
          </a:prstGeom>
          <a:gradFill flip="none" rotWithShape="1">
            <a:gsLst>
              <a:gs pos="14000">
                <a:schemeClr val="tx2"/>
              </a:gs>
              <a:gs pos="100000">
                <a:srgbClr val="343A4A">
                  <a:alpha val="13000"/>
                  <a:lumMod val="42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120423-1C77-A343-916C-4768D6E71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193800"/>
          </a:xfrm>
          <a:prstGeom prst="rect">
            <a:avLst/>
          </a:prstGeom>
        </p:spPr>
        <p:txBody>
          <a:bodyPr lIns="457200">
            <a:noAutofit/>
          </a:bodyPr>
          <a:lstStyle>
            <a:lvl1pPr>
              <a:defRPr sz="36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Rotating Photo Slide (animation)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0D9B6-60C2-5743-AAE3-5120FDEF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9308" y="6343650"/>
            <a:ext cx="557548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A9965AF2-E279-CB4A-A730-B9D3C0262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E24615-F657-CC4F-B86E-000458EF2952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prstGeom prst="rect">
            <a:avLst/>
          </a:prstGeom>
          <a:gradFill>
            <a:gsLst>
              <a:gs pos="99000">
                <a:srgbClr val="002060"/>
              </a:gs>
              <a:gs pos="0">
                <a:srgbClr val="094971">
                  <a:alpha val="6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4AB61A-FEA1-F84F-840C-C0266801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229" y="3489867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B89D387D-7EF5-8146-95EC-400F8424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960" y="2205501"/>
            <a:ext cx="11044329" cy="10006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91BD71-5E82-A645-A2C1-4F6546CF5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81" y="164372"/>
            <a:ext cx="3634337" cy="8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8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2">
          <p15:clr>
            <a:srgbClr val="FBAE40"/>
          </p15:clr>
        </p15:guide>
        <p15:guide id="4" pos="4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close-up of a road&#10;&#10;Description automatically generated with low confidence">
            <a:extLst>
              <a:ext uri="{FF2B5EF4-FFF2-40B4-BE49-F238E27FC236}">
                <a16:creationId xmlns:a16="http://schemas.microsoft.com/office/drawing/2014/main" id="{0D09AA14-C02B-4D4D-B108-6053B3E8B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09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8EF1A5-6662-764B-BB14-55AB53F140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rgbClr val="002060"/>
              </a:gs>
              <a:gs pos="0">
                <a:srgbClr val="094971">
                  <a:alpha val="6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3284242-5FD1-164C-966F-6A869141B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71" y="1979441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42E066-4318-8A4F-9C0F-5F381A8A5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46" y="5459069"/>
            <a:ext cx="6251467" cy="13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391E3-0A64-4AE7-80B4-E634EA2A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65125"/>
            <a:ext cx="110443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74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37" r:id="rId3"/>
    <p:sldLayoutId id="2147483725" r:id="rId4"/>
    <p:sldLayoutId id="2147483736" r:id="rId5"/>
    <p:sldLayoutId id="2147483733" r:id="rId6"/>
    <p:sldLayoutId id="2147483735" r:id="rId7"/>
    <p:sldLayoutId id="2147483734" r:id="rId8"/>
    <p:sldLayoutId id="2147483739" r:id="rId9"/>
    <p:sldLayoutId id="2147483722" r:id="rId10"/>
    <p:sldLayoutId id="2147483738" r:id="rId11"/>
    <p:sldLayoutId id="21474837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62A3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62A3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62A3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2A3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62A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34539C-B47C-9047-8387-EE685E54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71" y="2483293"/>
            <a:ext cx="11044329" cy="1000687"/>
          </a:xfrm>
        </p:spPr>
        <p:txBody>
          <a:bodyPr/>
          <a:lstStyle/>
          <a:p>
            <a:r>
              <a:rPr lang="en-US" dirty="0"/>
              <a:t>SANDAG Experience with </a:t>
            </a:r>
            <a:r>
              <a:rPr lang="en-US" dirty="0" err="1"/>
              <a:t>Sharrow</a:t>
            </a:r>
            <a:r>
              <a:rPr lang="en-US" dirty="0"/>
              <a:t> Testing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4E689-3411-496D-B311-B3AA79B348BE}"/>
              </a:ext>
            </a:extLst>
          </p:cNvPr>
          <p:cNvSpPr txBox="1"/>
          <p:nvPr/>
        </p:nvSpPr>
        <p:spPr>
          <a:xfrm>
            <a:off x="5559681" y="5846714"/>
            <a:ext cx="6100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Joe Flood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6/23/2022</a:t>
            </a:r>
          </a:p>
        </p:txBody>
      </p:sp>
    </p:spTree>
    <p:extLst>
      <p:ext uri="{BB962C8B-B14F-4D97-AF65-F5344CB8AC3E}">
        <p14:creationId xmlns:p14="http://schemas.microsoft.com/office/powerpoint/2010/main" val="172536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DB3CC5E-9D22-FC49-8F9E-2539F7F9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|  </a:t>
            </a:r>
            <a:fld id="{A9965AF2-E279-CB4A-A730-B9D3C0262F98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92269-2E9E-D449-B5AF-B44DF74F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Setup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4D76-1A17-45C6-AC8A-228D682C4A94}"/>
              </a:ext>
            </a:extLst>
          </p:cNvPr>
          <p:cNvSpPr txBox="1"/>
          <p:nvPr/>
        </p:nvSpPr>
        <p:spPr>
          <a:xfrm>
            <a:off x="492919" y="1664494"/>
            <a:ext cx="112371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Followed instructions on camsys.gitub.io/</a:t>
            </a:r>
            <a:r>
              <a:rPr lang="en-US" sz="2400" dirty="0" err="1">
                <a:latin typeface="Montserrat" panose="00000500000000000000" pitchFamily="2" charset="0"/>
              </a:rPr>
              <a:t>activitysim</a:t>
            </a:r>
            <a:endParaRPr lang="en-US" sz="2400" dirty="0">
              <a:latin typeface="Montserrat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Couldn’t install mamba, so used </a:t>
            </a:r>
            <a:r>
              <a:rPr lang="en-US" sz="2400" dirty="0" err="1">
                <a:latin typeface="Montserrat" panose="00000500000000000000" pitchFamily="2" charset="0"/>
              </a:rPr>
              <a:t>conda</a:t>
            </a:r>
            <a:r>
              <a:rPr lang="en-US" sz="2400" dirty="0">
                <a:latin typeface="Montserrat" panose="00000500000000000000" pitchFamily="2" charset="0"/>
              </a:rPr>
              <a:t>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Used “</a:t>
            </a:r>
            <a:r>
              <a:rPr lang="en-US" sz="2400" dirty="0" err="1">
                <a:latin typeface="Montserrat" panose="00000500000000000000" pitchFamily="2" charset="0"/>
              </a:rPr>
              <a:t>activitysim</a:t>
            </a:r>
            <a:r>
              <a:rPr lang="en-US" sz="2400" dirty="0">
                <a:latin typeface="Montserrat" panose="00000500000000000000" pitchFamily="2" charset="0"/>
              </a:rPr>
              <a:t> create” to create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Copied </a:t>
            </a:r>
            <a:r>
              <a:rPr lang="en-US" sz="2400" dirty="0" err="1">
                <a:latin typeface="Montserrat" panose="00000500000000000000" pitchFamily="2" charset="0"/>
              </a:rPr>
              <a:t>configs_sh_compile</a:t>
            </a:r>
            <a:r>
              <a:rPr lang="en-US" sz="2400" dirty="0">
                <a:latin typeface="Montserrat" panose="00000500000000000000" pitchFamily="2" charset="0"/>
              </a:rPr>
              <a:t> and </a:t>
            </a:r>
            <a:r>
              <a:rPr lang="en-US" sz="2400" dirty="0" err="1">
                <a:latin typeface="Montserrat" panose="00000500000000000000" pitchFamily="2" charset="0"/>
              </a:rPr>
              <a:t>configs_sh</a:t>
            </a:r>
            <a:r>
              <a:rPr lang="en-US" sz="2400" dirty="0">
                <a:latin typeface="Montserrat" panose="00000500000000000000" pitchFamily="2" charset="0"/>
              </a:rPr>
              <a:t> directories from </a:t>
            </a:r>
            <a:r>
              <a:rPr lang="en-US" sz="2400" dirty="0" err="1">
                <a:latin typeface="Montserrat" panose="00000500000000000000" pitchFamily="2" charset="0"/>
              </a:rPr>
              <a:t>Sharrow</a:t>
            </a:r>
            <a:r>
              <a:rPr lang="en-US" sz="2400" dirty="0">
                <a:latin typeface="Montserrat" panose="00000500000000000000" pitchFamily="2" charset="0"/>
              </a:rPr>
              <a:t>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To run the example, edit the “</a:t>
            </a:r>
            <a:r>
              <a:rPr lang="en-US" sz="2400" dirty="0" err="1">
                <a:latin typeface="Montserrat" panose="00000500000000000000" pitchFamily="2" charset="0"/>
              </a:rPr>
              <a:t>activitysim</a:t>
            </a:r>
            <a:r>
              <a:rPr lang="en-US" sz="2400" dirty="0">
                <a:latin typeface="Montserrat" panose="00000500000000000000" pitchFamily="2" charset="0"/>
              </a:rPr>
              <a:t> run” call to first look for </a:t>
            </a:r>
            <a:r>
              <a:rPr lang="en-US" sz="2400" dirty="0" err="1">
                <a:latin typeface="Montserrat" panose="00000500000000000000" pitchFamily="2" charset="0"/>
              </a:rPr>
              <a:t>sharrow</a:t>
            </a:r>
            <a:r>
              <a:rPr lang="en-US" sz="2400" dirty="0">
                <a:latin typeface="Montserrat" panose="00000500000000000000" pitchFamily="2" charset="0"/>
              </a:rPr>
              <a:t> configuration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Compilation: </a:t>
            </a:r>
            <a:r>
              <a:rPr lang="en-US" sz="2400" dirty="0" err="1">
                <a:latin typeface="Consolas" panose="020B0609020204030204" pitchFamily="49" charset="0"/>
              </a:rPr>
              <a:t>activitysim</a:t>
            </a:r>
            <a:r>
              <a:rPr lang="en-US" sz="2400" dirty="0">
                <a:latin typeface="Consolas" panose="020B0609020204030204" pitchFamily="49" charset="0"/>
              </a:rPr>
              <a:t> run -c </a:t>
            </a:r>
            <a:r>
              <a:rPr lang="en-US" sz="2400" dirty="0" err="1">
                <a:latin typeface="Consolas" panose="020B0609020204030204" pitchFamily="49" charset="0"/>
              </a:rPr>
              <a:t>config_sh_compile</a:t>
            </a:r>
            <a:r>
              <a:rPr lang="en-US" sz="2400" dirty="0">
                <a:latin typeface="Consolas" panose="020B0609020204030204" pitchFamily="49" charset="0"/>
              </a:rPr>
              <a:t> –c configs_1_zone…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Production: </a:t>
            </a:r>
            <a:r>
              <a:rPr lang="en-US" sz="2400" dirty="0" err="1">
                <a:latin typeface="Consolas" panose="020B0609020204030204" pitchFamily="49" charset="0"/>
              </a:rPr>
              <a:t>activitysim</a:t>
            </a:r>
            <a:r>
              <a:rPr lang="en-US" sz="2400" dirty="0">
                <a:latin typeface="Consolas" panose="020B0609020204030204" pitchFamily="49" charset="0"/>
              </a:rPr>
              <a:t> run -c </a:t>
            </a:r>
            <a:r>
              <a:rPr lang="en-US" sz="2400" dirty="0" err="1">
                <a:latin typeface="Consolas" panose="020B0609020204030204" pitchFamily="49" charset="0"/>
              </a:rPr>
              <a:t>config_sh</a:t>
            </a:r>
            <a:r>
              <a:rPr lang="en-US" sz="2400" dirty="0">
                <a:latin typeface="Consolas" panose="020B0609020204030204" pitchFamily="49" charset="0"/>
              </a:rPr>
              <a:t> –c configs_1_zone…</a:t>
            </a:r>
          </a:p>
        </p:txBody>
      </p:sp>
    </p:spTree>
    <p:extLst>
      <p:ext uri="{BB962C8B-B14F-4D97-AF65-F5344CB8AC3E}">
        <p14:creationId xmlns:p14="http://schemas.microsoft.com/office/powerpoint/2010/main" val="32155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DB3CC5E-9D22-FC49-8F9E-2539F7F9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|  </a:t>
            </a:r>
            <a:fld id="{A9965AF2-E279-CB4A-A730-B9D3C0262F98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92269-2E9E-D449-B5AF-B44DF74F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1-zone Example Test Results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4D76-1A17-45C6-AC8A-228D682C4A94}"/>
              </a:ext>
            </a:extLst>
          </p:cNvPr>
          <p:cNvSpPr txBox="1"/>
          <p:nvPr/>
        </p:nvSpPr>
        <p:spPr>
          <a:xfrm>
            <a:off x="477439" y="1450003"/>
            <a:ext cx="112371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First tested 1-zone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Done on local-machine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12 cores, 64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Without </a:t>
            </a:r>
            <a:r>
              <a:rPr lang="en-US" sz="2400" dirty="0" err="1">
                <a:latin typeface="Montserrat" panose="00000500000000000000" pitchFamily="2" charset="0"/>
              </a:rPr>
              <a:t>Sharrow</a:t>
            </a:r>
            <a:r>
              <a:rPr lang="en-US" sz="2400" dirty="0">
                <a:latin typeface="Montserrat" panose="00000500000000000000" pitchFamily="2" charset="0"/>
              </a:rPr>
              <a:t>, Runtime ~10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Compilation took 2 hours and 19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Initial production run took 18 minutes, but second run took 7.5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80-second reduction in Trip Destination (-45%)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37-second reduction in School Location (-69%)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6-second increase in Mandatory Tour Scheduling (+8%)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35-second increase in Nonmandatory Tour Scheduling (+249%)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Repeated test on modeling server which had an increase in runtime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Possibly due to overhead</a:t>
            </a:r>
          </a:p>
        </p:txBody>
      </p:sp>
    </p:spTree>
    <p:extLst>
      <p:ext uri="{BB962C8B-B14F-4D97-AF65-F5344CB8AC3E}">
        <p14:creationId xmlns:p14="http://schemas.microsoft.com/office/powerpoint/2010/main" val="21860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DB3CC5E-9D22-FC49-8F9E-2539F7F9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|  </a:t>
            </a:r>
            <a:fld id="{A9965AF2-E279-CB4A-A730-B9D3C0262F98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92269-2E9E-D449-B5AF-B44DF74F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Other Tests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4D76-1A17-45C6-AC8A-228D682C4A94}"/>
              </a:ext>
            </a:extLst>
          </p:cNvPr>
          <p:cNvSpPr txBox="1"/>
          <p:nvPr/>
        </p:nvSpPr>
        <p:spPr>
          <a:xfrm>
            <a:off x="477439" y="1642884"/>
            <a:ext cx="1123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Tried 2- and 3-zone SANDAG 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Failed during reading of skims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Tried full 1-zone SANDAG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Crashed due to runtime errors</a:t>
            </a:r>
          </a:p>
        </p:txBody>
      </p:sp>
    </p:spTree>
    <p:extLst>
      <p:ext uri="{BB962C8B-B14F-4D97-AF65-F5344CB8AC3E}">
        <p14:creationId xmlns:p14="http://schemas.microsoft.com/office/powerpoint/2010/main" val="19316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2021 SANDAG">
      <a:dk1>
        <a:srgbClr val="000000"/>
      </a:dk1>
      <a:lt1>
        <a:srgbClr val="FFFFFF"/>
      </a:lt1>
      <a:dk2>
        <a:srgbClr val="283C75"/>
      </a:dk2>
      <a:lt2>
        <a:srgbClr val="8A1A61"/>
      </a:lt2>
      <a:accent1>
        <a:srgbClr val="3C57A1"/>
      </a:accent1>
      <a:accent2>
        <a:srgbClr val="DE5795"/>
      </a:accent2>
      <a:accent3>
        <a:srgbClr val="80B92F"/>
      </a:accent3>
      <a:accent4>
        <a:srgbClr val="005151"/>
      </a:accent4>
      <a:accent5>
        <a:srgbClr val="E37C49"/>
      </a:accent5>
      <a:accent6>
        <a:srgbClr val="754F97"/>
      </a:accent6>
      <a:hlink>
        <a:srgbClr val="343A49"/>
      </a:hlink>
      <a:folHlink>
        <a:srgbClr val="D0D3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6" ma:contentTypeDescription="Create a new document." ma:contentTypeScope="" ma:versionID="2ecedf58ff87f17f5ff7655052ae28c3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69a8700d13d8d11f5e0488911627b4e7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DB5AD-1792-423B-AEB2-AF2AAE9D767B}"/>
</file>

<file path=customXml/itemProps2.xml><?xml version="1.0" encoding="utf-8"?>
<ds:datastoreItem xmlns:ds="http://schemas.openxmlformats.org/officeDocument/2006/customXml" ds:itemID="{7F8B9474-17C5-4817-8948-44369C9E1383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731b31b6-a808-4d95-9a20-8bde300da265"/>
    <ds:schemaRef ds:uri="a9749b1d-ba1f-424c-8594-cb5662a33cc8"/>
    <ds:schemaRef ds:uri="http://purl.org/dc/elements/1.1/"/>
    <ds:schemaRef ds:uri="637b7f8d-ca9f-47f3-b0d9-e9145f3a96ca"/>
  </ds:schemaRefs>
</ds:datastoreItem>
</file>

<file path=customXml/itemProps3.xml><?xml version="1.0" encoding="utf-8"?>
<ds:datastoreItem xmlns:ds="http://schemas.openxmlformats.org/officeDocument/2006/customXml" ds:itemID="{4FDF7A1E-E466-483A-A836-B857D50766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227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Consolas</vt:lpstr>
      <vt:lpstr>Montserrat</vt:lpstr>
      <vt:lpstr>2_Office Theme</vt:lpstr>
      <vt:lpstr>SANDAG Experience with Sharrow Testing</vt:lpstr>
      <vt:lpstr>Setup</vt:lpstr>
      <vt:lpstr>1-zone Example Test Results</vt:lpstr>
      <vt:lpstr>Other Tests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Posada, Michelle</dc:creator>
  <cp:keywords/>
  <dc:description/>
  <cp:lastModifiedBy>Joe Flood</cp:lastModifiedBy>
  <cp:revision>29</cp:revision>
  <cp:lastPrinted>2021-11-04T00:13:20Z</cp:lastPrinted>
  <dcterms:created xsi:type="dcterms:W3CDTF">2020-12-17T22:47:22Z</dcterms:created>
  <dcterms:modified xsi:type="dcterms:W3CDTF">2022-06-23T16:03:03Z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0x0101005613F22F024EFA44826A791B81F3079A</vt:lpwstr>
  </property>
</Properties>
</file>